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29"/>
  </p:notesMasterIdLst>
  <p:sldIdLst>
    <p:sldId id="256" r:id="rId3"/>
    <p:sldId id="257" r:id="rId4"/>
    <p:sldId id="258" r:id="rId5"/>
    <p:sldId id="269" r:id="rId6"/>
    <p:sldId id="259" r:id="rId7"/>
    <p:sldId id="260" r:id="rId8"/>
    <p:sldId id="274" r:id="rId9"/>
    <p:sldId id="275" r:id="rId10"/>
    <p:sldId id="262" r:id="rId11"/>
    <p:sldId id="276" r:id="rId12"/>
    <p:sldId id="263" r:id="rId13"/>
    <p:sldId id="277" r:id="rId14"/>
    <p:sldId id="278" r:id="rId15"/>
    <p:sldId id="279" r:id="rId16"/>
    <p:sldId id="280" r:id="rId17"/>
    <p:sldId id="264" r:id="rId18"/>
    <p:sldId id="281" r:id="rId19"/>
    <p:sldId id="265" r:id="rId20"/>
    <p:sldId id="282" r:id="rId21"/>
    <p:sldId id="266" r:id="rId22"/>
    <p:sldId id="267" r:id="rId23"/>
    <p:sldId id="270" r:id="rId24"/>
    <p:sldId id="271" r:id="rId25"/>
    <p:sldId id="272" r:id="rId26"/>
    <p:sldId id="273" r:id="rId27"/>
    <p:sldId id="268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nndc1\Research\International%20Bond%20Market%20Integration\Exhibits%20for%20FIASI%20Presentation\PCA,%20Regressions,%20Graphs%20against%20Econ%20Indicator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nndc1\Research\International%20Bond%20Market%20Integration\Exhibits%20for%20FIASI%20Presentation\PCA,%20Regressions,%20Graphs%20against%20Econ%20Indicators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inndc1\Research\International%20Bond%20Market%20Integration\Exhibits%20for%20FIASI%20Presentation\PCA,%20Regressions,%20Graphs%20against%20Econ%20Indicator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nndc1\Research\International%20Bond%20Market%20Integration\Exhibits%20for%20FIASI%20Presentation\PCA,%20Regressions,%20Graphs%20against%20Econ%20Indicator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nndc1\Research\International%20Bond%20Market%20Integration\Exhibits%20for%20FIASI%20Presentation\PCA,%20Regressions,%20Graphs%20against%20Econ%20Indicator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nndc1\Research\International%20Bond%20Market%20Integration\Exhibits%20for%20FIASI%20Presentation\PCA,%20Regressions,%20Graphs%20against%20Econ%20Indicator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nndc1\Research\International%20Bond%20Market%20Integration\Exhibits%20for%20FIASI%20Presentation\PCA,%20Regressions,%20Graphs%20against%20Econ%20Indicator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nndc1\Research\International%20Bond%20Market%20Integration\Exhibits%20for%20FIASI%20Presentation\PCA,%20Regressions,%20Graphs%20against%20Econ%20Indicator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nndc1\Research\International%20Bond%20Market%20Integration\Exhibits%20for%20FIASI%20Presentation\PCA,%20Regressions,%20Graphs%20against%20Econ%20Indicator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nndc1\Research\International%20Bond%20Market%20Integration\Exhibits%20for%20FIASI%20Presentation\PCA,%20Regressions,%20Graphs%20against%20Econ%20Indicator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nndc1\Research\International%20Bond%20Market%20Integration\Exhibits%20for%20FIASI%20Presentation\PCA,%20Regressions,%20Graphs%20against%20Econ%20Indicato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Percentage of the Term Structure </a:t>
            </a:r>
            <a:r>
              <a:rPr lang="en-US" dirty="0" smtClean="0"/>
              <a:t>Movements </a:t>
            </a:r>
            <a:r>
              <a:rPr lang="en-US" dirty="0"/>
              <a:t>in the Major</a:t>
            </a:r>
            <a:r>
              <a:rPr lang="en-US" baseline="0" dirty="0"/>
              <a:t> Developed Countries </a:t>
            </a:r>
            <a:r>
              <a:rPr lang="en-US" dirty="0"/>
              <a:t>Explained by the Four </a:t>
            </a:r>
            <a:r>
              <a:rPr lang="en-US" dirty="0" smtClean="0"/>
              <a:t>Term Structure Factors </a:t>
            </a:r>
            <a:r>
              <a:rPr lang="en-US" dirty="0"/>
              <a:t>During Years 1997-2009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Level</c:v>
          </c:tx>
          <c:marker>
            <c:symbol val="none"/>
          </c:marker>
          <c:cat>
            <c:strRef>
              <c:f>'Betas 1997-2009'!$D$8:$D$18</c:f>
              <c:strCache>
                <c:ptCount val="11"/>
                <c:pt idx="0">
                  <c:v>Australia</c:v>
                </c:pt>
                <c:pt idx="1">
                  <c:v>Canada</c:v>
                </c:pt>
                <c:pt idx="2">
                  <c:v>France</c:v>
                </c:pt>
                <c:pt idx="3">
                  <c:v>Germany</c:v>
                </c:pt>
                <c:pt idx="4">
                  <c:v>Italy</c:v>
                </c:pt>
                <c:pt idx="5">
                  <c:v>Japan</c:v>
                </c:pt>
                <c:pt idx="6">
                  <c:v>Sweden</c:v>
                </c:pt>
                <c:pt idx="7">
                  <c:v>Switzerland</c:v>
                </c:pt>
                <c:pt idx="8">
                  <c:v>United Kingdom</c:v>
                </c:pt>
                <c:pt idx="9">
                  <c:v>United States</c:v>
                </c:pt>
                <c:pt idx="10">
                  <c:v>Average</c:v>
                </c:pt>
              </c:strCache>
            </c:strRef>
          </c:cat>
          <c:val>
            <c:numRef>
              <c:f>'Betas 1997-2009'!$H$8:$H$18</c:f>
              <c:numCache>
                <c:formatCode>0.00%</c:formatCode>
                <c:ptCount val="11"/>
                <c:pt idx="0">
                  <c:v>0.82217552583300624</c:v>
                </c:pt>
                <c:pt idx="1">
                  <c:v>0.79724680384274227</c:v>
                </c:pt>
                <c:pt idx="2">
                  <c:v>0.75674137375515516</c:v>
                </c:pt>
                <c:pt idx="3">
                  <c:v>0.76978519646643928</c:v>
                </c:pt>
                <c:pt idx="4">
                  <c:v>0.87145473833218789</c:v>
                </c:pt>
                <c:pt idx="5">
                  <c:v>0.70939618996042797</c:v>
                </c:pt>
                <c:pt idx="6">
                  <c:v>0.76199775644093826</c:v>
                </c:pt>
                <c:pt idx="7">
                  <c:v>0.78000732641171266</c:v>
                </c:pt>
                <c:pt idx="8">
                  <c:v>0.79220707367745868</c:v>
                </c:pt>
                <c:pt idx="9">
                  <c:v>0.68039111635594818</c:v>
                </c:pt>
                <c:pt idx="10">
                  <c:v>0.77414031010760131</c:v>
                </c:pt>
              </c:numCache>
            </c:numRef>
          </c:val>
        </c:ser>
        <c:ser>
          <c:idx val="1"/>
          <c:order val="1"/>
          <c:tx>
            <c:v>Slope</c:v>
          </c:tx>
          <c:marker>
            <c:symbol val="none"/>
          </c:marker>
          <c:cat>
            <c:strRef>
              <c:f>'Betas 1997-2009'!$D$8:$D$18</c:f>
              <c:strCache>
                <c:ptCount val="11"/>
                <c:pt idx="0">
                  <c:v>Australia</c:v>
                </c:pt>
                <c:pt idx="1">
                  <c:v>Canada</c:v>
                </c:pt>
                <c:pt idx="2">
                  <c:v>France</c:v>
                </c:pt>
                <c:pt idx="3">
                  <c:v>Germany</c:v>
                </c:pt>
                <c:pt idx="4">
                  <c:v>Italy</c:v>
                </c:pt>
                <c:pt idx="5">
                  <c:v>Japan</c:v>
                </c:pt>
                <c:pt idx="6">
                  <c:v>Sweden</c:v>
                </c:pt>
                <c:pt idx="7">
                  <c:v>Switzerland</c:v>
                </c:pt>
                <c:pt idx="8">
                  <c:v>United Kingdom</c:v>
                </c:pt>
                <c:pt idx="9">
                  <c:v>United States</c:v>
                </c:pt>
                <c:pt idx="10">
                  <c:v>Average</c:v>
                </c:pt>
              </c:strCache>
            </c:strRef>
          </c:cat>
          <c:val>
            <c:numRef>
              <c:f>'Betas 1997-2009'!$L$8:$L$18</c:f>
              <c:numCache>
                <c:formatCode>0.00%</c:formatCode>
                <c:ptCount val="11"/>
                <c:pt idx="0">
                  <c:v>8.5485239722293507E-2</c:v>
                </c:pt>
                <c:pt idx="1">
                  <c:v>0.1089531768660833</c:v>
                </c:pt>
                <c:pt idx="2">
                  <c:v>0.11386231152654451</c:v>
                </c:pt>
                <c:pt idx="3">
                  <c:v>0.11790301346086947</c:v>
                </c:pt>
                <c:pt idx="4">
                  <c:v>7.3283431929078699E-2</c:v>
                </c:pt>
                <c:pt idx="5">
                  <c:v>0.11447504817835612</c:v>
                </c:pt>
                <c:pt idx="6">
                  <c:v>0.12667484352889152</c:v>
                </c:pt>
                <c:pt idx="7">
                  <c:v>8.5877401184261334E-2</c:v>
                </c:pt>
                <c:pt idx="8">
                  <c:v>0.10476099804863533</c:v>
                </c:pt>
                <c:pt idx="9">
                  <c:v>0.15495045606083102</c:v>
                </c:pt>
                <c:pt idx="10">
                  <c:v>0.10862259205058451</c:v>
                </c:pt>
              </c:numCache>
            </c:numRef>
          </c:val>
        </c:ser>
        <c:ser>
          <c:idx val="2"/>
          <c:order val="2"/>
          <c:tx>
            <c:v>Curvature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strRef>
              <c:f>'Betas 1997-2009'!$D$8:$D$18</c:f>
              <c:strCache>
                <c:ptCount val="11"/>
                <c:pt idx="0">
                  <c:v>Australia</c:v>
                </c:pt>
                <c:pt idx="1">
                  <c:v>Canada</c:v>
                </c:pt>
                <c:pt idx="2">
                  <c:v>France</c:v>
                </c:pt>
                <c:pt idx="3">
                  <c:v>Germany</c:v>
                </c:pt>
                <c:pt idx="4">
                  <c:v>Italy</c:v>
                </c:pt>
                <c:pt idx="5">
                  <c:v>Japan</c:v>
                </c:pt>
                <c:pt idx="6">
                  <c:v>Sweden</c:v>
                </c:pt>
                <c:pt idx="7">
                  <c:v>Switzerland</c:v>
                </c:pt>
                <c:pt idx="8">
                  <c:v>United Kingdom</c:v>
                </c:pt>
                <c:pt idx="9">
                  <c:v>United States</c:v>
                </c:pt>
                <c:pt idx="10">
                  <c:v>Average</c:v>
                </c:pt>
              </c:strCache>
            </c:strRef>
          </c:cat>
          <c:val>
            <c:numRef>
              <c:f>'Betas 1997-2009'!$P$8:$P$18</c:f>
              <c:numCache>
                <c:formatCode>0.00%</c:formatCode>
                <c:ptCount val="11"/>
                <c:pt idx="0">
                  <c:v>4.6489184598204815E-2</c:v>
                </c:pt>
                <c:pt idx="1">
                  <c:v>4.5402879528738137E-2</c:v>
                </c:pt>
                <c:pt idx="2">
                  <c:v>5.798922962489643E-2</c:v>
                </c:pt>
                <c:pt idx="3">
                  <c:v>4.8294773569189105E-2</c:v>
                </c:pt>
                <c:pt idx="4">
                  <c:v>2.0091396652088957E-2</c:v>
                </c:pt>
                <c:pt idx="5">
                  <c:v>6.8521481713034182E-2</c:v>
                </c:pt>
                <c:pt idx="6">
                  <c:v>4.8543682150551506E-2</c:v>
                </c:pt>
                <c:pt idx="7">
                  <c:v>4.4252547433127835E-2</c:v>
                </c:pt>
                <c:pt idx="8">
                  <c:v>6.2245291724269597E-2</c:v>
                </c:pt>
                <c:pt idx="9">
                  <c:v>4.73939494281026E-2</c:v>
                </c:pt>
                <c:pt idx="10">
                  <c:v>4.8922441642220357E-2</c:v>
                </c:pt>
              </c:numCache>
            </c:numRef>
          </c:val>
        </c:ser>
        <c:ser>
          <c:idx val="3"/>
          <c:order val="3"/>
          <c:tx>
            <c:v>Oscillation</c:v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strRef>
              <c:f>'Betas 1997-2009'!$D$8:$D$18</c:f>
              <c:strCache>
                <c:ptCount val="11"/>
                <c:pt idx="0">
                  <c:v>Australia</c:v>
                </c:pt>
                <c:pt idx="1">
                  <c:v>Canada</c:v>
                </c:pt>
                <c:pt idx="2">
                  <c:v>France</c:v>
                </c:pt>
                <c:pt idx="3">
                  <c:v>Germany</c:v>
                </c:pt>
                <c:pt idx="4">
                  <c:v>Italy</c:v>
                </c:pt>
                <c:pt idx="5">
                  <c:v>Japan</c:v>
                </c:pt>
                <c:pt idx="6">
                  <c:v>Sweden</c:v>
                </c:pt>
                <c:pt idx="7">
                  <c:v>Switzerland</c:v>
                </c:pt>
                <c:pt idx="8">
                  <c:v>United Kingdom</c:v>
                </c:pt>
                <c:pt idx="9">
                  <c:v>United States</c:v>
                </c:pt>
                <c:pt idx="10">
                  <c:v>Average</c:v>
                </c:pt>
              </c:strCache>
            </c:strRef>
          </c:cat>
          <c:val>
            <c:numRef>
              <c:f>'Betas 1997-2009'!$T$8:$T$18</c:f>
              <c:numCache>
                <c:formatCode>0.00%</c:formatCode>
                <c:ptCount val="11"/>
                <c:pt idx="0">
                  <c:v>2.1080214455588546E-2</c:v>
                </c:pt>
                <c:pt idx="1">
                  <c:v>2.1788271723195651E-2</c:v>
                </c:pt>
                <c:pt idx="2">
                  <c:v>2.9394241466028433E-2</c:v>
                </c:pt>
                <c:pt idx="3">
                  <c:v>2.2199767610693723E-2</c:v>
                </c:pt>
                <c:pt idx="4">
                  <c:v>1.2406612277263805E-2</c:v>
                </c:pt>
                <c:pt idx="5">
                  <c:v>4.0910947632155484E-2</c:v>
                </c:pt>
                <c:pt idx="6">
                  <c:v>2.3805998322703005E-2</c:v>
                </c:pt>
                <c:pt idx="7">
                  <c:v>2.8204840933478397E-2</c:v>
                </c:pt>
                <c:pt idx="8">
                  <c:v>2.3139914093646796E-2</c:v>
                </c:pt>
                <c:pt idx="9">
                  <c:v>2.9137043653672832E-2</c:v>
                </c:pt>
                <c:pt idx="10">
                  <c:v>2.520678521684265E-2</c:v>
                </c:pt>
              </c:numCache>
            </c:numRef>
          </c:val>
        </c:ser>
        <c:ser>
          <c:idx val="4"/>
          <c:order val="4"/>
          <c:tx>
            <c:v>Combined</c:v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strRef>
              <c:f>'Betas 1997-2009'!$D$8:$D$18</c:f>
              <c:strCache>
                <c:ptCount val="11"/>
                <c:pt idx="0">
                  <c:v>Australia</c:v>
                </c:pt>
                <c:pt idx="1">
                  <c:v>Canada</c:v>
                </c:pt>
                <c:pt idx="2">
                  <c:v>France</c:v>
                </c:pt>
                <c:pt idx="3">
                  <c:v>Germany</c:v>
                </c:pt>
                <c:pt idx="4">
                  <c:v>Italy</c:v>
                </c:pt>
                <c:pt idx="5">
                  <c:v>Japan</c:v>
                </c:pt>
                <c:pt idx="6">
                  <c:v>Sweden</c:v>
                </c:pt>
                <c:pt idx="7">
                  <c:v>Switzerland</c:v>
                </c:pt>
                <c:pt idx="8">
                  <c:v>United Kingdom</c:v>
                </c:pt>
                <c:pt idx="9">
                  <c:v>United States</c:v>
                </c:pt>
                <c:pt idx="10">
                  <c:v>Average</c:v>
                </c:pt>
              </c:strCache>
            </c:strRef>
          </c:cat>
          <c:val>
            <c:numRef>
              <c:f>'Betas 1997-2009'!$X$8:$X$18</c:f>
              <c:numCache>
                <c:formatCode>0.00%</c:formatCode>
                <c:ptCount val="11"/>
                <c:pt idx="0">
                  <c:v>0.97523016460909251</c:v>
                </c:pt>
                <c:pt idx="1">
                  <c:v>0.97339113196075866</c:v>
                </c:pt>
                <c:pt idx="2">
                  <c:v>0.95798715637262377</c:v>
                </c:pt>
                <c:pt idx="3">
                  <c:v>0.95818275110719053</c:v>
                </c:pt>
                <c:pt idx="4">
                  <c:v>0.97723617919061745</c:v>
                </c:pt>
                <c:pt idx="5">
                  <c:v>0.93330366748397464</c:v>
                </c:pt>
                <c:pt idx="6">
                  <c:v>0.96102228044308435</c:v>
                </c:pt>
                <c:pt idx="7">
                  <c:v>0.93834211596257988</c:v>
                </c:pt>
                <c:pt idx="8">
                  <c:v>0.98235327754401025</c:v>
                </c:pt>
                <c:pt idx="9">
                  <c:v>0.91187256549855367</c:v>
                </c:pt>
                <c:pt idx="10">
                  <c:v>0.95689212901724796</c:v>
                </c:pt>
              </c:numCache>
            </c:numRef>
          </c:val>
        </c:ser>
        <c:marker val="1"/>
        <c:axId val="92103808"/>
        <c:axId val="92105344"/>
      </c:lineChart>
      <c:catAx>
        <c:axId val="92103808"/>
        <c:scaling>
          <c:orientation val="minMax"/>
        </c:scaling>
        <c:axPos val="b"/>
        <c:tickLblPos val="nextTo"/>
        <c:txPr>
          <a:bodyPr rot="0"/>
          <a:lstStyle/>
          <a:p>
            <a:pPr>
              <a:defRPr/>
            </a:pPr>
            <a:endParaRPr lang="en-US"/>
          </a:p>
        </c:txPr>
        <c:crossAx val="92105344"/>
        <c:crosses val="autoZero"/>
        <c:auto val="1"/>
        <c:lblAlgn val="ctr"/>
        <c:lblOffset val="100"/>
      </c:catAx>
      <c:valAx>
        <c:axId val="92105344"/>
        <c:scaling>
          <c:orientation val="minMax"/>
          <c:max val="1"/>
        </c:scaling>
        <c:axPos val="l"/>
        <c:majorGridlines/>
        <c:numFmt formatCode="0.00%" sourceLinked="1"/>
        <c:tickLblPos val="nextTo"/>
        <c:crossAx val="92103808"/>
        <c:crosses val="autoZero"/>
        <c:crossBetween val="midCat"/>
      </c:valAx>
    </c:plotArea>
    <c:legend>
      <c:legendPos val="b"/>
      <c:legendEntry>
        <c:idx val="0"/>
        <c:txPr>
          <a:bodyPr/>
          <a:lstStyle/>
          <a:p>
            <a:pPr>
              <a:defRPr>
                <a:latin typeface="Calibri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24668813390274141"/>
          <c:y val="0.92510942112551264"/>
          <c:w val="0.50662361678341084"/>
          <c:h val="3.6519241007622258E-2"/>
        </c:manualLayout>
      </c:layout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/>
              <a:t>Percentage of the Term Structure </a:t>
            </a:r>
            <a:r>
              <a:rPr lang="en-US" sz="1800" b="1" i="0" baseline="0" dirty="0" smtClean="0"/>
              <a:t>Movements </a:t>
            </a:r>
            <a:r>
              <a:rPr lang="en-US" sz="1800" b="1" i="0" baseline="0" dirty="0"/>
              <a:t>in the Emerging </a:t>
            </a:r>
            <a:r>
              <a:rPr lang="en-US" sz="1800" b="1" i="0" baseline="0" dirty="0" smtClean="0"/>
              <a:t>Sovereign Debt Markets Explained </a:t>
            </a:r>
            <a:r>
              <a:rPr lang="en-US" sz="1800" b="1" i="0" baseline="0" dirty="0"/>
              <a:t>by the Four </a:t>
            </a:r>
            <a:r>
              <a:rPr lang="en-US" sz="1800" b="1" i="0" baseline="0" dirty="0" smtClean="0"/>
              <a:t>Term Structure Factors </a:t>
            </a:r>
            <a:r>
              <a:rPr lang="en-US" sz="1800" b="1" i="0" baseline="0" dirty="0"/>
              <a:t>During Years 2006-2009</a:t>
            </a:r>
            <a:endParaRPr lang="en-US" dirty="0"/>
          </a:p>
        </c:rich>
      </c:tx>
      <c:layout>
        <c:manualLayout>
          <c:xMode val="edge"/>
          <c:yMode val="edge"/>
          <c:x val="0.13964117332555642"/>
          <c:y val="0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'Betas 2006-2009'!$D$88</c:f>
              <c:strCache>
                <c:ptCount val="1"/>
                <c:pt idx="0">
                  <c:v>Level</c:v>
                </c:pt>
              </c:strCache>
            </c:strRef>
          </c:tx>
          <c:marker>
            <c:symbol val="none"/>
          </c:marker>
          <c:cat>
            <c:strRef>
              <c:f>'Betas 2006-2009'!$B$89:$C$96</c:f>
              <c:strCache>
                <c:ptCount val="8"/>
                <c:pt idx="0">
                  <c:v>China</c:v>
                </c:pt>
                <c:pt idx="1">
                  <c:v>Indonesia</c:v>
                </c:pt>
                <c:pt idx="2">
                  <c:v>India</c:v>
                </c:pt>
                <c:pt idx="3">
                  <c:v>Mexico</c:v>
                </c:pt>
                <c:pt idx="4">
                  <c:v>Russia</c:v>
                </c:pt>
                <c:pt idx="5">
                  <c:v>South Africa</c:v>
                </c:pt>
                <c:pt idx="6">
                  <c:v>Turkey</c:v>
                </c:pt>
                <c:pt idx="7">
                  <c:v>Average</c:v>
                </c:pt>
              </c:strCache>
            </c:strRef>
          </c:cat>
          <c:val>
            <c:numRef>
              <c:f>'Betas 2006-2009'!$D$89:$D$96</c:f>
              <c:numCache>
                <c:formatCode>0.00%</c:formatCode>
                <c:ptCount val="8"/>
                <c:pt idx="0">
                  <c:v>0.5485717297874636</c:v>
                </c:pt>
                <c:pt idx="1">
                  <c:v>0.5306287792226615</c:v>
                </c:pt>
                <c:pt idx="2">
                  <c:v>0.61916090327010265</c:v>
                </c:pt>
                <c:pt idx="3">
                  <c:v>0.80010196613140994</c:v>
                </c:pt>
                <c:pt idx="4">
                  <c:v>0.69573966264046339</c:v>
                </c:pt>
                <c:pt idx="5">
                  <c:v>0.81273178612714303</c:v>
                </c:pt>
                <c:pt idx="6">
                  <c:v>0.84953993872097588</c:v>
                </c:pt>
                <c:pt idx="7">
                  <c:v>0.69378210941431706</c:v>
                </c:pt>
              </c:numCache>
            </c:numRef>
          </c:val>
        </c:ser>
        <c:ser>
          <c:idx val="1"/>
          <c:order val="1"/>
          <c:tx>
            <c:strRef>
              <c:f>'Betas 2006-2009'!$E$88</c:f>
              <c:strCache>
                <c:ptCount val="1"/>
                <c:pt idx="0">
                  <c:v>Slope</c:v>
                </c:pt>
              </c:strCache>
            </c:strRef>
          </c:tx>
          <c:marker>
            <c:symbol val="none"/>
          </c:marker>
          <c:cat>
            <c:strRef>
              <c:f>'Betas 2006-2009'!$B$89:$C$96</c:f>
              <c:strCache>
                <c:ptCount val="8"/>
                <c:pt idx="0">
                  <c:v>China</c:v>
                </c:pt>
                <c:pt idx="1">
                  <c:v>Indonesia</c:v>
                </c:pt>
                <c:pt idx="2">
                  <c:v>India</c:v>
                </c:pt>
                <c:pt idx="3">
                  <c:v>Mexico</c:v>
                </c:pt>
                <c:pt idx="4">
                  <c:v>Russia</c:v>
                </c:pt>
                <c:pt idx="5">
                  <c:v>South Africa</c:v>
                </c:pt>
                <c:pt idx="6">
                  <c:v>Turkey</c:v>
                </c:pt>
                <c:pt idx="7">
                  <c:v>Average</c:v>
                </c:pt>
              </c:strCache>
            </c:strRef>
          </c:cat>
          <c:val>
            <c:numRef>
              <c:f>'Betas 2006-2009'!$E$89:$E$96</c:f>
              <c:numCache>
                <c:formatCode>0.00%</c:formatCode>
                <c:ptCount val="8"/>
                <c:pt idx="0">
                  <c:v>0.19264420839260971</c:v>
                </c:pt>
                <c:pt idx="1">
                  <c:v>0.16627840153118459</c:v>
                </c:pt>
                <c:pt idx="2">
                  <c:v>0.12488970978133609</c:v>
                </c:pt>
                <c:pt idx="3">
                  <c:v>0.10877276489375602</c:v>
                </c:pt>
                <c:pt idx="4">
                  <c:v>0.13063031161799019</c:v>
                </c:pt>
                <c:pt idx="5">
                  <c:v>0.12208088150401811</c:v>
                </c:pt>
                <c:pt idx="6">
                  <c:v>7.8500313853705983E-2</c:v>
                </c:pt>
                <c:pt idx="7">
                  <c:v>0.1319709416535142</c:v>
                </c:pt>
              </c:numCache>
            </c:numRef>
          </c:val>
        </c:ser>
        <c:ser>
          <c:idx val="2"/>
          <c:order val="2"/>
          <c:tx>
            <c:strRef>
              <c:f>'Betas 2006-2009'!$F$88</c:f>
              <c:strCache>
                <c:ptCount val="1"/>
                <c:pt idx="0">
                  <c:v>Curvature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strRef>
              <c:f>'Betas 2006-2009'!$B$89:$C$96</c:f>
              <c:strCache>
                <c:ptCount val="8"/>
                <c:pt idx="0">
                  <c:v>China</c:v>
                </c:pt>
                <c:pt idx="1">
                  <c:v>Indonesia</c:v>
                </c:pt>
                <c:pt idx="2">
                  <c:v>India</c:v>
                </c:pt>
                <c:pt idx="3">
                  <c:v>Mexico</c:v>
                </c:pt>
                <c:pt idx="4">
                  <c:v>Russia</c:v>
                </c:pt>
                <c:pt idx="5">
                  <c:v>South Africa</c:v>
                </c:pt>
                <c:pt idx="6">
                  <c:v>Turkey</c:v>
                </c:pt>
                <c:pt idx="7">
                  <c:v>Average</c:v>
                </c:pt>
              </c:strCache>
            </c:strRef>
          </c:cat>
          <c:val>
            <c:numRef>
              <c:f>'Betas 2006-2009'!$F$89:$F$96</c:f>
              <c:numCache>
                <c:formatCode>0.00%</c:formatCode>
                <c:ptCount val="8"/>
                <c:pt idx="0">
                  <c:v>7.6592296412527058E-2</c:v>
                </c:pt>
                <c:pt idx="1">
                  <c:v>9.579344561742352E-2</c:v>
                </c:pt>
                <c:pt idx="2">
                  <c:v>6.8693087184559673E-2</c:v>
                </c:pt>
                <c:pt idx="3">
                  <c:v>3.6800527273053822E-2</c:v>
                </c:pt>
                <c:pt idx="4">
                  <c:v>6.2853790680162738E-2</c:v>
                </c:pt>
                <c:pt idx="5">
                  <c:v>3.640291895583174E-2</c:v>
                </c:pt>
                <c:pt idx="6">
                  <c:v>3.6409803665718762E-2</c:v>
                </c:pt>
                <c:pt idx="7">
                  <c:v>5.9077981398468191E-2</c:v>
                </c:pt>
              </c:numCache>
            </c:numRef>
          </c:val>
        </c:ser>
        <c:ser>
          <c:idx val="3"/>
          <c:order val="3"/>
          <c:tx>
            <c:strRef>
              <c:f>'Betas 2006-2009'!$G$88</c:f>
              <c:strCache>
                <c:ptCount val="1"/>
                <c:pt idx="0">
                  <c:v>Oscillation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strRef>
              <c:f>'Betas 2006-2009'!$B$89:$C$96</c:f>
              <c:strCache>
                <c:ptCount val="8"/>
                <c:pt idx="0">
                  <c:v>China</c:v>
                </c:pt>
                <c:pt idx="1">
                  <c:v>Indonesia</c:v>
                </c:pt>
                <c:pt idx="2">
                  <c:v>India</c:v>
                </c:pt>
                <c:pt idx="3">
                  <c:v>Mexico</c:v>
                </c:pt>
                <c:pt idx="4">
                  <c:v>Russia</c:v>
                </c:pt>
                <c:pt idx="5">
                  <c:v>South Africa</c:v>
                </c:pt>
                <c:pt idx="6">
                  <c:v>Turkey</c:v>
                </c:pt>
                <c:pt idx="7">
                  <c:v>Average</c:v>
                </c:pt>
              </c:strCache>
            </c:strRef>
          </c:cat>
          <c:val>
            <c:numRef>
              <c:f>'Betas 2006-2009'!$G$89:$G$96</c:f>
              <c:numCache>
                <c:formatCode>0.00%</c:formatCode>
                <c:ptCount val="8"/>
                <c:pt idx="0">
                  <c:v>6.2334918858107539E-2</c:v>
                </c:pt>
                <c:pt idx="1">
                  <c:v>5.8938046757231514E-2</c:v>
                </c:pt>
                <c:pt idx="2">
                  <c:v>4.5230902816246144E-2</c:v>
                </c:pt>
                <c:pt idx="3">
                  <c:v>1.71132956838995E-2</c:v>
                </c:pt>
                <c:pt idx="4">
                  <c:v>4.0387076727367639E-2</c:v>
                </c:pt>
                <c:pt idx="5">
                  <c:v>1.3882983664542187E-2</c:v>
                </c:pt>
                <c:pt idx="6">
                  <c:v>1.8230375245138243E-2</c:v>
                </c:pt>
                <c:pt idx="7">
                  <c:v>3.6588228536076094E-2</c:v>
                </c:pt>
              </c:numCache>
            </c:numRef>
          </c:val>
        </c:ser>
        <c:ser>
          <c:idx val="4"/>
          <c:order val="4"/>
          <c:tx>
            <c:strRef>
              <c:f>'Betas 2006-2009'!$H$88</c:f>
              <c:strCache>
                <c:ptCount val="1"/>
                <c:pt idx="0">
                  <c:v>Combined</c:v>
                </c:pt>
              </c:strCache>
            </c:strRef>
          </c:tx>
          <c:marker>
            <c:symbol val="none"/>
          </c:marker>
          <c:cat>
            <c:strRef>
              <c:f>'Betas 2006-2009'!$B$89:$C$96</c:f>
              <c:strCache>
                <c:ptCount val="8"/>
                <c:pt idx="0">
                  <c:v>China</c:v>
                </c:pt>
                <c:pt idx="1">
                  <c:v>Indonesia</c:v>
                </c:pt>
                <c:pt idx="2">
                  <c:v>India</c:v>
                </c:pt>
                <c:pt idx="3">
                  <c:v>Mexico</c:v>
                </c:pt>
                <c:pt idx="4">
                  <c:v>Russia</c:v>
                </c:pt>
                <c:pt idx="5">
                  <c:v>South Africa</c:v>
                </c:pt>
                <c:pt idx="6">
                  <c:v>Turkey</c:v>
                </c:pt>
                <c:pt idx="7">
                  <c:v>Average</c:v>
                </c:pt>
              </c:strCache>
            </c:strRef>
          </c:cat>
          <c:val>
            <c:numRef>
              <c:f>'Betas 2006-2009'!$H$89:$H$96</c:f>
              <c:numCache>
                <c:formatCode>0.00%</c:formatCode>
                <c:ptCount val="8"/>
                <c:pt idx="0">
                  <c:v>0.8801431534507087</c:v>
                </c:pt>
                <c:pt idx="1">
                  <c:v>0.85163867312850239</c:v>
                </c:pt>
                <c:pt idx="2">
                  <c:v>0.85797460305224393</c:v>
                </c:pt>
                <c:pt idx="3">
                  <c:v>0.9627885539821196</c:v>
                </c:pt>
                <c:pt idx="4">
                  <c:v>0.92961084166598362</c:v>
                </c:pt>
                <c:pt idx="5">
                  <c:v>0.98509857025153502</c:v>
                </c:pt>
                <c:pt idx="6">
                  <c:v>0.98268043148553885</c:v>
                </c:pt>
                <c:pt idx="7">
                  <c:v>0.92141926100237559</c:v>
                </c:pt>
              </c:numCache>
            </c:numRef>
          </c:val>
        </c:ser>
        <c:marker val="1"/>
        <c:axId val="92970368"/>
        <c:axId val="92980352"/>
      </c:lineChart>
      <c:catAx>
        <c:axId val="92970368"/>
        <c:scaling>
          <c:orientation val="minMax"/>
        </c:scaling>
        <c:axPos val="b"/>
        <c:tickLblPos val="nextTo"/>
        <c:crossAx val="92980352"/>
        <c:crosses val="autoZero"/>
        <c:auto val="1"/>
        <c:lblAlgn val="ctr"/>
        <c:lblOffset val="100"/>
      </c:catAx>
      <c:valAx>
        <c:axId val="92980352"/>
        <c:scaling>
          <c:orientation val="minMax"/>
          <c:max val="1"/>
        </c:scaling>
        <c:axPos val="l"/>
        <c:majorGridlines/>
        <c:numFmt formatCode="0%" sourceLinked="0"/>
        <c:tickLblPos val="nextTo"/>
        <c:crossAx val="92970368"/>
        <c:crosses val="autoZero"/>
        <c:crossBetween val="midCat"/>
      </c:valAx>
    </c:plotArea>
    <c:legend>
      <c:legendPos val="b"/>
      <c:layout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/>
            </a:pPr>
            <a:r>
              <a:rPr lang="en-US" sz="1400" b="1" i="0" baseline="0"/>
              <a:t>Comparison of the Factors Responsible for the Term Structure Movements </a:t>
            </a:r>
            <a:endParaRPr lang="en-US" sz="1200" b="1" i="0" baseline="0"/>
          </a:p>
          <a:p>
            <a:pPr>
              <a:defRPr sz="1400"/>
            </a:pPr>
            <a:r>
              <a:rPr lang="en-US" sz="1400" b="1" i="0" baseline="0"/>
              <a:t>Developed Countries vs. Emerging Countries, 2006-2009</a:t>
            </a:r>
            <a:endParaRPr lang="en-US" sz="1400"/>
          </a:p>
        </c:rich>
      </c:tx>
      <c:layout/>
    </c:title>
    <c:plotArea>
      <c:layout>
        <c:manualLayout>
          <c:layoutTarget val="inner"/>
          <c:xMode val="edge"/>
          <c:yMode val="edge"/>
          <c:x val="6.2463143313562612E-2"/>
          <c:y val="0.10956104415685741"/>
          <c:w val="0.92142142915810465"/>
          <c:h val="0.75020235136015234"/>
        </c:manualLayout>
      </c:layout>
      <c:barChart>
        <c:barDir val="col"/>
        <c:grouping val="clustered"/>
        <c:ser>
          <c:idx val="1"/>
          <c:order val="0"/>
          <c:tx>
            <c:v>Developed</c:v>
          </c:tx>
          <c:dLbls>
            <c:showSerName val="1"/>
          </c:dLbls>
          <c:cat>
            <c:strRef>
              <c:f>'Betas 2006-2009'!$D$88:$H$88</c:f>
              <c:strCache>
                <c:ptCount val="5"/>
                <c:pt idx="0">
                  <c:v>Level</c:v>
                </c:pt>
                <c:pt idx="1">
                  <c:v>Slope</c:v>
                </c:pt>
                <c:pt idx="2">
                  <c:v>Curvature</c:v>
                </c:pt>
                <c:pt idx="3">
                  <c:v>Oscillation</c:v>
                </c:pt>
                <c:pt idx="4">
                  <c:v>Combined</c:v>
                </c:pt>
              </c:strCache>
            </c:strRef>
          </c:cat>
          <c:val>
            <c:numRef>
              <c:f>'Betas 2006-2009'!$D$111:$H$111</c:f>
              <c:numCache>
                <c:formatCode>0.00%</c:formatCode>
                <c:ptCount val="5"/>
                <c:pt idx="0">
                  <c:v>0.73095546819828272</c:v>
                </c:pt>
                <c:pt idx="1">
                  <c:v>0.12462118643335467</c:v>
                </c:pt>
                <c:pt idx="2">
                  <c:v>5.6492694930023644E-2</c:v>
                </c:pt>
                <c:pt idx="3">
                  <c:v>3.2631186417698237E-2</c:v>
                </c:pt>
                <c:pt idx="4">
                  <c:v>0.94470053597935832</c:v>
                </c:pt>
              </c:numCache>
            </c:numRef>
          </c:val>
        </c:ser>
        <c:ser>
          <c:idx val="0"/>
          <c:order val="1"/>
          <c:tx>
            <c:v>Emerging</c:v>
          </c:tx>
          <c:dLbls>
            <c:showSerName val="1"/>
          </c:dLbls>
          <c:cat>
            <c:strRef>
              <c:f>'Betas 2006-2009'!$D$88:$H$88</c:f>
              <c:strCache>
                <c:ptCount val="5"/>
                <c:pt idx="0">
                  <c:v>Level</c:v>
                </c:pt>
                <c:pt idx="1">
                  <c:v>Slope</c:v>
                </c:pt>
                <c:pt idx="2">
                  <c:v>Curvature</c:v>
                </c:pt>
                <c:pt idx="3">
                  <c:v>Oscillation</c:v>
                </c:pt>
                <c:pt idx="4">
                  <c:v>Combined</c:v>
                </c:pt>
              </c:strCache>
            </c:strRef>
          </c:cat>
          <c:val>
            <c:numRef>
              <c:f>'Betas 2006-2009'!$D$96:$H$96</c:f>
              <c:numCache>
                <c:formatCode>0.00%</c:formatCode>
                <c:ptCount val="5"/>
                <c:pt idx="0">
                  <c:v>0.69378210941431706</c:v>
                </c:pt>
                <c:pt idx="1">
                  <c:v>0.1319709416535142</c:v>
                </c:pt>
                <c:pt idx="2">
                  <c:v>5.9077981398468191E-2</c:v>
                </c:pt>
                <c:pt idx="3">
                  <c:v>3.6588228536076094E-2</c:v>
                </c:pt>
                <c:pt idx="4">
                  <c:v>0.92141926100237559</c:v>
                </c:pt>
              </c:numCache>
            </c:numRef>
          </c:val>
        </c:ser>
        <c:gapWidth val="137"/>
        <c:overlap val="-50"/>
        <c:axId val="93010944"/>
        <c:axId val="93029120"/>
      </c:barChart>
      <c:catAx>
        <c:axId val="93010944"/>
        <c:scaling>
          <c:orientation val="minMax"/>
        </c:scaling>
        <c:axPos val="b"/>
        <c:tickLblPos val="nextTo"/>
        <c:crossAx val="93029120"/>
        <c:crosses val="autoZero"/>
        <c:auto val="1"/>
        <c:lblAlgn val="ctr"/>
        <c:lblOffset val="100"/>
      </c:catAx>
      <c:valAx>
        <c:axId val="93029120"/>
        <c:scaling>
          <c:orientation val="minMax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tickLblPos val="nextTo"/>
        <c:spPr>
          <a:ln>
            <a:solidFill>
              <a:schemeClr val="bg1">
                <a:lumMod val="65000"/>
              </a:schemeClr>
            </a:solidFill>
          </a:ln>
        </c:spPr>
        <c:crossAx val="93010944"/>
        <c:crosses val="autoZero"/>
        <c:crossBetween val="between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Average Percentage of the</a:t>
            </a:r>
            <a:r>
              <a:rPr lang="en-US" sz="1600" baseline="0" dirty="0"/>
              <a:t> </a:t>
            </a:r>
            <a:r>
              <a:rPr lang="en-US" sz="1600" dirty="0"/>
              <a:t>Term Structure </a:t>
            </a:r>
            <a:r>
              <a:rPr lang="en-US" sz="1600" dirty="0" smtClean="0"/>
              <a:t>Movements </a:t>
            </a:r>
            <a:r>
              <a:rPr lang="en-US" sz="1600" dirty="0"/>
              <a:t>in the Major</a:t>
            </a:r>
            <a:r>
              <a:rPr lang="en-US" sz="1600" baseline="0" dirty="0"/>
              <a:t> Developed Countries </a:t>
            </a:r>
            <a:r>
              <a:rPr lang="en-US" sz="1600" dirty="0"/>
              <a:t>Explained by the Level </a:t>
            </a:r>
            <a:r>
              <a:rPr lang="en-US" sz="1600" dirty="0" smtClean="0"/>
              <a:t>Factor </a:t>
            </a:r>
            <a:r>
              <a:rPr lang="en-US" sz="1600" dirty="0"/>
              <a:t>During Years 1997-2009</a:t>
            </a:r>
          </a:p>
        </c:rich>
      </c:tx>
      <c:layout>
        <c:manualLayout>
          <c:xMode val="edge"/>
          <c:yMode val="edge"/>
          <c:x val="0.12528834023472543"/>
          <c:y val="8.0781763930243208E-3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v>B0</c:v>
          </c:tx>
          <c:dLbls>
            <c:showVal val="1"/>
          </c:dLbls>
          <c:cat>
            <c:strRef>
              <c:f>'Betas 1997-2009'!$D$8:$D$18</c:f>
              <c:strCache>
                <c:ptCount val="11"/>
                <c:pt idx="0">
                  <c:v>Australia</c:v>
                </c:pt>
                <c:pt idx="1">
                  <c:v>Canada</c:v>
                </c:pt>
                <c:pt idx="2">
                  <c:v>France</c:v>
                </c:pt>
                <c:pt idx="3">
                  <c:v>Germany</c:v>
                </c:pt>
                <c:pt idx="4">
                  <c:v>Italy</c:v>
                </c:pt>
                <c:pt idx="5">
                  <c:v>Japan</c:v>
                </c:pt>
                <c:pt idx="6">
                  <c:v>Sweden</c:v>
                </c:pt>
                <c:pt idx="7">
                  <c:v>Switzerland</c:v>
                </c:pt>
                <c:pt idx="8">
                  <c:v>United Kingdom</c:v>
                </c:pt>
                <c:pt idx="9">
                  <c:v>United States</c:v>
                </c:pt>
                <c:pt idx="10">
                  <c:v>Average</c:v>
                </c:pt>
              </c:strCache>
            </c:strRef>
          </c:cat>
          <c:val>
            <c:numRef>
              <c:f>'Betas 1997-2009'!$H$8:$H$18</c:f>
              <c:numCache>
                <c:formatCode>0.00%</c:formatCode>
                <c:ptCount val="11"/>
                <c:pt idx="0">
                  <c:v>0.82217552583300624</c:v>
                </c:pt>
                <c:pt idx="1">
                  <c:v>0.79724680384274227</c:v>
                </c:pt>
                <c:pt idx="2">
                  <c:v>0.75674137375515516</c:v>
                </c:pt>
                <c:pt idx="3">
                  <c:v>0.76978519646643928</c:v>
                </c:pt>
                <c:pt idx="4">
                  <c:v>0.87145473833218789</c:v>
                </c:pt>
                <c:pt idx="5">
                  <c:v>0.70939618996042797</c:v>
                </c:pt>
                <c:pt idx="6">
                  <c:v>0.76199775644093826</c:v>
                </c:pt>
                <c:pt idx="7">
                  <c:v>0.78000732641171266</c:v>
                </c:pt>
                <c:pt idx="8">
                  <c:v>0.79220707367745868</c:v>
                </c:pt>
                <c:pt idx="9">
                  <c:v>0.68039111635594762</c:v>
                </c:pt>
                <c:pt idx="10">
                  <c:v>0.77414031010760165</c:v>
                </c:pt>
              </c:numCache>
            </c:numRef>
          </c:val>
        </c:ser>
        <c:axId val="92131328"/>
        <c:axId val="92132864"/>
      </c:barChart>
      <c:catAx>
        <c:axId val="92131328"/>
        <c:scaling>
          <c:orientation val="minMax"/>
        </c:scaling>
        <c:axPos val="b"/>
        <c:majorTickMark val="none"/>
        <c:tickLblPos val="nextTo"/>
        <c:txPr>
          <a:bodyPr rot="0"/>
          <a:lstStyle/>
          <a:p>
            <a:pPr>
              <a:defRPr/>
            </a:pPr>
            <a:endParaRPr lang="en-US"/>
          </a:p>
        </c:txPr>
        <c:crossAx val="92132864"/>
        <c:crosses val="autoZero"/>
        <c:auto val="1"/>
        <c:lblAlgn val="ctr"/>
        <c:lblOffset val="100"/>
      </c:catAx>
      <c:valAx>
        <c:axId val="92132864"/>
        <c:scaling>
          <c:orientation val="minMax"/>
          <c:max val="1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92131328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Average Percentage of the</a:t>
            </a:r>
            <a:r>
              <a:rPr lang="en-US" sz="1600" baseline="0" dirty="0"/>
              <a:t> </a:t>
            </a:r>
            <a:r>
              <a:rPr lang="en-US" sz="1600" dirty="0"/>
              <a:t>Term Structure </a:t>
            </a:r>
            <a:r>
              <a:rPr lang="en-US" sz="1600" dirty="0" smtClean="0"/>
              <a:t>Movements </a:t>
            </a:r>
            <a:r>
              <a:rPr lang="en-US" sz="1600" dirty="0"/>
              <a:t>in the Major</a:t>
            </a:r>
            <a:r>
              <a:rPr lang="en-US" sz="1600" baseline="0" dirty="0"/>
              <a:t> Developed Countries </a:t>
            </a:r>
            <a:r>
              <a:rPr lang="en-US" sz="1600" dirty="0"/>
              <a:t>Explained by the </a:t>
            </a:r>
            <a:r>
              <a:rPr lang="en-US" sz="1600" dirty="0" smtClean="0"/>
              <a:t>Slope Factor </a:t>
            </a:r>
            <a:r>
              <a:rPr lang="en-US" sz="1600" dirty="0"/>
              <a:t>During Years 1997-2009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B0</c:v>
          </c:tx>
          <c:dLbls>
            <c:showVal val="1"/>
          </c:dLbls>
          <c:cat>
            <c:strRef>
              <c:f>'Betas 1997-2009'!$D$8:$D$18</c:f>
              <c:strCache>
                <c:ptCount val="11"/>
                <c:pt idx="0">
                  <c:v>Australia</c:v>
                </c:pt>
                <c:pt idx="1">
                  <c:v>Canada</c:v>
                </c:pt>
                <c:pt idx="2">
                  <c:v>France</c:v>
                </c:pt>
                <c:pt idx="3">
                  <c:v>Germany</c:v>
                </c:pt>
                <c:pt idx="4">
                  <c:v>Italy</c:v>
                </c:pt>
                <c:pt idx="5">
                  <c:v>Japan</c:v>
                </c:pt>
                <c:pt idx="6">
                  <c:v>Sweden</c:v>
                </c:pt>
                <c:pt idx="7">
                  <c:v>Switzerland</c:v>
                </c:pt>
                <c:pt idx="8">
                  <c:v>United Kingdom</c:v>
                </c:pt>
                <c:pt idx="9">
                  <c:v>United States</c:v>
                </c:pt>
                <c:pt idx="10">
                  <c:v>Average</c:v>
                </c:pt>
              </c:strCache>
            </c:strRef>
          </c:cat>
          <c:val>
            <c:numRef>
              <c:f>'Betas 1997-2009'!$L$8:$L$18</c:f>
              <c:numCache>
                <c:formatCode>0.00%</c:formatCode>
                <c:ptCount val="11"/>
                <c:pt idx="0">
                  <c:v>8.5485239722293493E-2</c:v>
                </c:pt>
                <c:pt idx="1">
                  <c:v>0.1089531768660833</c:v>
                </c:pt>
                <c:pt idx="2">
                  <c:v>0.11386231152654444</c:v>
                </c:pt>
                <c:pt idx="3">
                  <c:v>0.1179030134608694</c:v>
                </c:pt>
                <c:pt idx="4">
                  <c:v>7.3283431929078643E-2</c:v>
                </c:pt>
                <c:pt idx="5">
                  <c:v>0.11447504817835602</c:v>
                </c:pt>
                <c:pt idx="6">
                  <c:v>0.12667484352889152</c:v>
                </c:pt>
                <c:pt idx="7">
                  <c:v>8.5877401184261265E-2</c:v>
                </c:pt>
                <c:pt idx="8">
                  <c:v>0.10476099804863533</c:v>
                </c:pt>
                <c:pt idx="9">
                  <c:v>0.15495045606083102</c:v>
                </c:pt>
                <c:pt idx="10">
                  <c:v>0.10862259205058451</c:v>
                </c:pt>
              </c:numCache>
            </c:numRef>
          </c:val>
        </c:ser>
        <c:axId val="92415872"/>
        <c:axId val="92417408"/>
      </c:barChart>
      <c:catAx>
        <c:axId val="92415872"/>
        <c:scaling>
          <c:orientation val="minMax"/>
        </c:scaling>
        <c:axPos val="b"/>
        <c:majorTickMark val="none"/>
        <c:tickLblPos val="nextTo"/>
        <c:txPr>
          <a:bodyPr rot="0"/>
          <a:lstStyle/>
          <a:p>
            <a:pPr>
              <a:defRPr/>
            </a:pPr>
            <a:endParaRPr lang="en-US"/>
          </a:p>
        </c:txPr>
        <c:crossAx val="92417408"/>
        <c:crosses val="autoZero"/>
        <c:auto val="1"/>
        <c:lblAlgn val="ctr"/>
        <c:lblOffset val="100"/>
      </c:catAx>
      <c:valAx>
        <c:axId val="92417408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92415872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Percentage of the Term Structure </a:t>
            </a:r>
            <a:r>
              <a:rPr lang="en-US" dirty="0" smtClean="0"/>
              <a:t>Movements </a:t>
            </a:r>
            <a:r>
              <a:rPr lang="en-US" dirty="0"/>
              <a:t>in the </a:t>
            </a:r>
            <a:r>
              <a:rPr lang="en-US" dirty="0" smtClean="0"/>
              <a:t>U.S.</a:t>
            </a:r>
            <a:r>
              <a:rPr lang="en-US" baseline="0" dirty="0" smtClean="0"/>
              <a:t> </a:t>
            </a:r>
            <a:r>
              <a:rPr lang="en-US" dirty="0"/>
              <a:t>Explained by the Level </a:t>
            </a:r>
            <a:r>
              <a:rPr lang="en-US" dirty="0" smtClean="0"/>
              <a:t>Factor </a:t>
            </a:r>
            <a:r>
              <a:rPr lang="en-US" dirty="0"/>
              <a:t>in 1997-2009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6.2463143313562612E-2"/>
          <c:y val="0.11909782045375364"/>
          <c:w val="0.9065659350547115"/>
          <c:h val="0.75462666670692768"/>
        </c:manualLayout>
      </c:layout>
      <c:lineChart>
        <c:grouping val="standard"/>
        <c:ser>
          <c:idx val="12"/>
          <c:order val="0"/>
          <c:tx>
            <c:v> United States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Annual!$F$6:$R$6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Annual!$F$19:$R$19</c:f>
              <c:numCache>
                <c:formatCode>0.00%</c:formatCode>
                <c:ptCount val="13"/>
                <c:pt idx="0">
                  <c:v>0.75645775738806764</c:v>
                </c:pt>
                <c:pt idx="1">
                  <c:v>0.69629057995295907</c:v>
                </c:pt>
                <c:pt idx="2">
                  <c:v>0.71781868329224208</c:v>
                </c:pt>
                <c:pt idx="3">
                  <c:v>0.58150887308203159</c:v>
                </c:pt>
                <c:pt idx="4">
                  <c:v>0.63058171206762725</c:v>
                </c:pt>
                <c:pt idx="5">
                  <c:v>0.66356743308781152</c:v>
                </c:pt>
                <c:pt idx="6">
                  <c:v>0.58043108550051337</c:v>
                </c:pt>
                <c:pt idx="7">
                  <c:v>0.60074273182927085</c:v>
                </c:pt>
                <c:pt idx="8">
                  <c:v>0.63281124724648108</c:v>
                </c:pt>
                <c:pt idx="9">
                  <c:v>0.71222593636054132</c:v>
                </c:pt>
                <c:pt idx="10">
                  <c:v>0.7086260086166728</c:v>
                </c:pt>
                <c:pt idx="11">
                  <c:v>0.6673940160616979</c:v>
                </c:pt>
                <c:pt idx="12">
                  <c:v>0.63331850438488124</c:v>
                </c:pt>
              </c:numCache>
            </c:numRef>
          </c:val>
        </c:ser>
        <c:ser>
          <c:idx val="1"/>
          <c:order val="1"/>
          <c:tx>
            <c:v> Other Developed Countries</c:v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Annual!$F$6:$R$6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Annual!$F$8:$R$8</c:f>
              <c:numCache>
                <c:formatCode>0.00%</c:formatCode>
                <c:ptCount val="13"/>
                <c:pt idx="0">
                  <c:v>0.72985471990451223</c:v>
                </c:pt>
                <c:pt idx="1">
                  <c:v>0.83442332001359665</c:v>
                </c:pt>
                <c:pt idx="2">
                  <c:v>0.80816195031303961</c:v>
                </c:pt>
                <c:pt idx="3">
                  <c:v>0.73772764139254154</c:v>
                </c:pt>
                <c:pt idx="4">
                  <c:v>0.70381814786727259</c:v>
                </c:pt>
                <c:pt idx="5">
                  <c:v>0.82022846404922467</c:v>
                </c:pt>
                <c:pt idx="6">
                  <c:v>0.82263475544276909</c:v>
                </c:pt>
                <c:pt idx="7">
                  <c:v>0.85369861399541991</c:v>
                </c:pt>
                <c:pt idx="8">
                  <c:v>0.83593707797094619</c:v>
                </c:pt>
                <c:pt idx="9">
                  <c:v>0.90169789249606214</c:v>
                </c:pt>
                <c:pt idx="10">
                  <c:v>0.90494871837597191</c:v>
                </c:pt>
                <c:pt idx="11">
                  <c:v>0.84305650126278253</c:v>
                </c:pt>
                <c:pt idx="12">
                  <c:v>0.89209403274494603</c:v>
                </c:pt>
              </c:numCache>
            </c:numRef>
          </c:val>
        </c:ser>
        <c:ser>
          <c:idx val="2"/>
          <c:order val="2"/>
          <c:tx>
            <c:strRef>
              <c:f>Annual!$D$9</c:f>
              <c:strCache>
                <c:ptCount val="1"/>
                <c:pt idx="0">
                  <c:v>Canada</c:v>
                </c:pt>
              </c:strCache>
            </c:strRef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Annual!$F$6:$R$6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Annual!$F$9:$R$9</c:f>
              <c:numCache>
                <c:formatCode>0.00%</c:formatCode>
                <c:ptCount val="13"/>
                <c:pt idx="0">
                  <c:v>0.78122766024265533</c:v>
                </c:pt>
                <c:pt idx="1">
                  <c:v>0.73134355724425471</c:v>
                </c:pt>
                <c:pt idx="2">
                  <c:v>0.85119618689488263</c:v>
                </c:pt>
                <c:pt idx="3">
                  <c:v>0.88525515981105496</c:v>
                </c:pt>
                <c:pt idx="4">
                  <c:v>0.85107112042885402</c:v>
                </c:pt>
                <c:pt idx="5">
                  <c:v>0.90477232852879264</c:v>
                </c:pt>
                <c:pt idx="6">
                  <c:v>0.81589342527336395</c:v>
                </c:pt>
                <c:pt idx="7">
                  <c:v>0.81750708384343151</c:v>
                </c:pt>
                <c:pt idx="8">
                  <c:v>0.79277559173366596</c:v>
                </c:pt>
                <c:pt idx="9">
                  <c:v>0.80615183190206208</c:v>
                </c:pt>
                <c:pt idx="10">
                  <c:v>0.75287382638193912</c:v>
                </c:pt>
                <c:pt idx="11">
                  <c:v>0.76324548550064764</c:v>
                </c:pt>
                <c:pt idx="12">
                  <c:v>0.61089519217004706</c:v>
                </c:pt>
              </c:numCache>
            </c:numRef>
          </c:val>
        </c:ser>
        <c:ser>
          <c:idx val="3"/>
          <c:order val="3"/>
          <c:tx>
            <c:strRef>
              <c:f>Annual!$D$10</c:f>
              <c:strCache>
                <c:ptCount val="1"/>
                <c:pt idx="0">
                  <c:v>France</c:v>
                </c:pt>
              </c:strCache>
            </c:strRef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Annual!$F$6:$R$6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Annual!$F$10:$R$10</c:f>
              <c:numCache>
                <c:formatCode>0.00%</c:formatCode>
                <c:ptCount val="13"/>
                <c:pt idx="0">
                  <c:v>0.73597536513379136</c:v>
                </c:pt>
                <c:pt idx="1">
                  <c:v>0.74235405930031273</c:v>
                </c:pt>
                <c:pt idx="2">
                  <c:v>0.77170839969339622</c:v>
                </c:pt>
                <c:pt idx="3">
                  <c:v>0.71294323456839492</c:v>
                </c:pt>
                <c:pt idx="4">
                  <c:v>0.7588539697869755</c:v>
                </c:pt>
                <c:pt idx="5">
                  <c:v>0.78158655138533395</c:v>
                </c:pt>
                <c:pt idx="6">
                  <c:v>0.80080947043702166</c:v>
                </c:pt>
                <c:pt idx="7">
                  <c:v>0.79358939029753317</c:v>
                </c:pt>
                <c:pt idx="8">
                  <c:v>0.78833170313067769</c:v>
                </c:pt>
                <c:pt idx="9">
                  <c:v>0.78334479589318662</c:v>
                </c:pt>
                <c:pt idx="10">
                  <c:v>0.79749370253422769</c:v>
                </c:pt>
                <c:pt idx="11">
                  <c:v>0.7091084797243018</c:v>
                </c:pt>
                <c:pt idx="12">
                  <c:v>0.66153873693185761</c:v>
                </c:pt>
              </c:numCache>
            </c:numRef>
          </c:val>
        </c:ser>
        <c:ser>
          <c:idx val="4"/>
          <c:order val="4"/>
          <c:tx>
            <c:strRef>
              <c:f>Annual!$D$11</c:f>
              <c:strCache>
                <c:ptCount val="1"/>
                <c:pt idx="0">
                  <c:v>Germany</c:v>
                </c:pt>
              </c:strCache>
            </c:strRef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Annual!$F$6:$R$6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Annual!$F$11:$R$11</c:f>
              <c:numCache>
                <c:formatCode>0.00%</c:formatCode>
                <c:ptCount val="13"/>
                <c:pt idx="0">
                  <c:v>0.7156291726407995</c:v>
                </c:pt>
                <c:pt idx="1">
                  <c:v>0.63628492387593716</c:v>
                </c:pt>
                <c:pt idx="2">
                  <c:v>0.76670564967446309</c:v>
                </c:pt>
                <c:pt idx="3">
                  <c:v>0.71004902016181604</c:v>
                </c:pt>
                <c:pt idx="4">
                  <c:v>0.76752604448997663</c:v>
                </c:pt>
                <c:pt idx="5">
                  <c:v>0.84889294994975451</c:v>
                </c:pt>
                <c:pt idx="6">
                  <c:v>0.82410857443413865</c:v>
                </c:pt>
                <c:pt idx="7">
                  <c:v>0.86199732335257284</c:v>
                </c:pt>
                <c:pt idx="8">
                  <c:v>0.82016518218309864</c:v>
                </c:pt>
                <c:pt idx="9">
                  <c:v>0.81094672779212351</c:v>
                </c:pt>
                <c:pt idx="10">
                  <c:v>0.79855893928891053</c:v>
                </c:pt>
                <c:pt idx="11">
                  <c:v>0.72730142223791661</c:v>
                </c:pt>
                <c:pt idx="12">
                  <c:v>0.71904162398219829</c:v>
                </c:pt>
              </c:numCache>
            </c:numRef>
          </c:val>
        </c:ser>
        <c:ser>
          <c:idx val="5"/>
          <c:order val="5"/>
          <c:tx>
            <c:strRef>
              <c:f>Annual!$D$12</c:f>
              <c:strCache>
                <c:ptCount val="1"/>
                <c:pt idx="0">
                  <c:v>Italy</c:v>
                </c:pt>
              </c:strCache>
            </c:strRef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Annual!$F$6:$R$6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Annual!$F$12:$R$12</c:f>
              <c:numCache>
                <c:formatCode>0.00%</c:formatCode>
                <c:ptCount val="13"/>
                <c:pt idx="0">
                  <c:v>0.75853194454494566</c:v>
                </c:pt>
                <c:pt idx="1">
                  <c:v>0.82523702453520731</c:v>
                </c:pt>
                <c:pt idx="2">
                  <c:v>0.88797101382106669</c:v>
                </c:pt>
                <c:pt idx="3">
                  <c:v>0.86305340146601861</c:v>
                </c:pt>
                <c:pt idx="4">
                  <c:v>0.88874102776072061</c:v>
                </c:pt>
                <c:pt idx="5">
                  <c:v>0.92854362440842753</c:v>
                </c:pt>
                <c:pt idx="6">
                  <c:v>0.92206159406207</c:v>
                </c:pt>
                <c:pt idx="7">
                  <c:v>0.93402508078292756</c:v>
                </c:pt>
                <c:pt idx="8">
                  <c:v>0.91034862363609659</c:v>
                </c:pt>
                <c:pt idx="9">
                  <c:v>0.91762482491296338</c:v>
                </c:pt>
                <c:pt idx="10">
                  <c:v>0.91955763820752734</c:v>
                </c:pt>
                <c:pt idx="11">
                  <c:v>0.8219841791190502</c:v>
                </c:pt>
                <c:pt idx="12">
                  <c:v>0.75123162106141461</c:v>
                </c:pt>
              </c:numCache>
            </c:numRef>
          </c:val>
        </c:ser>
        <c:ser>
          <c:idx val="6"/>
          <c:order val="6"/>
          <c:tx>
            <c:strRef>
              <c:f>Annual!$D$13</c:f>
              <c:strCache>
                <c:ptCount val="1"/>
                <c:pt idx="0">
                  <c:v>Japan</c:v>
                </c:pt>
              </c:strCache>
            </c:strRef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Annual!$F$6:$R$6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Annual!$F$13:$R$13</c:f>
              <c:numCache>
                <c:formatCode>0.00%</c:formatCode>
                <c:ptCount val="13"/>
                <c:pt idx="0">
                  <c:v>0.84868312581726169</c:v>
                </c:pt>
                <c:pt idx="1">
                  <c:v>0.84377425305378373</c:v>
                </c:pt>
                <c:pt idx="2">
                  <c:v>0.72136152878519799</c:v>
                </c:pt>
                <c:pt idx="3">
                  <c:v>0.70711816661048765</c:v>
                </c:pt>
                <c:pt idx="4">
                  <c:v>0.68648116326894049</c:v>
                </c:pt>
                <c:pt idx="5">
                  <c:v>0.60641213101763147</c:v>
                </c:pt>
                <c:pt idx="6">
                  <c:v>0.69458444016096133</c:v>
                </c:pt>
                <c:pt idx="7">
                  <c:v>0.68359342680539525</c:v>
                </c:pt>
                <c:pt idx="8">
                  <c:v>0.68827871522744088</c:v>
                </c:pt>
                <c:pt idx="9">
                  <c:v>0.70957746228958718</c:v>
                </c:pt>
                <c:pt idx="10">
                  <c:v>0.73394045870048885</c:v>
                </c:pt>
                <c:pt idx="11">
                  <c:v>0.68901205408600852</c:v>
                </c:pt>
                <c:pt idx="12">
                  <c:v>0.60933354366238568</c:v>
                </c:pt>
              </c:numCache>
            </c:numRef>
          </c:val>
        </c:ser>
        <c:ser>
          <c:idx val="9"/>
          <c:order val="7"/>
          <c:tx>
            <c:strRef>
              <c:f>Annual!$D$16</c:f>
              <c:strCache>
                <c:ptCount val="1"/>
                <c:pt idx="0">
                  <c:v>Sweden</c:v>
                </c:pt>
              </c:strCache>
            </c:strRef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Annual!$F$6:$R$6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Annual!$F$16:$R$16</c:f>
              <c:numCache>
                <c:formatCode>0.00%</c:formatCode>
                <c:ptCount val="13"/>
                <c:pt idx="0">
                  <c:v>0.78868003996927161</c:v>
                </c:pt>
                <c:pt idx="1">
                  <c:v>0.78295846186578577</c:v>
                </c:pt>
                <c:pt idx="2">
                  <c:v>0.75395367466760499</c:v>
                </c:pt>
                <c:pt idx="3">
                  <c:v>0.68308548099741251</c:v>
                </c:pt>
                <c:pt idx="4">
                  <c:v>0.75970398073206657</c:v>
                </c:pt>
                <c:pt idx="5">
                  <c:v>0.8213471819712812</c:v>
                </c:pt>
                <c:pt idx="6">
                  <c:v>0.74151339285426732</c:v>
                </c:pt>
                <c:pt idx="7">
                  <c:v>0.8548766213664396</c:v>
                </c:pt>
                <c:pt idx="8">
                  <c:v>0.67933302901025039</c:v>
                </c:pt>
                <c:pt idx="9">
                  <c:v>0.72865649411916622</c:v>
                </c:pt>
                <c:pt idx="10">
                  <c:v>0.78657775597743596</c:v>
                </c:pt>
                <c:pt idx="11">
                  <c:v>0.76522395069591964</c:v>
                </c:pt>
                <c:pt idx="12">
                  <c:v>0.76006076950528889</c:v>
                </c:pt>
              </c:numCache>
            </c:numRef>
          </c:val>
        </c:ser>
        <c:ser>
          <c:idx val="10"/>
          <c:order val="8"/>
          <c:tx>
            <c:strRef>
              <c:f>Annual!$D$17</c:f>
              <c:strCache>
                <c:ptCount val="1"/>
                <c:pt idx="0">
                  <c:v>Switzerland</c:v>
                </c:pt>
              </c:strCache>
            </c:strRef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Annual!$F$6:$R$6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Annual!$F$17:$R$17</c:f>
              <c:numCache>
                <c:formatCode>0.00%</c:formatCode>
                <c:ptCount val="13"/>
                <c:pt idx="0">
                  <c:v>0.75382052061942406</c:v>
                </c:pt>
                <c:pt idx="1">
                  <c:v>0.84473142062607864</c:v>
                </c:pt>
                <c:pt idx="2">
                  <c:v>0.72811609806405497</c:v>
                </c:pt>
                <c:pt idx="3">
                  <c:v>0.7903336876803716</c:v>
                </c:pt>
                <c:pt idx="4">
                  <c:v>0.83823541492197973</c:v>
                </c:pt>
                <c:pt idx="5">
                  <c:v>0.82968385453726101</c:v>
                </c:pt>
                <c:pt idx="6">
                  <c:v>0.72344309482780289</c:v>
                </c:pt>
                <c:pt idx="7">
                  <c:v>0.82569214434869864</c:v>
                </c:pt>
                <c:pt idx="8">
                  <c:v>0.77844148246143774</c:v>
                </c:pt>
                <c:pt idx="9">
                  <c:v>0.77634761951516984</c:v>
                </c:pt>
                <c:pt idx="10">
                  <c:v>0.85287848441463365</c:v>
                </c:pt>
                <c:pt idx="11">
                  <c:v>0.67120900225001812</c:v>
                </c:pt>
                <c:pt idx="12">
                  <c:v>0.72716241908533852</c:v>
                </c:pt>
              </c:numCache>
            </c:numRef>
          </c:val>
        </c:ser>
        <c:ser>
          <c:idx val="11"/>
          <c:order val="9"/>
          <c:tx>
            <c:strRef>
              <c:f>Annual!$D$18</c:f>
              <c:strCache>
                <c:ptCount val="1"/>
                <c:pt idx="0">
                  <c:v>United Kingdom</c:v>
                </c:pt>
              </c:strCache>
            </c:strRef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Annual!$F$6:$R$6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Annual!$F$18:$R$18</c:f>
              <c:numCache>
                <c:formatCode>0.00%</c:formatCode>
                <c:ptCount val="13"/>
                <c:pt idx="0">
                  <c:v>0.79664983535328693</c:v>
                </c:pt>
                <c:pt idx="1">
                  <c:v>0.77165088395231751</c:v>
                </c:pt>
                <c:pt idx="2">
                  <c:v>0.78065975058153425</c:v>
                </c:pt>
                <c:pt idx="3">
                  <c:v>0.74109571611162894</c:v>
                </c:pt>
                <c:pt idx="4">
                  <c:v>0.78834270752281443</c:v>
                </c:pt>
                <c:pt idx="5">
                  <c:v>0.82654093944218943</c:v>
                </c:pt>
                <c:pt idx="6">
                  <c:v>0.82295129009001333</c:v>
                </c:pt>
                <c:pt idx="7">
                  <c:v>0.82197119166649135</c:v>
                </c:pt>
                <c:pt idx="8">
                  <c:v>0.74253753505475406</c:v>
                </c:pt>
                <c:pt idx="9">
                  <c:v>0.82925601737158872</c:v>
                </c:pt>
                <c:pt idx="10">
                  <c:v>0.83690076858423945</c:v>
                </c:pt>
                <c:pt idx="11">
                  <c:v>0.85204713241180574</c:v>
                </c:pt>
                <c:pt idx="12">
                  <c:v>0.68808818966430196</c:v>
                </c:pt>
              </c:numCache>
            </c:numRef>
          </c:val>
        </c:ser>
        <c:marker val="1"/>
        <c:axId val="92580480"/>
        <c:axId val="92471680"/>
      </c:lineChart>
      <c:catAx>
        <c:axId val="92580480"/>
        <c:scaling>
          <c:orientation val="minMax"/>
        </c:scaling>
        <c:axPos val="b"/>
        <c:numFmt formatCode="General" sourceLinked="1"/>
        <c:majorTickMark val="in"/>
        <c:tickLblPos val="nextTo"/>
        <c:txPr>
          <a:bodyPr rot="0"/>
          <a:lstStyle/>
          <a:p>
            <a:pPr>
              <a:defRPr/>
            </a:pPr>
            <a:endParaRPr lang="en-US"/>
          </a:p>
        </c:txPr>
        <c:crossAx val="92471680"/>
        <c:crosses val="autoZero"/>
        <c:auto val="1"/>
        <c:lblAlgn val="ctr"/>
        <c:lblOffset val="100"/>
      </c:catAx>
      <c:valAx>
        <c:axId val="92471680"/>
        <c:scaling>
          <c:orientation val="minMax"/>
          <c:min val="0.5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92580480"/>
        <c:crosses val="autoZero"/>
        <c:crossBetween val="midCat"/>
      </c:valAx>
    </c:plotArea>
    <c:legend>
      <c:legendPos val="b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Percentage of the Term Structure </a:t>
            </a:r>
            <a:r>
              <a:rPr lang="en-US" dirty="0" smtClean="0"/>
              <a:t>Movements </a:t>
            </a:r>
            <a:r>
              <a:rPr lang="en-US" dirty="0"/>
              <a:t>in the </a:t>
            </a:r>
            <a:r>
              <a:rPr lang="en-US" dirty="0" smtClean="0"/>
              <a:t>U.S. </a:t>
            </a:r>
            <a:r>
              <a:rPr lang="en-US" baseline="0" dirty="0" smtClean="0"/>
              <a:t>E</a:t>
            </a:r>
            <a:r>
              <a:rPr lang="en-US" dirty="0" smtClean="0"/>
              <a:t>xplained </a:t>
            </a:r>
            <a:r>
              <a:rPr lang="en-US" dirty="0"/>
              <a:t>by the </a:t>
            </a:r>
            <a:r>
              <a:rPr lang="en-US" dirty="0" smtClean="0"/>
              <a:t>Slope </a:t>
            </a:r>
            <a:r>
              <a:rPr lang="en-US" dirty="0"/>
              <a:t>Factor in 1997-2009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6.2463143313562612E-2"/>
          <c:y val="0.12717121459923938"/>
          <c:w val="0.9065659350547115"/>
          <c:h val="0.75462666670692768"/>
        </c:manualLayout>
      </c:layout>
      <c:lineChart>
        <c:grouping val="standard"/>
        <c:ser>
          <c:idx val="0"/>
          <c:order val="0"/>
          <c:tx>
            <c:strRef>
              <c:f>Annual!$D$19</c:f>
              <c:strCache>
                <c:ptCount val="1"/>
                <c:pt idx="0">
                  <c:v>United States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Annual!$X$6:$AJ$6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Annual!$X$19:$AJ$19</c:f>
              <c:numCache>
                <c:formatCode>0.00%</c:formatCode>
                <c:ptCount val="13"/>
                <c:pt idx="0">
                  <c:v>7.1827075130506943E-2</c:v>
                </c:pt>
                <c:pt idx="1">
                  <c:v>0.10581543521835922</c:v>
                </c:pt>
                <c:pt idx="2">
                  <c:v>8.3788501655922054E-2</c:v>
                </c:pt>
                <c:pt idx="3">
                  <c:v>0.12961452868960607</c:v>
                </c:pt>
                <c:pt idx="4">
                  <c:v>0.15072675500435143</c:v>
                </c:pt>
                <c:pt idx="5">
                  <c:v>9.5500795884299466E-2</c:v>
                </c:pt>
                <c:pt idx="6">
                  <c:v>0.10398769681292157</c:v>
                </c:pt>
                <c:pt idx="7">
                  <c:v>0.10398917099020703</c:v>
                </c:pt>
                <c:pt idx="8">
                  <c:v>0.10865962810592425</c:v>
                </c:pt>
                <c:pt idx="9">
                  <c:v>0.12197675650919659</c:v>
                </c:pt>
                <c:pt idx="10">
                  <c:v>0.18743782237045714</c:v>
                </c:pt>
                <c:pt idx="11">
                  <c:v>0.17558670158412809</c:v>
                </c:pt>
                <c:pt idx="12">
                  <c:v>0.1348005437795414</c:v>
                </c:pt>
              </c:numCache>
            </c:numRef>
          </c:val>
        </c:ser>
        <c:ser>
          <c:idx val="2"/>
          <c:order val="1"/>
          <c:tx>
            <c:v> Other Developed Countries</c:v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Annual!$X$6:$AJ$6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Annual!$X$8:$AJ$8</c:f>
              <c:numCache>
                <c:formatCode>0.00%</c:formatCode>
                <c:ptCount val="13"/>
                <c:pt idx="0">
                  <c:v>8.8446648394771246E-2</c:v>
                </c:pt>
                <c:pt idx="1">
                  <c:v>7.0383743763517054E-2</c:v>
                </c:pt>
                <c:pt idx="2">
                  <c:v>7.6749557735862547E-2</c:v>
                </c:pt>
                <c:pt idx="3">
                  <c:v>0.10258927765086075</c:v>
                </c:pt>
                <c:pt idx="4">
                  <c:v>0.11121567040855095</c:v>
                </c:pt>
                <c:pt idx="5">
                  <c:v>7.7919219898320694E-2</c:v>
                </c:pt>
                <c:pt idx="6">
                  <c:v>7.8482204370845646E-2</c:v>
                </c:pt>
                <c:pt idx="7">
                  <c:v>7.6397231566961932E-2</c:v>
                </c:pt>
                <c:pt idx="8">
                  <c:v>0.10120306653739049</c:v>
                </c:pt>
                <c:pt idx="9">
                  <c:v>6.1054684216327426E-2</c:v>
                </c:pt>
                <c:pt idx="10">
                  <c:v>7.3746839480845969E-2</c:v>
                </c:pt>
                <c:pt idx="11">
                  <c:v>0.1152015319471444</c:v>
                </c:pt>
                <c:pt idx="12">
                  <c:v>7.7918440418416599E-2</c:v>
                </c:pt>
              </c:numCache>
            </c:numRef>
          </c:val>
        </c:ser>
        <c:ser>
          <c:idx val="3"/>
          <c:order val="2"/>
          <c:tx>
            <c:strRef>
              <c:f>Annual!$D$9</c:f>
              <c:strCache>
                <c:ptCount val="1"/>
                <c:pt idx="0">
                  <c:v>Canada</c:v>
                </c:pt>
              </c:strCache>
            </c:strRef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Annual!$X$6:$AJ$6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Annual!$X$9:$AJ$9</c:f>
              <c:numCache>
                <c:formatCode>0.00%</c:formatCode>
                <c:ptCount val="13"/>
                <c:pt idx="0">
                  <c:v>0.12473799196422866</c:v>
                </c:pt>
                <c:pt idx="1">
                  <c:v>0.1033921895478475</c:v>
                </c:pt>
                <c:pt idx="2">
                  <c:v>8.9959633416250864E-2</c:v>
                </c:pt>
                <c:pt idx="3">
                  <c:v>8.8521027477054176E-2</c:v>
                </c:pt>
                <c:pt idx="4">
                  <c:v>0.10709198431460012</c:v>
                </c:pt>
                <c:pt idx="5">
                  <c:v>6.9148447166327773E-2</c:v>
                </c:pt>
                <c:pt idx="6">
                  <c:v>0.10199571224858914</c:v>
                </c:pt>
                <c:pt idx="7">
                  <c:v>8.9331523908263238E-2</c:v>
                </c:pt>
                <c:pt idx="8">
                  <c:v>0.10676327597998765</c:v>
                </c:pt>
                <c:pt idx="9">
                  <c:v>0.10826087350818689</c:v>
                </c:pt>
                <c:pt idx="10">
                  <c:v>0.12597293194945269</c:v>
                </c:pt>
                <c:pt idx="11">
                  <c:v>0.13922442072843624</c:v>
                </c:pt>
                <c:pt idx="12">
                  <c:v>0.16199128704985791</c:v>
                </c:pt>
              </c:numCache>
            </c:numRef>
          </c:val>
        </c:ser>
        <c:ser>
          <c:idx val="4"/>
          <c:order val="3"/>
          <c:tx>
            <c:strRef>
              <c:f>Annual!$D$10</c:f>
              <c:strCache>
                <c:ptCount val="1"/>
                <c:pt idx="0">
                  <c:v>France</c:v>
                </c:pt>
              </c:strCache>
            </c:strRef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Annual!$X$6:$AJ$6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Annual!$X$10:$AJ$10</c:f>
              <c:numCache>
                <c:formatCode>0.00%</c:formatCode>
                <c:ptCount val="13"/>
                <c:pt idx="0">
                  <c:v>0.1196275121274015</c:v>
                </c:pt>
                <c:pt idx="1">
                  <c:v>0.12567254085025817</c:v>
                </c:pt>
                <c:pt idx="2">
                  <c:v>0.10856667478854942</c:v>
                </c:pt>
                <c:pt idx="3">
                  <c:v>0.14160951139243871</c:v>
                </c:pt>
                <c:pt idx="4">
                  <c:v>0.11903272418885834</c:v>
                </c:pt>
                <c:pt idx="5">
                  <c:v>0.10037230212899305</c:v>
                </c:pt>
                <c:pt idx="6">
                  <c:v>9.2020397037040583E-2</c:v>
                </c:pt>
                <c:pt idx="7">
                  <c:v>8.4444917385456744E-2</c:v>
                </c:pt>
                <c:pt idx="8">
                  <c:v>9.7666451270836202E-2</c:v>
                </c:pt>
                <c:pt idx="9">
                  <c:v>0.10068469307978392</c:v>
                </c:pt>
                <c:pt idx="10">
                  <c:v>9.9339091063691168E-2</c:v>
                </c:pt>
                <c:pt idx="11">
                  <c:v>0.10256403697218813</c:v>
                </c:pt>
                <c:pt idx="12">
                  <c:v>0.18860919755958244</c:v>
                </c:pt>
              </c:numCache>
            </c:numRef>
          </c:val>
        </c:ser>
        <c:ser>
          <c:idx val="5"/>
          <c:order val="4"/>
          <c:tx>
            <c:strRef>
              <c:f>Annual!$D$11</c:f>
              <c:strCache>
                <c:ptCount val="1"/>
                <c:pt idx="0">
                  <c:v>Germany</c:v>
                </c:pt>
              </c:strCache>
            </c:strRef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Annual!$X$6:$AJ$6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Annual!$X$11:$AJ$11</c:f>
              <c:numCache>
                <c:formatCode>0.00%</c:formatCode>
                <c:ptCount val="13"/>
                <c:pt idx="0">
                  <c:v>9.7050500430526543E-2</c:v>
                </c:pt>
                <c:pt idx="1">
                  <c:v>0.15613714526783684</c:v>
                </c:pt>
                <c:pt idx="2">
                  <c:v>0.10201449348255739</c:v>
                </c:pt>
                <c:pt idx="3">
                  <c:v>0.14131844617243258</c:v>
                </c:pt>
                <c:pt idx="4">
                  <c:v>0.14759945250616735</c:v>
                </c:pt>
                <c:pt idx="5">
                  <c:v>9.1793191405568686E-2</c:v>
                </c:pt>
                <c:pt idx="6">
                  <c:v>9.2040811911634032E-2</c:v>
                </c:pt>
                <c:pt idx="7">
                  <c:v>8.1664993975618078E-2</c:v>
                </c:pt>
                <c:pt idx="8">
                  <c:v>0.10798013374261244</c:v>
                </c:pt>
                <c:pt idx="9">
                  <c:v>0.11213278982527222</c:v>
                </c:pt>
                <c:pt idx="10">
                  <c:v>0.10883508074526992</c:v>
                </c:pt>
                <c:pt idx="11">
                  <c:v>0.13349864471723999</c:v>
                </c:pt>
                <c:pt idx="12">
                  <c:v>0.16067349080856669</c:v>
                </c:pt>
              </c:numCache>
            </c:numRef>
          </c:val>
        </c:ser>
        <c:ser>
          <c:idx val="6"/>
          <c:order val="5"/>
          <c:tx>
            <c:strRef>
              <c:f>Annual!$D$12</c:f>
              <c:strCache>
                <c:ptCount val="1"/>
                <c:pt idx="0">
                  <c:v>Italy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Annual!$X$6:$AJ$6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Annual!$X$12:$AJ$12</c:f>
              <c:numCache>
                <c:formatCode>0.00%</c:formatCode>
                <c:ptCount val="13"/>
                <c:pt idx="0">
                  <c:v>5.6020081872107788E-2</c:v>
                </c:pt>
                <c:pt idx="1">
                  <c:v>9.0110352045268016E-2</c:v>
                </c:pt>
                <c:pt idx="2">
                  <c:v>5.4668036166799792E-2</c:v>
                </c:pt>
                <c:pt idx="3">
                  <c:v>9.2510348679819748E-2</c:v>
                </c:pt>
                <c:pt idx="4">
                  <c:v>6.8587554082154986E-2</c:v>
                </c:pt>
                <c:pt idx="5">
                  <c:v>4.7682692220270675E-2</c:v>
                </c:pt>
                <c:pt idx="6">
                  <c:v>5.2477227933208997E-2</c:v>
                </c:pt>
                <c:pt idx="7">
                  <c:v>4.3316913887430343E-2</c:v>
                </c:pt>
                <c:pt idx="8">
                  <c:v>6.8427676590275599E-2</c:v>
                </c:pt>
                <c:pt idx="9">
                  <c:v>5.8411415124917904E-2</c:v>
                </c:pt>
                <c:pt idx="10">
                  <c:v>6.5625418103690145E-2</c:v>
                </c:pt>
                <c:pt idx="11">
                  <c:v>0.12761575223038452</c:v>
                </c:pt>
                <c:pt idx="12">
                  <c:v>0.12723114614169348</c:v>
                </c:pt>
              </c:numCache>
            </c:numRef>
          </c:val>
        </c:ser>
        <c:ser>
          <c:idx val="9"/>
          <c:order val="6"/>
          <c:tx>
            <c:strRef>
              <c:f>Annual!$D$13</c:f>
              <c:strCache>
                <c:ptCount val="1"/>
                <c:pt idx="0">
                  <c:v>Japan</c:v>
                </c:pt>
              </c:strCache>
            </c:strRef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Annual!$X$6:$AJ$6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Annual!$X$13:$AJ$13</c:f>
              <c:numCache>
                <c:formatCode>0.00%</c:formatCode>
                <c:ptCount val="13"/>
                <c:pt idx="0">
                  <c:v>7.6122856120204738E-2</c:v>
                </c:pt>
                <c:pt idx="1">
                  <c:v>9.4291423963132254E-2</c:v>
                </c:pt>
                <c:pt idx="2">
                  <c:v>0.1312838012376607</c:v>
                </c:pt>
                <c:pt idx="3">
                  <c:v>0.11272749597548802</c:v>
                </c:pt>
                <c:pt idx="4">
                  <c:v>0.11918704367620779</c:v>
                </c:pt>
                <c:pt idx="5">
                  <c:v>0.12686674787511359</c:v>
                </c:pt>
                <c:pt idx="6">
                  <c:v>0.10971605409813887</c:v>
                </c:pt>
                <c:pt idx="7">
                  <c:v>0.10824137865489063</c:v>
                </c:pt>
                <c:pt idx="8">
                  <c:v>7.5225961827664861E-2</c:v>
                </c:pt>
                <c:pt idx="9">
                  <c:v>0.11038112046268314</c:v>
                </c:pt>
                <c:pt idx="10">
                  <c:v>0.13031107275449277</c:v>
                </c:pt>
                <c:pt idx="11">
                  <c:v>0.15286855816530634</c:v>
                </c:pt>
                <c:pt idx="12">
                  <c:v>0.14095211150764511</c:v>
                </c:pt>
              </c:numCache>
            </c:numRef>
          </c:val>
        </c:ser>
        <c:ser>
          <c:idx val="10"/>
          <c:order val="7"/>
          <c:tx>
            <c:strRef>
              <c:f>Annual!$D$16</c:f>
              <c:strCache>
                <c:ptCount val="1"/>
                <c:pt idx="0">
                  <c:v>Sweden</c:v>
                </c:pt>
              </c:strCache>
            </c:strRef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Annual!$X$6:$AJ$6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Annual!$X$16:$AJ$16</c:f>
              <c:numCache>
                <c:formatCode>0.00%</c:formatCode>
                <c:ptCount val="13"/>
                <c:pt idx="0">
                  <c:v>9.8683589142045017E-2</c:v>
                </c:pt>
                <c:pt idx="1">
                  <c:v>0.12344367272101982</c:v>
                </c:pt>
                <c:pt idx="2">
                  <c:v>0.11787361183078851</c:v>
                </c:pt>
                <c:pt idx="3">
                  <c:v>0.14175567908614825</c:v>
                </c:pt>
                <c:pt idx="4">
                  <c:v>0.13222396764955724</c:v>
                </c:pt>
                <c:pt idx="5">
                  <c:v>0.10636002104199274</c:v>
                </c:pt>
                <c:pt idx="6">
                  <c:v>0.12801438374852034</c:v>
                </c:pt>
                <c:pt idx="7">
                  <c:v>9.1850261026979227E-2</c:v>
                </c:pt>
                <c:pt idx="8">
                  <c:v>0.1567167135990615</c:v>
                </c:pt>
                <c:pt idx="9">
                  <c:v>0.13815192035176987</c:v>
                </c:pt>
                <c:pt idx="10">
                  <c:v>0.11566208155426806</c:v>
                </c:pt>
                <c:pt idx="11">
                  <c:v>0.14384899589144701</c:v>
                </c:pt>
                <c:pt idx="12">
                  <c:v>0.15218806823199291</c:v>
                </c:pt>
              </c:numCache>
            </c:numRef>
          </c:val>
        </c:ser>
        <c:ser>
          <c:idx val="11"/>
          <c:order val="8"/>
          <c:tx>
            <c:strRef>
              <c:f>Annual!$D$17</c:f>
              <c:strCache>
                <c:ptCount val="1"/>
                <c:pt idx="0">
                  <c:v>Switzerland</c:v>
                </c:pt>
              </c:strCache>
            </c:strRef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Annual!$X$6:$AJ$6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Annual!$X$17:$AJ$17</c:f>
              <c:numCache>
                <c:formatCode>0.00%</c:formatCode>
                <c:ptCount val="13"/>
                <c:pt idx="0">
                  <c:v>7.6764199654992413E-2</c:v>
                </c:pt>
                <c:pt idx="1">
                  <c:v>7.7437740203647729E-2</c:v>
                </c:pt>
                <c:pt idx="2">
                  <c:v>0.1089142262915842</c:v>
                </c:pt>
                <c:pt idx="3">
                  <c:v>9.5301558736186648E-2</c:v>
                </c:pt>
                <c:pt idx="4">
                  <c:v>9.6407333261326569E-2</c:v>
                </c:pt>
                <c:pt idx="5">
                  <c:v>7.0700133831698209E-2</c:v>
                </c:pt>
                <c:pt idx="6">
                  <c:v>9.4544246327083845E-2</c:v>
                </c:pt>
                <c:pt idx="7">
                  <c:v>7.8407713075879293E-2</c:v>
                </c:pt>
                <c:pt idx="8">
                  <c:v>0.1070362839721333</c:v>
                </c:pt>
                <c:pt idx="9">
                  <c:v>7.3498047299466893E-2</c:v>
                </c:pt>
                <c:pt idx="10">
                  <c:v>6.7333461304630873E-2</c:v>
                </c:pt>
                <c:pt idx="11">
                  <c:v>9.4285589520609295E-2</c:v>
                </c:pt>
                <c:pt idx="12">
                  <c:v>7.5775681916157522E-2</c:v>
                </c:pt>
              </c:numCache>
            </c:numRef>
          </c:val>
        </c:ser>
        <c:ser>
          <c:idx val="12"/>
          <c:order val="9"/>
          <c:tx>
            <c:strRef>
              <c:f>Annual!$D$18</c:f>
              <c:strCache>
                <c:ptCount val="1"/>
                <c:pt idx="0">
                  <c:v>United Kingdom</c:v>
                </c:pt>
              </c:strCache>
            </c:strRef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Annual!$X$6:$AJ$6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Annual!$X$18:$AJ$18</c:f>
              <c:numCache>
                <c:formatCode>0.00%</c:formatCode>
                <c:ptCount val="13"/>
                <c:pt idx="0">
                  <c:v>9.0822736127400217E-2</c:v>
                </c:pt>
                <c:pt idx="1">
                  <c:v>0.12796643335323524</c:v>
                </c:pt>
                <c:pt idx="2">
                  <c:v>0.10949748630953657</c:v>
                </c:pt>
                <c:pt idx="3">
                  <c:v>0.1080210539550104</c:v>
                </c:pt>
                <c:pt idx="4">
                  <c:v>9.7788733144270834E-2</c:v>
                </c:pt>
                <c:pt idx="5">
                  <c:v>7.8113008382894908E-2</c:v>
                </c:pt>
                <c:pt idx="6">
                  <c:v>0.10357155950919433</c:v>
                </c:pt>
                <c:pt idx="7">
                  <c:v>8.3173172810663595E-2</c:v>
                </c:pt>
                <c:pt idx="8">
                  <c:v>0.12769516013006971</c:v>
                </c:pt>
                <c:pt idx="9">
                  <c:v>8.1990459691001466E-2</c:v>
                </c:pt>
                <c:pt idx="10">
                  <c:v>7.7445523043611922E-2</c:v>
                </c:pt>
                <c:pt idx="11">
                  <c:v>0.11834427941202653</c:v>
                </c:pt>
                <c:pt idx="12">
                  <c:v>0.15746336876334308</c:v>
                </c:pt>
              </c:numCache>
            </c:numRef>
          </c:val>
        </c:ser>
        <c:marker val="1"/>
        <c:axId val="92519424"/>
        <c:axId val="92676864"/>
      </c:lineChart>
      <c:catAx>
        <c:axId val="92519424"/>
        <c:scaling>
          <c:orientation val="minMax"/>
        </c:scaling>
        <c:axPos val="b"/>
        <c:numFmt formatCode="General" sourceLinked="1"/>
        <c:majorTickMark val="in"/>
        <c:tickLblPos val="nextTo"/>
        <c:txPr>
          <a:bodyPr rot="0"/>
          <a:lstStyle/>
          <a:p>
            <a:pPr>
              <a:defRPr/>
            </a:pPr>
            <a:endParaRPr lang="en-US"/>
          </a:p>
        </c:txPr>
        <c:crossAx val="92676864"/>
        <c:crosses val="autoZero"/>
        <c:auto val="1"/>
        <c:lblAlgn val="ctr"/>
        <c:lblOffset val="100"/>
      </c:catAx>
      <c:valAx>
        <c:axId val="92676864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92519424"/>
        <c:crosses val="autoZero"/>
        <c:crossBetween val="midCat"/>
      </c:valAx>
    </c:plotArea>
    <c:legend>
      <c:legendPos val="b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/>
              <a:t>Average </a:t>
            </a:r>
            <a:r>
              <a:rPr lang="en-US" sz="1400" b="1" i="0" u="none" strike="noStrike" baseline="0"/>
              <a:t>Percentage of the Term Structure Movements </a:t>
            </a:r>
            <a:r>
              <a:rPr lang="en-US" sz="1400"/>
              <a:t>Explained by the Level (</a:t>
            </a:r>
            <a:r>
              <a:rPr lang="en-US" sz="1400">
                <a:latin typeface="Symbol" pitchFamily="18" charset="2"/>
              </a:rPr>
              <a:t>b</a:t>
            </a:r>
            <a:r>
              <a:rPr lang="en-US" sz="1400" baseline="-25000"/>
              <a:t>0</a:t>
            </a:r>
            <a:r>
              <a:rPr lang="en-US" sz="1400"/>
              <a:t>) Factor vs. Average Annual GDP Deflator for the Major Developed Countries </a:t>
            </a:r>
            <a:r>
              <a:rPr lang="en-US" sz="1400" b="1" i="0" baseline="0"/>
              <a:t>for 1997-2009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'Data to Graphs'!$I$2</c:f>
              <c:strCache>
                <c:ptCount val="1"/>
                <c:pt idx="0">
                  <c:v>Average Percentage Explained by Level        Factor</c:v>
                </c:pt>
              </c:strCache>
            </c:strRef>
          </c:tx>
          <c:marker>
            <c:symbol val="none"/>
          </c:marker>
          <c:cat>
            <c:strRef>
              <c:f>'Data to Graphs'!$H$3:$H$14</c:f>
              <c:strCache>
                <c:ptCount val="11"/>
                <c:pt idx="1">
                  <c:v>United States</c:v>
                </c:pt>
                <c:pt idx="2">
                  <c:v>Japan</c:v>
                </c:pt>
                <c:pt idx="3">
                  <c:v>France</c:v>
                </c:pt>
                <c:pt idx="4">
                  <c:v>Sweden</c:v>
                </c:pt>
                <c:pt idx="5">
                  <c:v>Germany</c:v>
                </c:pt>
                <c:pt idx="6">
                  <c:v>Switzerland</c:v>
                </c:pt>
                <c:pt idx="7">
                  <c:v>United Kingdom</c:v>
                </c:pt>
                <c:pt idx="8">
                  <c:v>Canada</c:v>
                </c:pt>
                <c:pt idx="9">
                  <c:v>Australia</c:v>
                </c:pt>
                <c:pt idx="10">
                  <c:v>Italy</c:v>
                </c:pt>
              </c:strCache>
            </c:strRef>
          </c:cat>
          <c:val>
            <c:numRef>
              <c:f>'Data to Graphs'!$I$3:$I$14</c:f>
              <c:numCache>
                <c:formatCode>_(* #,##0.0000_);_(* \(#,##0.0000\);_(* "-"??_);_(@_)</c:formatCode>
                <c:ptCount val="12"/>
                <c:pt idx="1">
                  <c:v>0.68039111635594762</c:v>
                </c:pt>
                <c:pt idx="2">
                  <c:v>0.70939618996042808</c:v>
                </c:pt>
                <c:pt idx="3">
                  <c:v>0.75674137375515504</c:v>
                </c:pt>
                <c:pt idx="4">
                  <c:v>0.76199775644093815</c:v>
                </c:pt>
                <c:pt idx="5">
                  <c:v>0.76978519646643906</c:v>
                </c:pt>
                <c:pt idx="6">
                  <c:v>0.78000732641171266</c:v>
                </c:pt>
                <c:pt idx="7">
                  <c:v>0.79220707367745868</c:v>
                </c:pt>
                <c:pt idx="8">
                  <c:v>0.79724680384274227</c:v>
                </c:pt>
                <c:pt idx="9">
                  <c:v>0.82217552583300624</c:v>
                </c:pt>
                <c:pt idx="10">
                  <c:v>0.87145473833218778</c:v>
                </c:pt>
              </c:numCache>
            </c:numRef>
          </c:val>
        </c:ser>
        <c:marker val="1"/>
        <c:axId val="92721536"/>
        <c:axId val="92723072"/>
      </c:lineChart>
      <c:lineChart>
        <c:grouping val="standard"/>
        <c:ser>
          <c:idx val="1"/>
          <c:order val="1"/>
          <c:tx>
            <c:strRef>
              <c:f>'Data to Graphs'!$M$2</c:f>
              <c:strCache>
                <c:ptCount val="1"/>
                <c:pt idx="0">
                  <c:v>Average Annual GDP Deflator (%)</c:v>
                </c:pt>
              </c:strCache>
            </c:strRef>
          </c:tx>
          <c:marker>
            <c:symbol val="none"/>
          </c:marker>
          <c:cat>
            <c:strRef>
              <c:f>'Data to Graphs'!$H$3:$H$14</c:f>
              <c:strCache>
                <c:ptCount val="11"/>
                <c:pt idx="1">
                  <c:v>United States</c:v>
                </c:pt>
                <c:pt idx="2">
                  <c:v>Japan</c:v>
                </c:pt>
                <c:pt idx="3">
                  <c:v>France</c:v>
                </c:pt>
                <c:pt idx="4">
                  <c:v>Sweden</c:v>
                </c:pt>
                <c:pt idx="5">
                  <c:v>Germany</c:v>
                </c:pt>
                <c:pt idx="6">
                  <c:v>Switzerland</c:v>
                </c:pt>
                <c:pt idx="7">
                  <c:v>United Kingdom</c:v>
                </c:pt>
                <c:pt idx="8">
                  <c:v>Canada</c:v>
                </c:pt>
                <c:pt idx="9">
                  <c:v>Australia</c:v>
                </c:pt>
                <c:pt idx="10">
                  <c:v>Italy</c:v>
                </c:pt>
              </c:strCache>
            </c:strRef>
          </c:cat>
          <c:val>
            <c:numRef>
              <c:f>'Data to Graphs'!$M$3:$M$14</c:f>
              <c:numCache>
                <c:formatCode>_(* #,##0.0000_);_(* \(#,##0.0000\);_(* "-"??_);_(@_)</c:formatCode>
                <c:ptCount val="12"/>
                <c:pt idx="1">
                  <c:v>1.565417588347376</c:v>
                </c:pt>
                <c:pt idx="2">
                  <c:v>-0.9667655563462626</c:v>
                </c:pt>
                <c:pt idx="3">
                  <c:v>1.6309017408354272</c:v>
                </c:pt>
                <c:pt idx="4">
                  <c:v>1.6249671832708501</c:v>
                </c:pt>
                <c:pt idx="5">
                  <c:v>0.81316207205678515</c:v>
                </c:pt>
                <c:pt idx="6">
                  <c:v>0.9362635065701097</c:v>
                </c:pt>
                <c:pt idx="7">
                  <c:v>2.4262476107502708</c:v>
                </c:pt>
                <c:pt idx="8">
                  <c:v>2.0333313096522589</c:v>
                </c:pt>
                <c:pt idx="9">
                  <c:v>3.2649051552003412</c:v>
                </c:pt>
                <c:pt idx="10">
                  <c:v>2.4791546980369792</c:v>
                </c:pt>
              </c:numCache>
            </c:numRef>
          </c:val>
        </c:ser>
        <c:marker val="1"/>
        <c:axId val="92731264"/>
        <c:axId val="92729344"/>
      </c:lineChart>
      <c:catAx>
        <c:axId val="92721536"/>
        <c:scaling>
          <c:orientation val="minMax"/>
        </c:scaling>
        <c:axPos val="b"/>
        <c:tickLblPos val="nextTo"/>
        <c:crossAx val="92723072"/>
        <c:crosses val="autoZero"/>
        <c:auto val="1"/>
        <c:lblAlgn val="ctr"/>
        <c:lblOffset val="100"/>
      </c:catAx>
      <c:valAx>
        <c:axId val="92723072"/>
        <c:scaling>
          <c:orientation val="minMax"/>
          <c:min val="0.60000000000000064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Average Percentage Explained by Level  Factor</a:t>
                </a:r>
              </a:p>
            </c:rich>
          </c:tx>
          <c:layout/>
        </c:title>
        <c:numFmt formatCode="General" sourceLinked="1"/>
        <c:tickLblPos val="nextTo"/>
        <c:crossAx val="92721536"/>
        <c:crosses val="autoZero"/>
        <c:crossBetween val="midCat"/>
      </c:valAx>
      <c:valAx>
        <c:axId val="92729344"/>
        <c:scaling>
          <c:orientation val="minMax"/>
          <c:max val="4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Average Annual GDP Deflator (%)</a:t>
                </a:r>
              </a:p>
            </c:rich>
          </c:tx>
          <c:layout/>
        </c:title>
        <c:numFmt formatCode="General" sourceLinked="1"/>
        <c:tickLblPos val="nextTo"/>
        <c:crossAx val="92731264"/>
        <c:crosses val="max"/>
        <c:crossBetween val="between"/>
      </c:valAx>
      <c:catAx>
        <c:axId val="92731264"/>
        <c:scaling>
          <c:orientation val="minMax"/>
        </c:scaling>
        <c:delete val="1"/>
        <c:axPos val="b"/>
        <c:tickLblPos val="none"/>
        <c:crossAx val="92729344"/>
        <c:crosses val="autoZero"/>
        <c:auto val="1"/>
        <c:lblAlgn val="ctr"/>
        <c:lblOffset val="100"/>
      </c:catAx>
    </c:plotArea>
    <c:legend>
      <c:legendPos val="b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Average </a:t>
            </a:r>
            <a:r>
              <a:rPr lang="en-US" sz="1600" b="1" i="0" u="none" strike="noStrike" baseline="0" dirty="0"/>
              <a:t>Percentage of the Term Structure </a:t>
            </a:r>
            <a:r>
              <a:rPr lang="en-US" sz="1600" b="1" i="0" u="none" strike="noStrike" baseline="0" dirty="0" smtClean="0"/>
              <a:t>Movements </a:t>
            </a:r>
            <a:r>
              <a:rPr lang="en-US" sz="1600" dirty="0"/>
              <a:t>Explained by the </a:t>
            </a:r>
            <a:r>
              <a:rPr lang="en-US" sz="1600" dirty="0" smtClean="0"/>
              <a:t>Slope</a:t>
            </a:r>
            <a:r>
              <a:rPr lang="en-US" sz="1600" baseline="0" dirty="0" smtClean="0"/>
              <a:t> </a:t>
            </a:r>
            <a:r>
              <a:rPr lang="en-US" sz="1600" baseline="0" dirty="0"/>
              <a:t>Factor </a:t>
            </a:r>
            <a:r>
              <a:rPr lang="en-US" sz="1600" dirty="0"/>
              <a:t>vs. Standard Deviation of GDP Growth Rate for the Major Developed Countries for 1997-2009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'Data to Graphs'!$P$2</c:f>
              <c:strCache>
                <c:ptCount val="1"/>
                <c:pt idx="0">
                  <c:v>Average Percentage Explained by Slope        Factor</c:v>
                </c:pt>
              </c:strCache>
            </c:strRef>
          </c:tx>
          <c:marker>
            <c:symbol val="none"/>
          </c:marker>
          <c:cat>
            <c:strRef>
              <c:f>'Data to Graphs'!$O$3:$O$14</c:f>
              <c:strCache>
                <c:ptCount val="11"/>
                <c:pt idx="1">
                  <c:v>Italy</c:v>
                </c:pt>
                <c:pt idx="2">
                  <c:v>Australia</c:v>
                </c:pt>
                <c:pt idx="3">
                  <c:v>Switzerland</c:v>
                </c:pt>
                <c:pt idx="4">
                  <c:v>United Kingdom</c:v>
                </c:pt>
                <c:pt idx="5">
                  <c:v>Canada</c:v>
                </c:pt>
                <c:pt idx="6">
                  <c:v>France</c:v>
                </c:pt>
                <c:pt idx="7">
                  <c:v>Japan</c:v>
                </c:pt>
                <c:pt idx="8">
                  <c:v>Germany</c:v>
                </c:pt>
                <c:pt idx="9">
                  <c:v>Sweden</c:v>
                </c:pt>
                <c:pt idx="10">
                  <c:v>United States</c:v>
                </c:pt>
              </c:strCache>
            </c:strRef>
          </c:cat>
          <c:val>
            <c:numRef>
              <c:f>'Data to Graphs'!$P$3:$P$14</c:f>
              <c:numCache>
                <c:formatCode>_(* #,##0.0000_);_(* \(#,##0.0000\);_(* "-"??_);_(@_)</c:formatCode>
                <c:ptCount val="12"/>
                <c:pt idx="1">
                  <c:v>7.3283431929078643E-2</c:v>
                </c:pt>
                <c:pt idx="2">
                  <c:v>8.5485239722293493E-2</c:v>
                </c:pt>
                <c:pt idx="3">
                  <c:v>8.5877401184261265E-2</c:v>
                </c:pt>
                <c:pt idx="4">
                  <c:v>0.10476099804863533</c:v>
                </c:pt>
                <c:pt idx="5">
                  <c:v>0.1089531768660833</c:v>
                </c:pt>
                <c:pt idx="6">
                  <c:v>0.11386231152654444</c:v>
                </c:pt>
                <c:pt idx="7">
                  <c:v>0.11447504817835602</c:v>
                </c:pt>
                <c:pt idx="8">
                  <c:v>0.1179030134608694</c:v>
                </c:pt>
                <c:pt idx="9">
                  <c:v>0.12667484352889152</c:v>
                </c:pt>
                <c:pt idx="10">
                  <c:v>0.15495045606083102</c:v>
                </c:pt>
              </c:numCache>
            </c:numRef>
          </c:val>
        </c:ser>
        <c:marker val="1"/>
        <c:axId val="92841472"/>
        <c:axId val="92843008"/>
      </c:lineChart>
      <c:lineChart>
        <c:grouping val="standard"/>
        <c:ser>
          <c:idx val="1"/>
          <c:order val="1"/>
          <c:tx>
            <c:strRef>
              <c:f>'Data to Graphs'!$Q$2</c:f>
              <c:strCache>
                <c:ptCount val="1"/>
                <c:pt idx="0">
                  <c:v>Standard Deviation of GDP Growth Rate</c:v>
                </c:pt>
              </c:strCache>
            </c:strRef>
          </c:tx>
          <c:marker>
            <c:symbol val="none"/>
          </c:marker>
          <c:cat>
            <c:strRef>
              <c:f>'Data to Graphs'!$O$3:$O$14</c:f>
              <c:strCache>
                <c:ptCount val="11"/>
                <c:pt idx="1">
                  <c:v>Italy</c:v>
                </c:pt>
                <c:pt idx="2">
                  <c:v>Australia</c:v>
                </c:pt>
                <c:pt idx="3">
                  <c:v>Switzerland</c:v>
                </c:pt>
                <c:pt idx="4">
                  <c:v>United Kingdom</c:v>
                </c:pt>
                <c:pt idx="5">
                  <c:v>Canada</c:v>
                </c:pt>
                <c:pt idx="6">
                  <c:v>France</c:v>
                </c:pt>
                <c:pt idx="7">
                  <c:v>Japan</c:v>
                </c:pt>
                <c:pt idx="8">
                  <c:v>Germany</c:v>
                </c:pt>
                <c:pt idx="9">
                  <c:v>Sweden</c:v>
                </c:pt>
                <c:pt idx="10">
                  <c:v>United States</c:v>
                </c:pt>
              </c:strCache>
            </c:strRef>
          </c:cat>
          <c:val>
            <c:numRef>
              <c:f>'Data to Graphs'!$Q$3:$Q$14</c:f>
              <c:numCache>
                <c:formatCode>_(* #,##0.0000_);_(* \(#,##0.0000\);_(* "-"??_);_(@_)</c:formatCode>
                <c:ptCount val="12"/>
                <c:pt idx="1">
                  <c:v>2.1484642973927248</c:v>
                </c:pt>
                <c:pt idx="2">
                  <c:v>1.0227542600983204</c:v>
                </c:pt>
                <c:pt idx="3">
                  <c:v>1.6389324929379279</c:v>
                </c:pt>
                <c:pt idx="4">
                  <c:v>2.3169954898535825</c:v>
                </c:pt>
                <c:pt idx="5">
                  <c:v>2.0861634587624289</c:v>
                </c:pt>
                <c:pt idx="6">
                  <c:v>1.6827449785087711</c:v>
                </c:pt>
                <c:pt idx="7">
                  <c:v>2.5215080128570344</c:v>
                </c:pt>
                <c:pt idx="8">
                  <c:v>2.0660346900173612</c:v>
                </c:pt>
                <c:pt idx="9">
                  <c:v>2.7573850455883537</c:v>
                </c:pt>
                <c:pt idx="10">
                  <c:v>2.0857217206359291</c:v>
                </c:pt>
              </c:numCache>
            </c:numRef>
          </c:val>
        </c:ser>
        <c:marker val="1"/>
        <c:axId val="92859392"/>
        <c:axId val="92857472"/>
      </c:lineChart>
      <c:catAx>
        <c:axId val="92841472"/>
        <c:scaling>
          <c:orientation val="minMax"/>
        </c:scaling>
        <c:axPos val="b"/>
        <c:tickLblPos val="nextTo"/>
        <c:crossAx val="92843008"/>
        <c:crosses val="autoZero"/>
        <c:auto val="1"/>
        <c:lblAlgn val="ctr"/>
        <c:lblOffset val="100"/>
      </c:catAx>
      <c:valAx>
        <c:axId val="9284300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Average Percentage Explained by Slope </a:t>
                </a:r>
                <a:r>
                  <a:rPr lang="en-US" dirty="0" smtClean="0"/>
                  <a:t>Factor</a:t>
                </a:r>
                <a:endParaRPr lang="en-US" dirty="0"/>
              </a:p>
            </c:rich>
          </c:tx>
          <c:layout/>
        </c:title>
        <c:numFmt formatCode="#,##0.00" sourceLinked="0"/>
        <c:tickLblPos val="nextTo"/>
        <c:crossAx val="92841472"/>
        <c:crosses val="autoZero"/>
        <c:crossBetween val="midCat"/>
      </c:valAx>
      <c:valAx>
        <c:axId val="92857472"/>
        <c:scaling>
          <c:orientation val="minMax"/>
          <c:min val="0.5"/>
        </c:scaling>
        <c:axPos val="r"/>
        <c:title>
          <c:tx>
            <c:rich>
              <a:bodyPr rot="-5400000" vert="horz"/>
              <a:lstStyle/>
              <a:p>
                <a:pPr algn="ctr" rtl="0">
                  <a:defRPr lang="en-US"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rPr>
                  <a:t>Standard Deviation of GDP Growth Rate (%)</a:t>
                </a:r>
              </a:p>
            </c:rich>
          </c:tx>
          <c:layout/>
        </c:title>
        <c:numFmt formatCode="General" sourceLinked="1"/>
        <c:tickLblPos val="nextTo"/>
        <c:crossAx val="92859392"/>
        <c:crosses val="max"/>
        <c:crossBetween val="between"/>
      </c:valAx>
      <c:catAx>
        <c:axId val="92859392"/>
        <c:scaling>
          <c:orientation val="minMax"/>
        </c:scaling>
        <c:delete val="1"/>
        <c:axPos val="b"/>
        <c:tickLblPos val="none"/>
        <c:crossAx val="92857472"/>
        <c:crosses val="autoZero"/>
        <c:auto val="1"/>
        <c:lblAlgn val="ctr"/>
        <c:lblOffset val="100"/>
      </c:catAx>
    </c:plotArea>
    <c:legend>
      <c:legendPos val="b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Average </a:t>
            </a:r>
            <a:r>
              <a:rPr lang="en-US" sz="1600" b="1" i="0" u="none" strike="noStrike" baseline="0" dirty="0"/>
              <a:t>Percentage of the Term Structure </a:t>
            </a:r>
            <a:r>
              <a:rPr lang="en-US" sz="1600" b="1" i="0" u="none" strike="noStrike" baseline="0" dirty="0" smtClean="0"/>
              <a:t>Movements </a:t>
            </a:r>
            <a:r>
              <a:rPr lang="en-US" sz="1600" dirty="0"/>
              <a:t>Explained by the Curvature </a:t>
            </a:r>
            <a:r>
              <a:rPr lang="en-US" sz="1600" dirty="0" smtClean="0"/>
              <a:t>Factor </a:t>
            </a:r>
            <a:r>
              <a:rPr lang="en-US" sz="1600" dirty="0"/>
              <a:t>vs. Average</a:t>
            </a:r>
            <a:r>
              <a:rPr lang="en-US" sz="1600" baseline="0" dirty="0"/>
              <a:t> </a:t>
            </a:r>
            <a:r>
              <a:rPr lang="en-US" sz="1600" dirty="0"/>
              <a:t>Consumer Confidence Indicator for the Major Developed Countries for 1997-2009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'Data to Graphs'!$V$2</c:f>
              <c:strCache>
                <c:ptCount val="1"/>
                <c:pt idx="0">
                  <c:v>Average Percentage Explained by Curvature        Factor</c:v>
                </c:pt>
              </c:strCache>
            </c:strRef>
          </c:tx>
          <c:marker>
            <c:symbol val="none"/>
          </c:marker>
          <c:cat>
            <c:strRef>
              <c:f>'Data to Graphs'!$U$3:$U$14</c:f>
              <c:strCache>
                <c:ptCount val="11"/>
                <c:pt idx="1">
                  <c:v>Italy</c:v>
                </c:pt>
                <c:pt idx="2">
                  <c:v>Switzerland</c:v>
                </c:pt>
                <c:pt idx="3">
                  <c:v>Canada</c:v>
                </c:pt>
                <c:pt idx="4">
                  <c:v>Australia</c:v>
                </c:pt>
                <c:pt idx="5">
                  <c:v>United States</c:v>
                </c:pt>
                <c:pt idx="6">
                  <c:v>Germany</c:v>
                </c:pt>
                <c:pt idx="7">
                  <c:v>Sweden</c:v>
                </c:pt>
                <c:pt idx="8">
                  <c:v>France</c:v>
                </c:pt>
                <c:pt idx="9">
                  <c:v>United Kingdom</c:v>
                </c:pt>
                <c:pt idx="10">
                  <c:v>Japan</c:v>
                </c:pt>
              </c:strCache>
            </c:strRef>
          </c:cat>
          <c:val>
            <c:numRef>
              <c:f>'Data to Graphs'!$V$3:$V$14</c:f>
              <c:numCache>
                <c:formatCode>_(* #,##0.0000_);_(* \(#,##0.0000\);_(* "-"??_);_(@_)</c:formatCode>
                <c:ptCount val="12"/>
                <c:pt idx="1">
                  <c:v>2.0091396652088936E-2</c:v>
                </c:pt>
                <c:pt idx="2">
                  <c:v>4.4252547433127794E-2</c:v>
                </c:pt>
                <c:pt idx="3">
                  <c:v>4.5402879528738123E-2</c:v>
                </c:pt>
                <c:pt idx="4">
                  <c:v>4.6489184598204794E-2</c:v>
                </c:pt>
                <c:pt idx="5">
                  <c:v>4.7393949428102586E-2</c:v>
                </c:pt>
                <c:pt idx="6">
                  <c:v>4.8294773569189091E-2</c:v>
                </c:pt>
                <c:pt idx="7">
                  <c:v>4.8543682150551493E-2</c:v>
                </c:pt>
                <c:pt idx="8">
                  <c:v>5.7989229624896409E-2</c:v>
                </c:pt>
                <c:pt idx="9">
                  <c:v>6.2245291724269576E-2</c:v>
                </c:pt>
                <c:pt idx="10">
                  <c:v>6.8521481713034169E-2</c:v>
                </c:pt>
              </c:numCache>
            </c:numRef>
          </c:val>
        </c:ser>
        <c:marker val="1"/>
        <c:axId val="92776320"/>
        <c:axId val="92777856"/>
      </c:lineChart>
      <c:lineChart>
        <c:grouping val="standard"/>
        <c:ser>
          <c:idx val="1"/>
          <c:order val="1"/>
          <c:tx>
            <c:strRef>
              <c:f>'Data to Graphs'!$Y$2</c:f>
              <c:strCache>
                <c:ptCount val="1"/>
                <c:pt idx="0">
                  <c:v>Average Consumer Confidence Indicator (Inverted)</c:v>
                </c:pt>
              </c:strCache>
            </c:strRef>
          </c:tx>
          <c:marker>
            <c:symbol val="none"/>
          </c:marker>
          <c:cat>
            <c:strRef>
              <c:f>'Data to Graphs'!$U$3:$U$14</c:f>
              <c:strCache>
                <c:ptCount val="11"/>
                <c:pt idx="1">
                  <c:v>Italy</c:v>
                </c:pt>
                <c:pt idx="2">
                  <c:v>Switzerland</c:v>
                </c:pt>
                <c:pt idx="3">
                  <c:v>Canada</c:v>
                </c:pt>
                <c:pt idx="4">
                  <c:v>Australia</c:v>
                </c:pt>
                <c:pt idx="5">
                  <c:v>United States</c:v>
                </c:pt>
                <c:pt idx="6">
                  <c:v>Germany</c:v>
                </c:pt>
                <c:pt idx="7">
                  <c:v>Sweden</c:v>
                </c:pt>
                <c:pt idx="8">
                  <c:v>France</c:v>
                </c:pt>
                <c:pt idx="9">
                  <c:v>United Kingdom</c:v>
                </c:pt>
                <c:pt idx="10">
                  <c:v>Japan</c:v>
                </c:pt>
              </c:strCache>
            </c:strRef>
          </c:cat>
          <c:val>
            <c:numRef>
              <c:f>'Data to Graphs'!$Y$3:$Y$14</c:f>
              <c:numCache>
                <c:formatCode>_(* #,##0.00_);_(* \(#,##0.00\);_(* "-"??_);_(@_)</c:formatCode>
                <c:ptCount val="12"/>
                <c:pt idx="1">
                  <c:v>-101.37693142857135</c:v>
                </c:pt>
                <c:pt idx="2">
                  <c:v>-100.02071642857138</c:v>
                </c:pt>
                <c:pt idx="3">
                  <c:v>-100.65333214285698</c:v>
                </c:pt>
                <c:pt idx="4">
                  <c:v>-101.08662928571441</c:v>
                </c:pt>
                <c:pt idx="5">
                  <c:v>-100.8630657142857</c:v>
                </c:pt>
                <c:pt idx="6">
                  <c:v>-99.236485714285678</c:v>
                </c:pt>
                <c:pt idx="7">
                  <c:v>-99.612636428571378</c:v>
                </c:pt>
                <c:pt idx="8">
                  <c:v>-99.761422142857128</c:v>
                </c:pt>
                <c:pt idx="9">
                  <c:v>-101.1276778571428</c:v>
                </c:pt>
                <c:pt idx="10">
                  <c:v>-97.392630714285659</c:v>
                </c:pt>
              </c:numCache>
            </c:numRef>
          </c:val>
        </c:ser>
        <c:marker val="1"/>
        <c:axId val="92790144"/>
        <c:axId val="92788224"/>
      </c:lineChart>
      <c:catAx>
        <c:axId val="92776320"/>
        <c:scaling>
          <c:orientation val="minMax"/>
        </c:scaling>
        <c:axPos val="b"/>
        <c:numFmt formatCode="General" sourceLinked="1"/>
        <c:tickLblPos val="nextTo"/>
        <c:crossAx val="92777856"/>
        <c:crosses val="autoZero"/>
        <c:auto val="1"/>
        <c:lblAlgn val="ctr"/>
        <c:lblOffset val="100"/>
      </c:catAx>
      <c:valAx>
        <c:axId val="9277785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Average Percentage Explained by </a:t>
                </a:r>
                <a:r>
                  <a:rPr lang="en-US" dirty="0" smtClean="0"/>
                  <a:t>Curvature </a:t>
                </a:r>
                <a:r>
                  <a:rPr lang="en-US" dirty="0"/>
                  <a:t>Factor</a:t>
                </a:r>
              </a:p>
            </c:rich>
          </c:tx>
          <c:layout/>
        </c:title>
        <c:numFmt formatCode="#,##0.00" sourceLinked="0"/>
        <c:tickLblPos val="nextTo"/>
        <c:crossAx val="92776320"/>
        <c:crosses val="autoZero"/>
        <c:crossBetween val="midCat"/>
      </c:valAx>
      <c:valAx>
        <c:axId val="92788224"/>
        <c:scaling>
          <c:orientation val="minMax"/>
          <c:max val="-94"/>
          <c:min val="-108"/>
        </c:scaling>
        <c:axPos val="r"/>
        <c:title>
          <c:tx>
            <c:rich>
              <a:bodyPr rot="-5400000" vert="horz"/>
              <a:lstStyle/>
              <a:p>
                <a:pPr algn="ctr" rtl="0">
                  <a:defRPr lang="en-US"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rPr>
                  <a:t>Average Consumer Confidence Indicator (Inverted)</a:t>
                </a:r>
              </a:p>
            </c:rich>
          </c:tx>
          <c:layout/>
        </c:title>
        <c:numFmt formatCode="General" sourceLinked="1"/>
        <c:tickLblPos val="nextTo"/>
        <c:crossAx val="92790144"/>
        <c:crosses val="max"/>
        <c:crossBetween val="between"/>
      </c:valAx>
      <c:catAx>
        <c:axId val="92790144"/>
        <c:scaling>
          <c:orientation val="minMax"/>
        </c:scaling>
        <c:delete val="1"/>
        <c:axPos val="b"/>
        <c:tickLblPos val="none"/>
        <c:crossAx val="92788224"/>
        <c:crosses val="autoZero"/>
        <c:auto val="1"/>
        <c:lblAlgn val="ctr"/>
        <c:lblOffset val="100"/>
      </c:catAx>
    </c:plotArea>
    <c:legend>
      <c:legendPos val="b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/>
            </a:pPr>
            <a:r>
              <a:rPr lang="en-US" sz="1400" dirty="0"/>
              <a:t>Average </a:t>
            </a:r>
            <a:r>
              <a:rPr lang="en-US" sz="1400" b="1" i="0" u="none" strike="noStrike" baseline="0" dirty="0"/>
              <a:t>Percentage of the Term Structure </a:t>
            </a:r>
            <a:r>
              <a:rPr lang="en-US" sz="1400" b="1" i="0" u="none" strike="noStrike" baseline="0" dirty="0" smtClean="0"/>
              <a:t>Movements </a:t>
            </a:r>
            <a:r>
              <a:rPr lang="en-US" sz="1400" dirty="0"/>
              <a:t>Explained by the Oscillation </a:t>
            </a:r>
            <a:r>
              <a:rPr lang="en-US" sz="1400" dirty="0" smtClean="0"/>
              <a:t>Factor </a:t>
            </a:r>
            <a:r>
              <a:rPr lang="en-US" sz="1400" dirty="0"/>
              <a:t>vs. Standard Deviation of the Annual Changes in Short-Term Interest Rates for the Major Developed Countries for 1997-2009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6753603072751734E-2"/>
          <c:y val="0.14555836976558392"/>
          <c:w val="0.81855239855701756"/>
          <c:h val="0.70045784726759364"/>
        </c:manualLayout>
      </c:layout>
      <c:lineChart>
        <c:grouping val="standard"/>
        <c:ser>
          <c:idx val="0"/>
          <c:order val="0"/>
          <c:tx>
            <c:strRef>
              <c:f>'Data to Graphs'!$I$16</c:f>
              <c:strCache>
                <c:ptCount val="1"/>
                <c:pt idx="0">
                  <c:v>Average Percentage Explained by Oscillation        Factor</c:v>
                </c:pt>
              </c:strCache>
            </c:strRef>
          </c:tx>
          <c:marker>
            <c:symbol val="none"/>
          </c:marker>
          <c:cat>
            <c:strRef>
              <c:f>'Data to Graphs'!$H$17:$H$28</c:f>
              <c:strCache>
                <c:ptCount val="11"/>
                <c:pt idx="1">
                  <c:v>Italy</c:v>
                </c:pt>
                <c:pt idx="2">
                  <c:v>Australia</c:v>
                </c:pt>
                <c:pt idx="3">
                  <c:v>Canada</c:v>
                </c:pt>
                <c:pt idx="4">
                  <c:v>Germany</c:v>
                </c:pt>
                <c:pt idx="5">
                  <c:v>United Kingdom</c:v>
                </c:pt>
                <c:pt idx="6">
                  <c:v>Sweden</c:v>
                </c:pt>
                <c:pt idx="7">
                  <c:v>Switzerland</c:v>
                </c:pt>
                <c:pt idx="8">
                  <c:v>United States</c:v>
                </c:pt>
                <c:pt idx="9">
                  <c:v>France</c:v>
                </c:pt>
                <c:pt idx="10">
                  <c:v>Japan</c:v>
                </c:pt>
              </c:strCache>
            </c:strRef>
          </c:cat>
          <c:val>
            <c:numRef>
              <c:f>'Data to Graphs'!$I$17:$I$28</c:f>
              <c:numCache>
                <c:formatCode>_(* #,##0.0000_);_(* \(#,##0.0000\);_(* "-"??_);_(@_)</c:formatCode>
                <c:ptCount val="12"/>
                <c:pt idx="1">
                  <c:v>1.24066122772638E-2</c:v>
                </c:pt>
                <c:pt idx="2">
                  <c:v>2.1080214455588539E-2</c:v>
                </c:pt>
                <c:pt idx="3">
                  <c:v>2.1788271723195619E-2</c:v>
                </c:pt>
                <c:pt idx="4">
                  <c:v>2.2199767610693703E-2</c:v>
                </c:pt>
                <c:pt idx="5">
                  <c:v>2.3139914093646793E-2</c:v>
                </c:pt>
                <c:pt idx="6">
                  <c:v>2.3805998322702995E-2</c:v>
                </c:pt>
                <c:pt idx="7">
                  <c:v>2.8204840933478376E-2</c:v>
                </c:pt>
                <c:pt idx="8">
                  <c:v>2.9137043653672812E-2</c:v>
                </c:pt>
                <c:pt idx="9">
                  <c:v>2.9394241466028412E-2</c:v>
                </c:pt>
                <c:pt idx="10">
                  <c:v>4.0910947632155484E-2</c:v>
                </c:pt>
              </c:numCache>
            </c:numRef>
          </c:val>
        </c:ser>
        <c:marker val="1"/>
        <c:axId val="92896640"/>
        <c:axId val="92914816"/>
      </c:lineChart>
      <c:lineChart>
        <c:grouping val="standard"/>
        <c:ser>
          <c:idx val="1"/>
          <c:order val="1"/>
          <c:tx>
            <c:strRef>
              <c:f>'Data to Graphs'!$K$16</c:f>
              <c:strCache>
                <c:ptCount val="1"/>
                <c:pt idx="0">
                  <c:v>Standard Deviation of Annual Changes in Short-Term Interest Rates</c:v>
                </c:pt>
              </c:strCache>
            </c:strRef>
          </c:tx>
          <c:marker>
            <c:symbol val="none"/>
          </c:marker>
          <c:cat>
            <c:strRef>
              <c:f>'Data to Graphs'!$H$17:$H$28</c:f>
              <c:strCache>
                <c:ptCount val="11"/>
                <c:pt idx="1">
                  <c:v>Italy</c:v>
                </c:pt>
                <c:pt idx="2">
                  <c:v>Australia</c:v>
                </c:pt>
                <c:pt idx="3">
                  <c:v>Canada</c:v>
                </c:pt>
                <c:pt idx="4">
                  <c:v>Germany</c:v>
                </c:pt>
                <c:pt idx="5">
                  <c:v>United Kingdom</c:v>
                </c:pt>
                <c:pt idx="6">
                  <c:v>Sweden</c:v>
                </c:pt>
                <c:pt idx="7">
                  <c:v>Switzerland</c:v>
                </c:pt>
                <c:pt idx="8">
                  <c:v>United States</c:v>
                </c:pt>
                <c:pt idx="9">
                  <c:v>France</c:v>
                </c:pt>
                <c:pt idx="10">
                  <c:v>Japan</c:v>
                </c:pt>
              </c:strCache>
            </c:strRef>
          </c:cat>
          <c:val>
            <c:numRef>
              <c:f>'Data to Graphs'!$K$17:$K$28</c:f>
              <c:numCache>
                <c:formatCode>_(* #,##0.0000_);_(* \(#,##0.0000\);_(* "-"??_);_(@_)</c:formatCode>
                <c:ptCount val="12"/>
                <c:pt idx="1">
                  <c:v>0.35078083167208562</c:v>
                </c:pt>
                <c:pt idx="2">
                  <c:v>0.1918620858324637</c:v>
                </c:pt>
                <c:pt idx="3">
                  <c:v>0.35200460000732131</c:v>
                </c:pt>
                <c:pt idx="4">
                  <c:v>0.32636357906238356</c:v>
                </c:pt>
                <c:pt idx="5">
                  <c:v>0.27111240261209152</c:v>
                </c:pt>
                <c:pt idx="6">
                  <c:v>0.36200556606783074</c:v>
                </c:pt>
                <c:pt idx="7">
                  <c:v>0.64781823665238492</c:v>
                </c:pt>
                <c:pt idx="8">
                  <c:v>0.53016770231171317</c:v>
                </c:pt>
                <c:pt idx="9">
                  <c:v>0.32735801187914609</c:v>
                </c:pt>
                <c:pt idx="10">
                  <c:v>1.1195772433491298</c:v>
                </c:pt>
              </c:numCache>
            </c:numRef>
          </c:val>
        </c:ser>
        <c:marker val="1"/>
        <c:axId val="92918912"/>
        <c:axId val="92916736"/>
      </c:lineChart>
      <c:catAx>
        <c:axId val="92896640"/>
        <c:scaling>
          <c:orientation val="minMax"/>
        </c:scaling>
        <c:axPos val="b"/>
        <c:tickLblPos val="nextTo"/>
        <c:txPr>
          <a:bodyPr rot="0"/>
          <a:lstStyle/>
          <a:p>
            <a:pPr>
              <a:defRPr/>
            </a:pPr>
            <a:endParaRPr lang="en-US"/>
          </a:p>
        </c:txPr>
        <c:crossAx val="92914816"/>
        <c:crosses val="autoZero"/>
        <c:auto val="1"/>
        <c:lblAlgn val="ctr"/>
        <c:lblOffset val="100"/>
      </c:catAx>
      <c:valAx>
        <c:axId val="92914816"/>
        <c:scaling>
          <c:orientation val="minMax"/>
          <c:max val="8.0000000000000043E-2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Average Percentage Explained by Oscillation </a:t>
                </a:r>
                <a:r>
                  <a:rPr lang="en-US" dirty="0" smtClean="0"/>
                  <a:t>Factor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7580466394546281E-2"/>
              <c:y val="0.24209089465762293"/>
            </c:manualLayout>
          </c:layout>
        </c:title>
        <c:numFmt formatCode="#,##0.00" sourceLinked="0"/>
        <c:tickLblPos val="nextTo"/>
        <c:crossAx val="92896640"/>
        <c:crosses val="autoZero"/>
        <c:crossBetween val="midCat"/>
      </c:valAx>
      <c:valAx>
        <c:axId val="92916736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 algn="ctr" rtl="0">
                  <a:defRPr lang="en-US"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rPr>
                  <a:t>Standard Deviation of Annual Changes in Short-Term Interest Rates</a:t>
                </a:r>
              </a:p>
            </c:rich>
          </c:tx>
          <c:layout/>
        </c:title>
        <c:numFmt formatCode="0%" sourceLinked="0"/>
        <c:tickLblPos val="nextTo"/>
        <c:crossAx val="92918912"/>
        <c:crosses val="max"/>
        <c:crossBetween val="between"/>
      </c:valAx>
      <c:catAx>
        <c:axId val="92918912"/>
        <c:scaling>
          <c:orientation val="minMax"/>
        </c:scaling>
        <c:delete val="1"/>
        <c:axPos val="b"/>
        <c:tickLblPos val="none"/>
        <c:crossAx val="92916736"/>
        <c:crosses val="autoZero"/>
        <c:auto val="1"/>
        <c:lblAlgn val="ctr"/>
        <c:lblOffset val="100"/>
      </c:catAx>
    </c:plotArea>
    <c:legend>
      <c:legendPos val="b"/>
      <c:layout/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0.10544</cdr:x>
      <cdr:y>0.90673</cdr:y>
    </cdr:from>
    <cdr:to>
      <cdr:x>0.21199</cdr:x>
      <cdr:y>0.95413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14016" y="5705379"/>
          <a:ext cx="923636" cy="298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fld id="{3783332C-7684-4F0D-BB0A-50A43A558554}" type="TxLink">
            <a:rPr lang="en-US" sz="1000"/>
            <a:pPr/>
            <a:t>(Diff = 3.72% )</a:t>
          </a:fld>
          <a:endParaRPr lang="en-US" sz="1000"/>
        </a:p>
      </cdr:txBody>
    </cdr:sp>
  </cdr:relSizeAnchor>
  <cdr:relSizeAnchor xmlns:cdr="http://schemas.openxmlformats.org/drawingml/2006/chartDrawing">
    <cdr:from>
      <cdr:x>0.10544</cdr:x>
      <cdr:y>0.9419</cdr:y>
    </cdr:from>
    <cdr:to>
      <cdr:x>0.20755</cdr:x>
      <cdr:y>0.9893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14016" y="5926667"/>
          <a:ext cx="885151" cy="2982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fld id="{44DE12EA-7504-4C31-A0AD-F7734576C8E8}" type="TxLink">
            <a:rPr lang="en-US" sz="1000"/>
            <a:pPr/>
            <a:t>(t-stat = 0.62 )</a:t>
          </a:fld>
          <a:endParaRPr lang="en-US" sz="1000"/>
        </a:p>
      </cdr:txBody>
    </cdr:sp>
  </cdr:relSizeAnchor>
  <cdr:relSizeAnchor xmlns:cdr="http://schemas.openxmlformats.org/drawingml/2006/chartDrawing">
    <cdr:from>
      <cdr:x>0.28968</cdr:x>
      <cdr:y>0.90673</cdr:y>
    </cdr:from>
    <cdr:to>
      <cdr:x>0.39623</cdr:x>
      <cdr:y>0.95413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511135" y="5705379"/>
          <a:ext cx="923636" cy="298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fld id="{AA0C0610-8240-41C5-AF08-A3DDD0E1ADD7}" type="TxLink">
            <a:rPr lang="en-US" sz="1000"/>
            <a:pPr/>
            <a:t>(Diff = -0.73% )</a:t>
          </a:fld>
          <a:endParaRPr lang="en-US" sz="1000"/>
        </a:p>
      </cdr:txBody>
    </cdr:sp>
  </cdr:relSizeAnchor>
  <cdr:relSizeAnchor xmlns:cdr="http://schemas.openxmlformats.org/drawingml/2006/chartDrawing">
    <cdr:from>
      <cdr:x>0.28968</cdr:x>
      <cdr:y>0.9419</cdr:y>
    </cdr:from>
    <cdr:to>
      <cdr:x>0.39179</cdr:x>
      <cdr:y>0.9893</cdr:y>
    </cdr:to>
    <cdr:sp macro="" textlink="">
      <cdr:nvSpPr>
        <cdr:cNvPr id="6" name="TextBox 2"/>
        <cdr:cNvSpPr txBox="1"/>
      </cdr:nvSpPr>
      <cdr:spPr>
        <a:xfrm xmlns:a="http://schemas.openxmlformats.org/drawingml/2006/main">
          <a:off x="2511135" y="5926667"/>
          <a:ext cx="885151" cy="2982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fld id="{848C9264-1DF3-4547-A9E0-BFB9E05B9CD4}" type="TxLink">
            <a:rPr lang="en-US" sz="1000"/>
            <a:pPr/>
            <a:t>(t-stat = -0.45 )</a:t>
          </a:fld>
          <a:endParaRPr lang="en-US" sz="1000"/>
        </a:p>
      </cdr:txBody>
    </cdr:sp>
  </cdr:relSizeAnchor>
  <cdr:relSizeAnchor xmlns:cdr="http://schemas.openxmlformats.org/drawingml/2006/chartDrawing">
    <cdr:from>
      <cdr:x>0.47392</cdr:x>
      <cdr:y>0.90673</cdr:y>
    </cdr:from>
    <cdr:to>
      <cdr:x>0.58047</cdr:x>
      <cdr:y>0.95413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108258" y="5705378"/>
          <a:ext cx="923636" cy="298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fld id="{EFF8B5FB-C9EC-4541-894F-8DD36AD16FE4}" type="TxLink">
            <a:rPr lang="en-US" sz="1000"/>
            <a:pPr/>
            <a:t>(Diff = -0.26% )</a:t>
          </a:fld>
          <a:endParaRPr lang="en-US" sz="1000"/>
        </a:p>
      </cdr:txBody>
    </cdr:sp>
  </cdr:relSizeAnchor>
  <cdr:relSizeAnchor xmlns:cdr="http://schemas.openxmlformats.org/drawingml/2006/chartDrawing">
    <cdr:from>
      <cdr:x>0.47392</cdr:x>
      <cdr:y>0.9419</cdr:y>
    </cdr:from>
    <cdr:to>
      <cdr:x>0.57603</cdr:x>
      <cdr:y>0.9893</cdr:y>
    </cdr:to>
    <cdr:sp macro="" textlink="">
      <cdr:nvSpPr>
        <cdr:cNvPr id="8" name="TextBox 2"/>
        <cdr:cNvSpPr txBox="1"/>
      </cdr:nvSpPr>
      <cdr:spPr>
        <a:xfrm xmlns:a="http://schemas.openxmlformats.org/drawingml/2006/main">
          <a:off x="4108258" y="5926666"/>
          <a:ext cx="885151" cy="2982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fld id="{6BC34D95-2B56-4035-B174-6C3B9BA3E7C8}" type="TxLink">
            <a:rPr lang="en-US" sz="1000"/>
            <a:pPr/>
            <a:t>(t-stat = -0.22 )</a:t>
          </a:fld>
          <a:endParaRPr lang="en-US" sz="1000"/>
        </a:p>
      </cdr:txBody>
    </cdr:sp>
  </cdr:relSizeAnchor>
  <cdr:relSizeAnchor xmlns:cdr="http://schemas.openxmlformats.org/drawingml/2006/chartDrawing">
    <cdr:from>
      <cdr:x>0.65705</cdr:x>
      <cdr:y>0.9052</cdr:y>
    </cdr:from>
    <cdr:to>
      <cdr:x>0.7636</cdr:x>
      <cdr:y>0.9526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5695758" y="5695758"/>
          <a:ext cx="923636" cy="298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fld id="{F1E632A7-0AD9-4A97-8256-8CE806DAD2BA}" type="TxLink">
            <a:rPr lang="en-US" sz="1000"/>
            <a:pPr/>
            <a:t>(Diff = -0.40% )</a:t>
          </a:fld>
          <a:endParaRPr lang="en-US" sz="1000"/>
        </a:p>
      </cdr:txBody>
    </cdr:sp>
  </cdr:relSizeAnchor>
  <cdr:relSizeAnchor xmlns:cdr="http://schemas.openxmlformats.org/drawingml/2006/chartDrawing">
    <cdr:from>
      <cdr:x>0.65705</cdr:x>
      <cdr:y>0.94037</cdr:y>
    </cdr:from>
    <cdr:to>
      <cdr:x>0.75916</cdr:x>
      <cdr:y>0.98777</cdr:y>
    </cdr:to>
    <cdr:sp macro="" textlink="">
      <cdr:nvSpPr>
        <cdr:cNvPr id="10" name="TextBox 2"/>
        <cdr:cNvSpPr txBox="1"/>
      </cdr:nvSpPr>
      <cdr:spPr>
        <a:xfrm xmlns:a="http://schemas.openxmlformats.org/drawingml/2006/main">
          <a:off x="5695758" y="5917046"/>
          <a:ext cx="885151" cy="2982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fld id="{E1854DCB-0971-481C-BFC7-8FCF2C5C0938}" type="TxLink">
            <a:rPr lang="en-US" sz="1000"/>
            <a:pPr/>
            <a:t>(t-stat = -0.36 )</a:t>
          </a:fld>
          <a:endParaRPr lang="en-US" sz="1000"/>
        </a:p>
      </cdr:txBody>
    </cdr:sp>
  </cdr:relSizeAnchor>
  <cdr:relSizeAnchor xmlns:cdr="http://schemas.openxmlformats.org/drawingml/2006/chartDrawing">
    <cdr:from>
      <cdr:x>0.8424</cdr:x>
      <cdr:y>0.90673</cdr:y>
    </cdr:from>
    <cdr:to>
      <cdr:x>0.94895</cdr:x>
      <cdr:y>0.95413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7302500" y="5705379"/>
          <a:ext cx="923636" cy="298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fld id="{EAEDB2A7-0E06-4EDC-AA01-CE45561FAF61}" type="TxLink">
            <a:rPr lang="en-US" sz="1000"/>
            <a:pPr/>
            <a:t>(Diff = 2.33% )</a:t>
          </a:fld>
          <a:endParaRPr lang="en-US" sz="1000"/>
        </a:p>
      </cdr:txBody>
    </cdr:sp>
  </cdr:relSizeAnchor>
  <cdr:relSizeAnchor xmlns:cdr="http://schemas.openxmlformats.org/drawingml/2006/chartDrawing">
    <cdr:from>
      <cdr:x>0.8424</cdr:x>
      <cdr:y>0.9419</cdr:y>
    </cdr:from>
    <cdr:to>
      <cdr:x>0.94451</cdr:x>
      <cdr:y>0.9893</cdr:y>
    </cdr:to>
    <cdr:sp macro="" textlink="">
      <cdr:nvSpPr>
        <cdr:cNvPr id="12" name="TextBox 2"/>
        <cdr:cNvSpPr txBox="1"/>
      </cdr:nvSpPr>
      <cdr:spPr>
        <a:xfrm xmlns:a="http://schemas.openxmlformats.org/drawingml/2006/main">
          <a:off x="7302500" y="5926667"/>
          <a:ext cx="885151" cy="2982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fld id="{B81A6862-BFF4-4CDD-8FD7-E66BE44354C2}" type="TxLink">
            <a:rPr lang="en-US" sz="1000"/>
            <a:pPr/>
            <a:t>(t-stat = 0.92 )</a:t>
          </a:fld>
          <a:endParaRPr lang="en-US" sz="10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8B3FE3-E6AC-4A15-920F-C6743EEAFA65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2E723B-E74C-4F7E-9B4B-790BC18571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E723B-E74C-4F7E-9B4B-790BC18571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E723B-E74C-4F7E-9B4B-790BC18571F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EC1C-B67F-40C8-9DC7-5A8A3C5EB197}" type="datetime1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F1C3-1677-4236-96E0-1FBDD955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EA2B-C805-42F2-A735-66866572BD0D}" type="datetime1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F1C3-1677-4236-96E0-1FBDD955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340A-D556-4ECC-A61C-36C803A46D07}" type="datetime1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F1C3-1677-4236-96E0-1FBDD955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985B0-24DA-4DE3-8276-B1C4D57169B8}" type="datetime1">
              <a:rPr lang="en-US" smtClean="0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246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17-</a:t>
            </a:r>
            <a:fld id="{1BEF3A2E-6BE1-44CE-8284-30C2200884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AC816-C111-426B-AD6F-7EA20CED7E27}" type="datetime1">
              <a:rPr lang="en-US" smtClean="0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246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17-</a:t>
            </a:r>
            <a:fld id="{064D49D9-4C2B-4D39-9FDB-3DCB519382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C666A-51F1-4C52-95D7-75BD354FDA3B}" type="datetime1">
              <a:rPr lang="en-US" smtClean="0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246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17-</a:t>
            </a:r>
            <a:fld id="{870A5282-2AD3-4E44-B8ED-B368E45CD3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6D556-01AF-4D1E-B45A-70062C155FF1}" type="datetime1">
              <a:rPr lang="en-US" smtClean="0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246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17-</a:t>
            </a:r>
            <a:fld id="{F1D94D57-522C-44A4-87B0-1F99683E3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82742-5870-4E79-A008-324BAE553EB9}" type="datetime1">
              <a:rPr lang="en-US" smtClean="0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246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17-</a:t>
            </a:r>
            <a:fld id="{7993A688-B421-4AF3-AB30-BB9ED1926D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46192-9D04-4308-8EA9-BC3CFA9B4EDD}" type="datetime1">
              <a:rPr lang="en-US" smtClean="0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246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17-</a:t>
            </a:r>
            <a:fld id="{BFFFD41E-0D9E-46B5-A3A6-8440EF3980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BE333-0437-4769-B232-14F9DA7F367C}" type="datetime1">
              <a:rPr lang="en-US" smtClean="0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246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17-</a:t>
            </a:r>
            <a:fld id="{26909BA0-65B6-4357-AA2E-A0D54199AD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26499-9D4E-4F15-999E-7A47D8CF356F}" type="datetime1">
              <a:rPr lang="en-US" smtClean="0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246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17-</a:t>
            </a:r>
            <a:fld id="{6E156E79-116C-44ED-ABA9-1BF46EAA231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6C74-62B7-4E0D-ADEA-CE9C6B4422C6}" type="datetime1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F1C3-1677-4236-96E0-1FBDD955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C09C7-116A-4BE8-A803-8CB2BFDC9FEE}" type="datetime1">
              <a:rPr lang="en-US" smtClean="0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246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17-</a:t>
            </a:r>
            <a:fld id="{C9AC319C-36C3-41A5-8224-8F6B3BBA50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3117C-3A59-4D30-A192-D49F698605AC}" type="datetime1">
              <a:rPr lang="en-US" smtClean="0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246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17-</a:t>
            </a:r>
            <a:fld id="{8DE02582-21DB-4D9B-B4C2-B76E86BA2B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E4273-18CE-4DA4-8841-E9F1976B87BB}" type="datetime1">
              <a:rPr lang="en-US" smtClean="0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246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17-</a:t>
            </a:r>
            <a:fld id="{58D7CBC7-6E25-437D-89DF-356BF66999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CF70D-66FE-40C1-9300-8DDDB0FDDD91}" type="datetime1">
              <a:rPr lang="en-US" smtClean="0"/>
              <a:pPr>
                <a:defRPr/>
              </a:pPr>
              <a:t>4/14/2011</a:t>
            </a:fld>
            <a:endParaRPr lang="fr-FR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8EFC8-9D95-4D24-B1C6-B674805E08BB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6705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771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600200"/>
            <a:ext cx="3771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924300"/>
            <a:ext cx="3771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44CE8-47A9-478F-B3B9-DA1A28A933FA}" type="datetime1">
              <a:rPr lang="en-US" smtClean="0"/>
              <a:pPr>
                <a:defRPr/>
              </a:pPr>
              <a:t>4/14/2011</a:t>
            </a:fld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2DECF-705B-4E43-93A3-7B09C07EC9A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6705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71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600200"/>
            <a:ext cx="3771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924300"/>
            <a:ext cx="3771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BF7F2-6C20-40E3-AED1-698D2F0D47CB}" type="datetime1">
              <a:rPr lang="en-US" smtClean="0"/>
              <a:pPr>
                <a:defRPr/>
              </a:pPr>
              <a:t>4/14/2011</a:t>
            </a:fld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CD52C-2E8F-499D-AF0E-27E70AF16A8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84DB-1ED5-4A1C-BA70-8EF1354708FD}" type="datetime1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F1C3-1677-4236-96E0-1FBDD955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D9D5-E64E-4E50-B3FF-11E1C9E192E3}" type="datetime1">
              <a:rPr lang="en-US" smtClean="0"/>
              <a:pPr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F1C3-1677-4236-96E0-1FBDD955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F515-8C87-4478-BD37-D376A4EB7850}" type="datetime1">
              <a:rPr lang="en-US" smtClean="0"/>
              <a:pPr/>
              <a:t>4/14/2011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F1C3-1677-4236-96E0-1FBDD955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5220-1275-4E6E-A863-CF6BC546DB32}" type="datetime1">
              <a:rPr lang="en-US" smtClean="0"/>
              <a:pPr/>
              <a:t>4/14/2011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F1C3-1677-4236-96E0-1FBDD955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2615-ED8F-4553-BFF8-ACC3FB42E38C}" type="datetime1">
              <a:rPr lang="en-US" smtClean="0"/>
              <a:pPr/>
              <a:t>4/14/2011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F1C3-1677-4236-96E0-1FBDD955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C18B-2A3F-4CDF-B9AD-92F68471041B}" type="datetime1">
              <a:rPr lang="en-US" smtClean="0"/>
              <a:pPr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F1C3-1677-4236-96E0-1FBDD955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1896-651E-491F-8693-52726CFE49B4}" type="datetime1">
              <a:rPr lang="en-US" smtClean="0"/>
              <a:pPr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F1C3-1677-4236-96E0-1FBDD955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7A381-8AA0-4BB5-B47E-7A098D288BD2}" type="datetime1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9F1C3-1677-4236-96E0-1FBDD955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58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r>
              <a:rPr lang="en-US" smtClean="0"/>
              <a:t>17-</a:t>
            </a:r>
            <a:fld id="{61CA3322-6F32-461D-995F-84132C188B4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990600"/>
            <a:ext cx="8229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ransition>
    <p:wipe dir="r"/>
  </p:transition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6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>
          <a:solidFill>
            <a:schemeClr val="tx1"/>
          </a:solidFill>
          <a:latin typeface="+mj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>
          <a:solidFill>
            <a:schemeClr val="tx1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Arial" pitchFamily="34" charset="0"/>
              </a:rPr>
              <a:t>A Perspective on Global</a:t>
            </a:r>
            <a:br>
              <a:rPr lang="en-US" dirty="0" smtClean="0">
                <a:cs typeface="Arial" pitchFamily="34" charset="0"/>
              </a:rPr>
            </a:br>
            <a:r>
              <a:rPr lang="en-US" dirty="0" smtClean="0">
                <a:cs typeface="Arial" pitchFamily="34" charset="0"/>
              </a:rPr>
              <a:t>Fixed Income Market Integration</a:t>
            </a:r>
            <a:endParaRPr lang="en-US" dirty="0"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John D. Finnerty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Professor of Finance, Fordham University</a:t>
            </a:r>
          </a:p>
          <a:p>
            <a:endParaRPr lang="en-US" b="1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FIASI Hall of Fame Dinner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April 14, 2011</a:t>
            </a:r>
            <a:endParaRPr lang="en-US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Observations Concerning U.S. Term Structure Movements (Continued)</a:t>
            </a: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10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Analysis of Underlying Economic Factors</a:t>
            </a:r>
          </a:p>
        </p:txBody>
      </p:sp>
      <p:pic>
        <p:nvPicPr>
          <p:cNvPr id="5" name="Picture 4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447800"/>
          <a:ext cx="8153400" cy="40386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76700"/>
                <a:gridCol w="4076700"/>
              </a:tblGrid>
              <a:tr h="705306">
                <a:tc>
                  <a:txBody>
                    <a:bodyPr/>
                    <a:lstStyle/>
                    <a:p>
                      <a:r>
                        <a:rPr lang="en-US" sz="2400" u="sng" dirty="0" smtClean="0"/>
                        <a:t>Term Structure Component</a:t>
                      </a:r>
                      <a:endParaRPr lang="en-US" sz="24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u="sng" dirty="0" smtClean="0"/>
                        <a:t>Economic Factor</a:t>
                      </a:r>
                      <a:endParaRPr lang="en-US" sz="2400" u="sng" dirty="0"/>
                    </a:p>
                  </a:txBody>
                  <a:tcPr/>
                </a:tc>
              </a:tr>
              <a:tr h="70530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Level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Inflation</a:t>
                      </a:r>
                      <a:endParaRPr lang="en-US" sz="2400" dirty="0"/>
                    </a:p>
                  </a:txBody>
                  <a:tcPr/>
                </a:tc>
              </a:tr>
              <a:tr h="70530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Slope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Economic Growth</a:t>
                      </a:r>
                      <a:endParaRPr lang="en-US" sz="2400" dirty="0"/>
                    </a:p>
                  </a:txBody>
                  <a:tcPr/>
                </a:tc>
              </a:tr>
              <a:tr h="70530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Curvature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Economic Uncertainty</a:t>
                      </a:r>
                      <a:endParaRPr lang="en-US" sz="2400" dirty="0"/>
                    </a:p>
                  </a:txBody>
                  <a:tcPr/>
                </a:tc>
              </a:tr>
              <a:tr h="121737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Oscillation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n-lt"/>
                        </a:rPr>
                        <a:t>Variability of Monetary Policy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11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457200" y="1066800"/>
          <a:ext cx="8363912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Analysis of Underlying Economic Factors (Continued)</a:t>
            </a:r>
          </a:p>
        </p:txBody>
      </p:sp>
      <p:pic>
        <p:nvPicPr>
          <p:cNvPr id="5" name="Picture 4" descr="Fordham B-scho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41180" y="5860289"/>
            <a:ext cx="27432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Average Percentage Explained by Level Factor</a:t>
            </a:r>
            <a:endParaRPr lang="en-US" sz="1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3505200" y="6340475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12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Analysis of Underlying Economic Factors (Continued)</a:t>
            </a:r>
          </a:p>
        </p:txBody>
      </p:sp>
      <p:pic>
        <p:nvPicPr>
          <p:cNvPr id="5" name="Picture 4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57400" y="5867400"/>
            <a:ext cx="27432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Average Percentage Explained by Slope Factor</a:t>
            </a:r>
            <a:endParaRPr lang="en-US" sz="1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13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Analysis of Underlying Economic Factors (Continued)</a:t>
            </a:r>
          </a:p>
        </p:txBody>
      </p:sp>
      <p:pic>
        <p:nvPicPr>
          <p:cNvPr id="5" name="Picture 4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52750" y="5870799"/>
            <a:ext cx="296129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Average Percentage Explained by Curvature Factor</a:t>
            </a:r>
            <a:endParaRPr lang="en-US" sz="1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14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Analysis of Underlying Economic Factors (Continued)</a:t>
            </a:r>
          </a:p>
        </p:txBody>
      </p:sp>
      <p:pic>
        <p:nvPicPr>
          <p:cNvPr id="5" name="Picture 4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95400" y="5801710"/>
            <a:ext cx="296129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Average Percentage Explained by Oscillation Factor</a:t>
            </a:r>
            <a:endParaRPr lang="en-US" sz="1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15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cs typeface="Arial" pitchFamily="34" charset="0"/>
              </a:rPr>
              <a:t>Analysis of </a:t>
            </a:r>
            <a:r>
              <a:rPr lang="en-US" sz="3200" kern="1200" dirty="0" smtClean="0">
                <a:latin typeface="+mn-lt"/>
                <a:cs typeface="Arial" pitchFamily="34" charset="0"/>
              </a:rPr>
              <a:t>Correlations Among Term Structure Movements</a:t>
            </a:r>
            <a:r>
              <a:rPr lang="en-US" sz="3200" kern="1200" baseline="30000" dirty="0" smtClean="0">
                <a:latin typeface="+mn-lt"/>
                <a:cs typeface="Arial" pitchFamily="34" charset="0"/>
              </a:rPr>
              <a:t>1</a:t>
            </a: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152400" y="1066810"/>
          <a:ext cx="8839200" cy="5638780"/>
        </p:xfrm>
        <a:graphic>
          <a:graphicData uri="http://schemas.openxmlformats.org/drawingml/2006/table">
            <a:tbl>
              <a:tblPr/>
              <a:tblGrid>
                <a:gridCol w="787535"/>
                <a:gridCol w="176315"/>
                <a:gridCol w="787535"/>
                <a:gridCol w="787535"/>
                <a:gridCol w="787535"/>
                <a:gridCol w="787535"/>
                <a:gridCol w="787535"/>
                <a:gridCol w="787535"/>
                <a:gridCol w="787535"/>
                <a:gridCol w="787535"/>
                <a:gridCol w="787535"/>
                <a:gridCol w="787535"/>
              </a:tblGrid>
              <a:tr h="177320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Significance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of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the Factor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Correlations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between the Major Developed Countries in Years 1997-2009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186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Level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7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States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1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States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186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Slope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7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States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9%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1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States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32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Significant at the 1% level.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2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Significant at the 5% level.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2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Significant at the 10% level.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38400" y="6172200"/>
            <a:ext cx="25955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aseline="30000" dirty="0" smtClean="0"/>
              <a:t>1</a:t>
            </a:r>
            <a:r>
              <a:rPr lang="en-US" sz="1100" dirty="0" smtClean="0"/>
              <a:t> Based on extended Nelson-Siegel model.</a:t>
            </a:r>
            <a:endParaRPr lang="en-US" sz="11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581400" y="6492875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16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cs typeface="Arial" pitchFamily="34" charset="0"/>
              </a:rPr>
              <a:t>Analysis of </a:t>
            </a:r>
            <a:r>
              <a:rPr lang="en-US" sz="3200" kern="1200" dirty="0" smtClean="0">
                <a:latin typeface="+mn-lt"/>
                <a:cs typeface="Arial" pitchFamily="34" charset="0"/>
              </a:rPr>
              <a:t>Correlations Among Term Structure Movements</a:t>
            </a:r>
            <a:r>
              <a:rPr lang="en-US" sz="3200" kern="1200" baseline="30000" dirty="0" smtClean="0">
                <a:latin typeface="+mn-lt"/>
                <a:cs typeface="Arial" pitchFamily="34" charset="0"/>
              </a:rPr>
              <a:t>1</a:t>
            </a:r>
            <a:r>
              <a:rPr lang="en-US" sz="3200" kern="1200" dirty="0" smtClean="0">
                <a:latin typeface="+mn-lt"/>
                <a:cs typeface="Arial" pitchFamily="34" charset="0"/>
              </a:rPr>
              <a:t> (Continued)</a:t>
            </a: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2" y="1066800"/>
          <a:ext cx="8839202" cy="5644108"/>
        </p:xfrm>
        <a:graphic>
          <a:graphicData uri="http://schemas.openxmlformats.org/drawingml/2006/table">
            <a:tbl>
              <a:tblPr/>
              <a:tblGrid>
                <a:gridCol w="785186"/>
                <a:gridCol w="202156"/>
                <a:gridCol w="785186"/>
                <a:gridCol w="785186"/>
                <a:gridCol w="785186"/>
                <a:gridCol w="785186"/>
                <a:gridCol w="785186"/>
                <a:gridCol w="785186"/>
                <a:gridCol w="785186"/>
                <a:gridCol w="785186"/>
                <a:gridCol w="785186"/>
                <a:gridCol w="785186"/>
              </a:tblGrid>
              <a:tr h="185490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Significance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of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the Factor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Correlations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between the Major Developed Countries in Years 1997-2009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908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Curvature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722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States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72%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56%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17%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38%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18%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3%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26%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14%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67%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7%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3%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61%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84%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56%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3%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12%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23%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9%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38%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9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States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81%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71%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49%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15%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77%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70%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908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Oscillation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722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States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32%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5%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8%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79%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19%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85%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6%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46%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82%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47%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6%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32%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9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States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12%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5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05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Significant at the 1% level.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5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Significant at the 5% level.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5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Significant at the 10% level.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4600" y="6248400"/>
            <a:ext cx="25955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aseline="30000" dirty="0" smtClean="0"/>
              <a:t>1</a:t>
            </a:r>
            <a:r>
              <a:rPr lang="en-US" sz="1100" dirty="0" smtClean="0"/>
              <a:t> Based on extended Nelson-Siegel model.</a:t>
            </a:r>
            <a:endParaRPr lang="en-US" sz="11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81400" y="6492875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17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Observations Concerning Recent Correlations</a:t>
            </a:r>
            <a:r>
              <a:rPr lang="en-US" sz="3200" kern="1200" baseline="30000" dirty="0" smtClean="0">
                <a:latin typeface="+mn-lt"/>
                <a:cs typeface="Arial" pitchFamily="34" charset="0"/>
              </a:rPr>
              <a:t>1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1066801"/>
          <a:ext cx="8763000" cy="5652270"/>
        </p:xfrm>
        <a:graphic>
          <a:graphicData uri="http://schemas.openxmlformats.org/drawingml/2006/table">
            <a:tbl>
              <a:tblPr/>
              <a:tblGrid>
                <a:gridCol w="780746"/>
                <a:gridCol w="174794"/>
                <a:gridCol w="780746"/>
                <a:gridCol w="780746"/>
                <a:gridCol w="780746"/>
                <a:gridCol w="780746"/>
                <a:gridCol w="780746"/>
                <a:gridCol w="780746"/>
                <a:gridCol w="780746"/>
                <a:gridCol w="780746"/>
                <a:gridCol w="780746"/>
                <a:gridCol w="780746"/>
              </a:tblGrid>
              <a:tr h="177321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Significance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of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the Factor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Correlations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between the Major Developed Countries in Years 2006-2009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186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Level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7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States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90%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22%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23%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58%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1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States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56%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186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Slope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783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States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1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States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17%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2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32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Significant at the 1% level.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2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Significant at the 5% level.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2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Significant at the 10% level.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4600" y="6248400"/>
            <a:ext cx="25955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aseline="30000" dirty="0" smtClean="0"/>
              <a:t>1</a:t>
            </a:r>
            <a:r>
              <a:rPr lang="en-US" sz="1100" dirty="0" smtClean="0"/>
              <a:t> Based on extended Nelson-Siegel model.</a:t>
            </a:r>
            <a:endParaRPr lang="en-US" sz="11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81400" y="6492875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18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Observations Concerning Recent Correlations</a:t>
            </a:r>
            <a:r>
              <a:rPr lang="en-US" sz="3200" kern="1200" baseline="30000" dirty="0" smtClean="0">
                <a:latin typeface="+mn-lt"/>
                <a:cs typeface="Arial" pitchFamily="34" charset="0"/>
              </a:rPr>
              <a:t>1</a:t>
            </a:r>
            <a:r>
              <a:rPr lang="en-US" sz="3200" kern="1200" dirty="0" smtClean="0">
                <a:latin typeface="+mn-lt"/>
                <a:cs typeface="Arial" pitchFamily="34" charset="0"/>
              </a:rPr>
              <a:t> (Continued)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066800"/>
          <a:ext cx="8763000" cy="5578470"/>
        </p:xfrm>
        <a:graphic>
          <a:graphicData uri="http://schemas.openxmlformats.org/drawingml/2006/table">
            <a:tbl>
              <a:tblPr/>
              <a:tblGrid>
                <a:gridCol w="778417"/>
                <a:gridCol w="200413"/>
                <a:gridCol w="778417"/>
                <a:gridCol w="778417"/>
                <a:gridCol w="778417"/>
                <a:gridCol w="778417"/>
                <a:gridCol w="778417"/>
                <a:gridCol w="778417"/>
                <a:gridCol w="778417"/>
                <a:gridCol w="778417"/>
                <a:gridCol w="778417"/>
                <a:gridCol w="778417"/>
              </a:tblGrid>
              <a:tr h="174925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Significance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of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the Factor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Correlations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between the Major Developed Countries in Years 2006-2009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670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Curvature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32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States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82%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86%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54%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92%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57%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78%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15%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71%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15%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59%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3%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91%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24%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14%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82%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37%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6%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97%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6%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25%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67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States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78%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13%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5%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670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Oscillation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32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States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67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States</a:t>
                      </a:r>
                    </a:p>
                  </a:txBody>
                  <a:tcPr marL="7908" marR="7908" marT="79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92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49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Significant at the 1% level.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9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Significant at the 5% level.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9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Significant at the 10% level.</a:t>
                      </a: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08" marR="7908" marT="79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4600" y="6172200"/>
            <a:ext cx="25955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aseline="30000" dirty="0" smtClean="0"/>
              <a:t>1</a:t>
            </a:r>
            <a:r>
              <a:rPr lang="en-US" sz="1100" dirty="0" smtClean="0"/>
              <a:t> Based on extended Nelson-Siegel model.</a:t>
            </a:r>
            <a:endParaRPr lang="en-US" sz="11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81400" y="6492875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19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en-US" sz="4400" kern="1200" dirty="0" smtClean="0">
                <a:latin typeface="+mn-lt"/>
                <a:cs typeface="Arial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The integration of the global equity markets has been studied extensively.</a:t>
            </a:r>
          </a:p>
          <a:p>
            <a:r>
              <a:rPr lang="en-US" dirty="0" smtClean="0">
                <a:latin typeface="+mn-lt"/>
              </a:rPr>
              <a:t>The integration of the global fixed income markets, especially the emerging debt markets, has received less attention.</a:t>
            </a:r>
          </a:p>
          <a:p>
            <a:r>
              <a:rPr lang="en-US" dirty="0" smtClean="0">
                <a:latin typeface="+mn-lt"/>
              </a:rPr>
              <a:t>We are studying the integration of the fixed income markets at Fordham Business School, and I want to share some interesting preliminary results with you.</a:t>
            </a:r>
            <a:endParaRPr lang="en-US" dirty="0">
              <a:latin typeface="+mn-lt"/>
            </a:endParaRP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2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What Role Does International Trade Play?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798"/>
          <a:ext cx="8229596" cy="4417495"/>
        </p:xfrm>
        <a:graphic>
          <a:graphicData uri="http://schemas.openxmlformats.org/drawingml/2006/table">
            <a:tbl>
              <a:tblPr/>
              <a:tblGrid>
                <a:gridCol w="1066800"/>
                <a:gridCol w="66728"/>
                <a:gridCol w="562156"/>
                <a:gridCol w="562156"/>
                <a:gridCol w="562156"/>
                <a:gridCol w="562156"/>
                <a:gridCol w="175098"/>
                <a:gridCol w="562156"/>
                <a:gridCol w="562156"/>
                <a:gridCol w="562156"/>
                <a:gridCol w="562156"/>
                <a:gridCol w="175098"/>
                <a:gridCol w="562156"/>
                <a:gridCol w="562156"/>
                <a:gridCol w="562156"/>
                <a:gridCol w="562156"/>
              </a:tblGrid>
              <a:tr h="182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1997-2000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2001-2005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2006-2009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Country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sng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US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EU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Other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sng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US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EU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Other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sng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US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EU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Other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4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8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Kingdom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Switzerland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4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United States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185" marR="9185" marT="91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4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505200" y="6340475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20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Study Based on Seven Emerging Sovereign Debt Markets, 2006-2009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114800" cy="50292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+mn-lt"/>
              </a:rPr>
              <a:t>China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+mn-lt"/>
              </a:rPr>
              <a:t>India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+mn-lt"/>
              </a:rPr>
              <a:t>Indonesia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+mn-lt"/>
              </a:rPr>
              <a:t>Mexico </a:t>
            </a:r>
            <a:endParaRPr lang="en-US" dirty="0">
              <a:latin typeface="+mn-lt"/>
            </a:endParaRP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495800" y="1219200"/>
            <a:ext cx="4114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Russia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600" kern="0" dirty="0" smtClean="0"/>
              <a:t>South Africa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600" kern="0" dirty="0" smtClean="0"/>
              <a:t>Turkey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21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Analysis of Factors Responsible for Term Structure Movements</a:t>
            </a: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22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Comparison between Developed and Emerging Sovereign Debt Markets</a:t>
            </a: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1066800"/>
          <a:ext cx="8305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23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Correlations between Developed and Emerging Sovereign Debt Markets</a:t>
            </a:r>
            <a:r>
              <a:rPr lang="en-US" sz="3200" kern="1200" baseline="30000" dirty="0" smtClean="0">
                <a:latin typeface="+mn-lt"/>
                <a:cs typeface="Arial" pitchFamily="34" charset="0"/>
              </a:rPr>
              <a:t>1</a:t>
            </a: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066800"/>
          <a:ext cx="8229596" cy="5562596"/>
        </p:xfrm>
        <a:graphic>
          <a:graphicData uri="http://schemas.openxmlformats.org/drawingml/2006/table">
            <a:tbl>
              <a:tblPr/>
              <a:tblGrid>
                <a:gridCol w="866274"/>
                <a:gridCol w="792323"/>
                <a:gridCol w="792323"/>
                <a:gridCol w="792323"/>
                <a:gridCol w="792323"/>
                <a:gridCol w="158464"/>
                <a:gridCol w="866274"/>
                <a:gridCol w="792323"/>
                <a:gridCol w="792323"/>
                <a:gridCol w="792323"/>
                <a:gridCol w="792323"/>
              </a:tblGrid>
              <a:tr h="479751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Significance of the Factor Correlations between the Emerging Markets and US, Germany, Japan, and China in Years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2006-2009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482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Level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Slope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2501"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US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China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US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China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5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China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China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5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Indonesia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Indonesia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</a:tr>
              <a:tr h="2525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India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India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3%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</a:tr>
              <a:tr h="2525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Mexico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28%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Mexico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</a:tr>
              <a:tr h="2525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South Africa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South Africa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</a:tr>
              <a:tr h="2651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Turkey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99%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Turkey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</a:tr>
              <a:tr h="25250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Curvature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Oscillation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2501"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US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China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US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China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51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China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58%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China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----- 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5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Indonesia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67%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93%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78%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Indonesia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</a:tr>
              <a:tr h="2651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India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88%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62%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8%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India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28%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</a:tr>
              <a:tr h="2525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Mexico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37%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69%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66%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Mexico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29%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</a:tr>
              <a:tr h="2525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South Africa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71%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13%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34%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South Africa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</a:tr>
              <a:tr h="2651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Turkey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90%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36%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Turkey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3%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49%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40%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A5A5A5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</a:tr>
              <a:tr h="25250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5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622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Significant at the 1% level.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5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Significant at the 5% level.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5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Significant at the 10% level.</a:t>
                      </a: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9000" y="6019800"/>
            <a:ext cx="25955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aseline="30000" dirty="0" smtClean="0"/>
              <a:t>1</a:t>
            </a:r>
            <a:r>
              <a:rPr lang="en-US" sz="1100" dirty="0" smtClean="0"/>
              <a:t> Based on extended Nelson-Siegel model.</a:t>
            </a:r>
            <a:endParaRPr lang="en-US" sz="11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81400" y="6492875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24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What Role Does International Trade Play: Emerging Debt Markets?</a:t>
            </a: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1066807"/>
          <a:ext cx="7924801" cy="4973318"/>
        </p:xfrm>
        <a:graphic>
          <a:graphicData uri="http://schemas.openxmlformats.org/drawingml/2006/table">
            <a:tbl>
              <a:tblPr/>
              <a:tblGrid>
                <a:gridCol w="940425"/>
                <a:gridCol w="137623"/>
                <a:gridCol w="860145"/>
                <a:gridCol w="137623"/>
                <a:gridCol w="860145"/>
                <a:gridCol w="137623"/>
                <a:gridCol w="860145"/>
                <a:gridCol w="137623"/>
                <a:gridCol w="860145"/>
                <a:gridCol w="137623"/>
                <a:gridCol w="860145"/>
                <a:gridCol w="137623"/>
                <a:gridCol w="860145"/>
                <a:gridCol w="137623"/>
                <a:gridCol w="860145"/>
              </a:tblGrid>
              <a:tr h="211406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Number of Significant Correlations between Term Structure Factors in Years 2006-2009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1406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406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Second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Third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Fourth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Fifth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775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Leading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Trade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Partner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Leading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Trade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Partner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Leading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Trade</a:t>
                      </a:r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Partner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Leading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Trade</a:t>
                      </a:r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Partner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Leading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Trade</a:t>
                      </a:r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Partner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Japan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6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China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INC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INC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  <a:tr h="211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(USA)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  <a:tr h="1986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India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INC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  <a:tr h="2219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(China)</a:t>
                      </a: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(Singapore)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  <a:tr h="1986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Indonesia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INC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  <a:tr h="2219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(Japan)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(China)</a:t>
                      </a: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  <a:tr h="1986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Mexico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INC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  <a:tr h="2219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(Canada)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(Germany)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(China)</a:t>
                      </a: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  <a:tr h="1986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South Africa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INC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INC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  <a:tr h="2219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(Japan)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(UK)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(China)</a:t>
                      </a: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  <a:tr h="1986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Turkey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INC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  <a:tr h="2219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(China)</a:t>
                      </a: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563" marR="8563" marT="8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505200" y="6340475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25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+mn-lt"/>
              </a:rPr>
              <a:t>Thank you for this wonderful award.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+mn-lt"/>
              </a:rPr>
              <a:t>Thank you for your attention.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+mn-lt"/>
              </a:rPr>
              <a:t>I look forward to seeing you at future FIASI events if I am invited to present additional results from this interesting research.</a:t>
            </a:r>
            <a:endParaRPr lang="en-US" dirty="0">
              <a:latin typeface="+mn-lt"/>
            </a:endParaRP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26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latin typeface="+mn-lt"/>
              </a:rPr>
              <a:t>Study Based on Ten Well-Developed Fixed Income Markets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572000"/>
          </a:xfrm>
        </p:spPr>
        <p:txBody>
          <a:bodyPr numCol="1"/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+mn-lt"/>
              </a:rPr>
              <a:t>Australia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+mn-lt"/>
              </a:rPr>
              <a:t>Canada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+mn-lt"/>
              </a:rPr>
              <a:t>France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+mn-lt"/>
              </a:rPr>
              <a:t>Germany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+mn-lt"/>
              </a:rPr>
              <a:t>Italy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334000" y="1371600"/>
            <a:ext cx="3124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Japan</a:t>
            </a:r>
          </a:p>
          <a:p>
            <a:pPr marL="342900" marR="0" lvl="0" indent="-342900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Sweden</a:t>
            </a:r>
          </a:p>
          <a:p>
            <a:pPr marL="342900" marR="0" lvl="0" indent="-342900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Switzerland</a:t>
            </a:r>
          </a:p>
          <a:p>
            <a:pPr marL="342900" marR="0" lvl="0" indent="-342900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United Kingdom</a:t>
            </a:r>
          </a:p>
          <a:p>
            <a:pPr marL="342900" marR="0" lvl="0" indent="-342900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United States</a:t>
            </a: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Fordham B-scho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505200" y="6340475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en-US" sz="4400" kern="1200" dirty="0" smtClean="0">
                <a:latin typeface="+mn-lt"/>
                <a:cs typeface="Arial" pitchFamily="34" charset="0"/>
              </a:rPr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Daily price and yield data</a:t>
            </a:r>
          </a:p>
          <a:p>
            <a:r>
              <a:rPr lang="en-US" dirty="0" smtClean="0">
                <a:latin typeface="+mn-lt"/>
              </a:rPr>
              <a:t>Range of sovereign debt issues that span the term structure (average of 26 issues per developed country, and 14 per emerging country)</a:t>
            </a:r>
          </a:p>
          <a:p>
            <a:r>
              <a:rPr lang="en-US" dirty="0" smtClean="0">
                <a:latin typeface="+mn-lt"/>
              </a:rPr>
              <a:t>13 years of data (1997-2009)</a:t>
            </a:r>
          </a:p>
          <a:p>
            <a:r>
              <a:rPr lang="en-US" dirty="0" smtClean="0">
                <a:latin typeface="+mn-lt"/>
              </a:rPr>
              <a:t>Study daily movements in the term structure of interest rates</a:t>
            </a:r>
          </a:p>
          <a:p>
            <a:r>
              <a:rPr lang="en-US" dirty="0" smtClean="0">
                <a:latin typeface="+mn-lt"/>
              </a:rPr>
              <a:t>Principal components analysis</a:t>
            </a:r>
          </a:p>
          <a:p>
            <a:r>
              <a:rPr lang="en-US" dirty="0" smtClean="0">
                <a:latin typeface="+mn-lt"/>
              </a:rPr>
              <a:t>Study correlations of term structure movements across countries in the sample between 1997 and 2009</a:t>
            </a:r>
            <a:endParaRPr lang="en-US" dirty="0">
              <a:latin typeface="+mn-lt"/>
            </a:endParaRP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4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Four Key Components of Term Structure Movements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+mn-lt"/>
              </a:rPr>
              <a:t>Level (parallel shifts)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+mn-lt"/>
              </a:rPr>
              <a:t>Slope (steepening/flattening)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+mn-lt"/>
              </a:rPr>
              <a:t>Curvature (butterfly)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+mn-lt"/>
              </a:rPr>
              <a:t>Oscillation (chiefly monetary policy effects)</a:t>
            </a:r>
            <a:endParaRPr lang="en-US" dirty="0">
              <a:latin typeface="+mn-lt"/>
            </a:endParaRP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5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Analysis of Factors Responsible for Term Structure Movements</a:t>
            </a: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066800"/>
          <a:ext cx="8458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6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Analysis of Factors Responsible for Term Structure Movements (Continued)</a:t>
            </a: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7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Analysis of Factors Responsible for Term Structure Movements (Continued)</a:t>
            </a: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8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kern="1200" dirty="0" smtClean="0">
                <a:latin typeface="+mn-lt"/>
                <a:cs typeface="Arial" pitchFamily="34" charset="0"/>
              </a:rPr>
              <a:t>Observations Concerning U.S. Term Structure Movements</a:t>
            </a:r>
          </a:p>
        </p:txBody>
      </p:sp>
      <p:pic>
        <p:nvPicPr>
          <p:cNvPr id="4" name="Picture 3" descr="Fordham B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6096000"/>
            <a:ext cx="1885950" cy="638175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064D49D9-4C2B-4D39-9FDB-3DCB5193820A}" type="slidenum">
              <a:rPr lang="en-US" smtClean="0"/>
              <a:pPr algn="ctr"/>
              <a:t>9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Fordham Cla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Theme">
      <a:majorFont>
        <a:latin typeface="Aria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Office Theme 1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Fordham Class</Template>
  <TotalTime>372</TotalTime>
  <Words>2478</Words>
  <Application>Microsoft Office PowerPoint</Application>
  <PresentationFormat>On-screen Show (4:3)</PresentationFormat>
  <Paragraphs>1576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Fordham Class</vt:lpstr>
      <vt:lpstr>2_Office Theme</vt:lpstr>
      <vt:lpstr>A Perspective on Global Fixed Income Market Integration</vt:lpstr>
      <vt:lpstr>Overview</vt:lpstr>
      <vt:lpstr>Study Based on Ten Well-Developed Fixed Income Markets</vt:lpstr>
      <vt:lpstr>Data</vt:lpstr>
      <vt:lpstr>Four Key Components of Term Structure Movements</vt:lpstr>
      <vt:lpstr>Analysis of Factors Responsible for Term Structure Movements</vt:lpstr>
      <vt:lpstr>Analysis of Factors Responsible for Term Structure Movements (Continued)</vt:lpstr>
      <vt:lpstr>Analysis of Factors Responsible for Term Structure Movements (Continued)</vt:lpstr>
      <vt:lpstr>Observations Concerning U.S. Term Structure Movements</vt:lpstr>
      <vt:lpstr>Observations Concerning U.S. Term Structure Movements (Continued)</vt:lpstr>
      <vt:lpstr>Analysis of Underlying Economic Factors</vt:lpstr>
      <vt:lpstr>Analysis of Underlying Economic Factors (Continued)</vt:lpstr>
      <vt:lpstr>Analysis of Underlying Economic Factors (Continued)</vt:lpstr>
      <vt:lpstr>Analysis of Underlying Economic Factors (Continued)</vt:lpstr>
      <vt:lpstr>Analysis of Underlying Economic Factors (Continued)</vt:lpstr>
      <vt:lpstr>Analysis of Correlations Among Term Structure Movements1</vt:lpstr>
      <vt:lpstr>Analysis of Correlations Among Term Structure Movements1 (Continued)</vt:lpstr>
      <vt:lpstr>Observations Concerning Recent Correlations1</vt:lpstr>
      <vt:lpstr>Observations Concerning Recent Correlations1 (Continued)</vt:lpstr>
      <vt:lpstr>What Role Does International Trade Play?</vt:lpstr>
      <vt:lpstr>Study Based on Seven Emerging Sovereign Debt Markets, 2006-2009</vt:lpstr>
      <vt:lpstr>Analysis of Factors Responsible for Term Structure Movements</vt:lpstr>
      <vt:lpstr>Comparison between Developed and Emerging Sovereign Debt Markets</vt:lpstr>
      <vt:lpstr>Correlations between Developed and Emerging Sovereign Debt Markets1</vt:lpstr>
      <vt:lpstr>What Role Does International Trade Play: Emerging Debt Markets?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Perspective on Global Fixed Income Market Integration</dc:title>
  <dc:creator>sherry.chen</dc:creator>
  <cp:lastModifiedBy>john.finnerty</cp:lastModifiedBy>
  <cp:revision>73</cp:revision>
  <dcterms:created xsi:type="dcterms:W3CDTF">2011-04-09T18:33:06Z</dcterms:created>
  <dcterms:modified xsi:type="dcterms:W3CDTF">2011-04-14T13:24:49Z</dcterms:modified>
</cp:coreProperties>
</file>