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0" r:id="rId2"/>
    <p:sldId id="283" r:id="rId3"/>
    <p:sldId id="256" r:id="rId4"/>
    <p:sldId id="257" r:id="rId5"/>
    <p:sldId id="282" r:id="rId6"/>
    <p:sldId id="259" r:id="rId7"/>
    <p:sldId id="261" r:id="rId8"/>
    <p:sldId id="260" r:id="rId9"/>
    <p:sldId id="274" r:id="rId10"/>
    <p:sldId id="262" r:id="rId11"/>
    <p:sldId id="275" r:id="rId12"/>
    <p:sldId id="270" r:id="rId13"/>
    <p:sldId id="271" r:id="rId14"/>
    <p:sldId id="279" r:id="rId15"/>
    <p:sldId id="269" r:id="rId16"/>
    <p:sldId id="267" r:id="rId17"/>
    <p:sldId id="276" r:id="rId18"/>
    <p:sldId id="263" r:id="rId19"/>
    <p:sldId id="277" r:id="rId20"/>
    <p:sldId id="264" r:id="rId21"/>
    <p:sldId id="265" r:id="rId22"/>
    <p:sldId id="278" r:id="rId23"/>
    <p:sldId id="266" r:id="rId24"/>
    <p:sldId id="26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542EB-59F2-42B7-BC10-E78FEEB4CC96}" v="48" dt="2021-08-19T12:32:4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Fridson" userId="14a5585b20f5b7f2" providerId="LiveId" clId="{623542EB-59F2-42B7-BC10-E78FEEB4CC96}"/>
    <pc:docChg chg="modSld">
      <pc:chgData name="Martin Fridson" userId="14a5585b20f5b7f2" providerId="LiveId" clId="{623542EB-59F2-42B7-BC10-E78FEEB4CC96}" dt="2021-09-14T00:30:23.569" v="2" actId="1076"/>
      <pc:docMkLst>
        <pc:docMk/>
      </pc:docMkLst>
      <pc:sldChg chg="modSp mod">
        <pc:chgData name="Martin Fridson" userId="14a5585b20f5b7f2" providerId="LiveId" clId="{623542EB-59F2-42B7-BC10-E78FEEB4CC96}" dt="2021-09-14T00:30:23.569" v="2" actId="1076"/>
        <pc:sldMkLst>
          <pc:docMk/>
          <pc:sldMk cId="3255577898" sldId="256"/>
        </pc:sldMkLst>
        <pc:picChg chg="mod">
          <ac:chgData name="Martin Fridson" userId="14a5585b20f5b7f2" providerId="LiveId" clId="{623542EB-59F2-42B7-BC10-E78FEEB4CC96}" dt="2021-09-14T00:30:23.569" v="2" actId="1076"/>
          <ac:picMkLst>
            <pc:docMk/>
            <pc:sldMk cId="3255577898" sldId="256"/>
            <ac:picMk id="6" creationId="{74B5C3C0-6D48-46A6-ABCC-3394AF5380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4134F-0FC6-455C-A5B8-843AECA97DC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AEF93-E150-43CA-968C-287E49509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0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AEF93-E150-43CA-968C-287E495092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37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9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3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9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4EB710-BA71-4F11-BF1D-8C196E89C2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F9AC-FC81-484E-AC1B-BBFB08A3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75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arty@fridson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6739-125D-4032-865F-05E68D36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0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Shattering Shibboleths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9EE1-9AE7-4EB0-B69F-865ED1A5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558"/>
            <a:ext cx="10515600" cy="4102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Almost Everything We Know About High Yield Bonds Is Wrong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Martin Fridson, CFA</a:t>
            </a:r>
          </a:p>
          <a:p>
            <a:pPr marL="0" indent="0" algn="ctr">
              <a:buNone/>
            </a:pPr>
            <a:r>
              <a:rPr lang="en-US" sz="2000" dirty="0"/>
              <a:t>Chief Investment Officer</a:t>
            </a:r>
          </a:p>
          <a:p>
            <a:pPr marL="0" indent="0" algn="ctr">
              <a:buNone/>
            </a:pPr>
            <a:r>
              <a:rPr lang="en-US" sz="2000" dirty="0"/>
              <a:t>Lehmann Livian Fridson Advisors LLC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Presented to Fixed Income Analysts Society, Inc.</a:t>
            </a:r>
          </a:p>
          <a:p>
            <a:pPr marL="0" indent="0" algn="ctr">
              <a:buNone/>
            </a:pPr>
            <a:r>
              <a:rPr lang="en-US" dirty="0"/>
              <a:t>September 21, 2021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09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45E3-0A73-403A-9D17-671DEA5BE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574" y="466642"/>
            <a:ext cx="9144000" cy="93503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No Consistent Pattern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F0A82-8788-4E0D-AD94-0B194520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9CFCF2-1041-4939-BD2C-3A4DEA5C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74" y="1401679"/>
            <a:ext cx="9143999" cy="47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3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41E7-D064-49F0-929C-515326A6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374"/>
            <a:ext cx="10515600" cy="2628900"/>
          </a:xfrm>
        </p:spPr>
        <p:txBody>
          <a:bodyPr/>
          <a:lstStyle/>
          <a:p>
            <a:pPr algn="ctr"/>
            <a:r>
              <a:rPr lang="en-US" b="1" dirty="0"/>
              <a:t>Market-Weighted Index Does Not Force Investors into Most Leveraged Issuers </a:t>
            </a:r>
          </a:p>
        </p:txBody>
      </p:sp>
    </p:spTree>
    <p:extLst>
      <p:ext uri="{BB962C8B-B14F-4D97-AF65-F5344CB8AC3E}">
        <p14:creationId xmlns:p14="http://schemas.microsoft.com/office/powerpoint/2010/main" val="230869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8FE7-ABDD-4372-B849-4ECD42D7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   Lots of Debt ≠ High Leverage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05641-2916-46FD-8873-97DD88A6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4" y="1997243"/>
            <a:ext cx="10515600" cy="69782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36556-6949-4674-B069-0AD6568B8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8" y="1997243"/>
            <a:ext cx="10593805" cy="46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9196-5FED-420B-90D9-BF5B7186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8031" cy="1400530"/>
          </a:xfrm>
        </p:spPr>
        <p:txBody>
          <a:bodyPr/>
          <a:lstStyle/>
          <a:p>
            <a:pPr algn="ctr"/>
            <a:r>
              <a:rPr lang="en-US" b="1" dirty="0"/>
              <a:t>Bigger Debtors Are LESS Leveraged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EBDF-C6D2-4B71-8327-3A6B6C9FC68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1813592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79253-D4D3-4E71-86D2-04D513F4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95811" cy="49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9FEA-3765-4A8A-873A-FFFC158C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1837"/>
            <a:ext cx="10515600" cy="3092116"/>
          </a:xfrm>
        </p:spPr>
        <p:txBody>
          <a:bodyPr/>
          <a:lstStyle/>
          <a:p>
            <a:pPr algn="ctr"/>
            <a:r>
              <a:rPr lang="en-US" b="1" dirty="0"/>
              <a:t>Quality Decline in Issuance Boom Does Not Cause Subsequent Default Rate Surge</a:t>
            </a:r>
          </a:p>
        </p:txBody>
      </p:sp>
    </p:spTree>
    <p:extLst>
      <p:ext uri="{BB962C8B-B14F-4D97-AF65-F5344CB8AC3E}">
        <p14:creationId xmlns:p14="http://schemas.microsoft.com/office/powerpoint/2010/main" val="99405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4A0F-AE2E-4978-A14B-97487252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7688" cy="14005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Post Hoc Ergo Propter Hoc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978A-4E8C-40BD-8AF0-95A3576E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B47A3-331A-4881-9760-55317C11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0515600" cy="4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D396-EE25-466B-B2C8-917457D0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718"/>
            <a:ext cx="10515600" cy="1400530"/>
          </a:xfrm>
        </p:spPr>
        <p:txBody>
          <a:bodyPr/>
          <a:lstStyle/>
          <a:p>
            <a:pPr algn="ctr"/>
            <a:r>
              <a:rPr lang="en-US" b="1" dirty="0"/>
              <a:t>Why Default Rates Actually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BF26A-D1B0-4063-BB83-D4B56738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28071-B4B3-47F0-A40C-38EAAB7A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4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B55D-0591-417B-BE59-8F9B227C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605"/>
            <a:ext cx="10515600" cy="359744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Bond Prices Fall When Yields Decline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400" b="1" dirty="0"/>
              <a:t>(Sometimes)</a:t>
            </a:r>
          </a:p>
        </p:txBody>
      </p:sp>
    </p:spTree>
    <p:extLst>
      <p:ext uri="{BB962C8B-B14F-4D97-AF65-F5344CB8AC3E}">
        <p14:creationId xmlns:p14="http://schemas.microsoft.com/office/powerpoint/2010/main" val="70864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1A06-87D0-4F64-B7D8-13FDBAC6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718"/>
            <a:ext cx="10515600" cy="14005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You Can Look It Up!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8EEAC6-B6C5-4ECD-A4F2-A3B34965B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858" y="1993900"/>
            <a:ext cx="90284" cy="46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8A6F57-1933-426F-82F1-429CD151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4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5B459-D6AE-41AC-8362-EFA64918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6295"/>
            <a:ext cx="10515600" cy="3230479"/>
          </a:xfrm>
        </p:spPr>
        <p:txBody>
          <a:bodyPr/>
          <a:lstStyle/>
          <a:p>
            <a:pPr algn="ctr"/>
            <a:r>
              <a:rPr lang="en-US" b="1" dirty="0"/>
              <a:t>HY Spread Curve: Positive or Negative?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Neither! </a:t>
            </a:r>
          </a:p>
        </p:txBody>
      </p:sp>
    </p:spTree>
    <p:extLst>
      <p:ext uri="{BB962C8B-B14F-4D97-AF65-F5344CB8AC3E}">
        <p14:creationId xmlns:p14="http://schemas.microsoft.com/office/powerpoint/2010/main" val="26232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8F53-03D9-45B3-A65C-D72BF7CF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What Is the Best Financial Ratio</a:t>
            </a:r>
            <a:br>
              <a:rPr lang="en-US" sz="4800" b="1" dirty="0"/>
            </a:br>
            <a:r>
              <a:rPr lang="en-US" sz="4800" b="1" dirty="0"/>
              <a:t>For High Yield Analysis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268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FA7C-C21B-4F6F-8C3B-6716C0A7C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2344"/>
            <a:ext cx="9144000" cy="90279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It’s Dangerous to Generalize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03BD4-DC68-4E56-9689-C3EF6785C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B0C6A-71BE-4415-ACC2-ED5727B2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505136"/>
            <a:ext cx="9144000" cy="47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52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5D91-DFB7-46F8-855D-DFF3F00E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32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High Risk Tolerance Turns Spread Curve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7D1D9-6090-4092-8DBE-772620D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310"/>
            <a:ext cx="10515600" cy="61233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423F6-DA30-4CAB-9726-7EA8EBC5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9638"/>
            <a:ext cx="10515599" cy="46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7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686D-F055-4983-B02E-400E4F96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7005"/>
            <a:ext cx="10515600" cy="3164306"/>
          </a:xfrm>
        </p:spPr>
        <p:txBody>
          <a:bodyPr/>
          <a:lstStyle/>
          <a:p>
            <a:pPr algn="ctr"/>
            <a:r>
              <a:rPr lang="en-US" sz="4800" b="1" dirty="0"/>
              <a:t>High Yield Prices Are Wrong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Without a Doubt</a:t>
            </a:r>
          </a:p>
        </p:txBody>
      </p:sp>
    </p:spTree>
    <p:extLst>
      <p:ext uri="{BB962C8B-B14F-4D97-AF65-F5344CB8AC3E}">
        <p14:creationId xmlns:p14="http://schemas.microsoft.com/office/powerpoint/2010/main" val="390215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42F3-2B26-4228-92EC-C4ECDE3E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Here’s What the Record </a:t>
            </a:r>
            <a:br>
              <a:rPr lang="en-US" b="1" dirty="0"/>
            </a:br>
            <a:r>
              <a:rPr lang="en-US" b="1" dirty="0"/>
              <a:t>Ought To Show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8DF80-657A-4C0F-8F93-B5B848D771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088" y="2334419"/>
            <a:ext cx="54356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9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EB25-F162-4636-941D-DD8A6110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71" y="452718"/>
            <a:ext cx="10599057" cy="1400530"/>
          </a:xfrm>
        </p:spPr>
        <p:txBody>
          <a:bodyPr/>
          <a:lstStyle/>
          <a:p>
            <a:pPr algn="ctr"/>
            <a:r>
              <a:rPr lang="en-US" b="1" dirty="0"/>
              <a:t>Many Middle-Range Months Are Missing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FC1B-59D5-4292-8726-DF71FD3C3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45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6C0009C-E356-4479-8968-1A43C9B3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1" y="1825625"/>
            <a:ext cx="10599057" cy="46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52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282A-6C68-4E19-96BD-96FC608A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463"/>
            <a:ext cx="10515600" cy="138964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Thanks for Watching!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B76F-9993-40B6-AD6B-5ED48CF85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667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For information about Martin </a:t>
            </a:r>
            <a:r>
              <a:rPr lang="en-US" sz="3200" dirty="0" err="1"/>
              <a:t>Fridson’s</a:t>
            </a:r>
            <a:r>
              <a:rPr lang="en-US" sz="3200" dirty="0"/>
              <a:t> high yield research: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marty@fridson.com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07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D09D-A15F-4AFC-921D-A39124C17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810" y="302926"/>
            <a:ext cx="9144000" cy="120102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It’s Not Coverage, Leverage, or FCF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28525-CE39-4304-A5BA-7DA26CE7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3416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E5250-45EA-4832-AF7C-39E42E58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3407662"/>
            <a:ext cx="9144793" cy="42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5C3C0-6D48-46A6-ABCC-3394AF53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08" y="1805990"/>
            <a:ext cx="9298802" cy="452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C8CC-31BD-42C7-B60E-3D242D4A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14" y="403059"/>
            <a:ext cx="10515600" cy="90838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Testing Ratios’ Power to Discriminate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2552F-28C5-4AE8-92A2-7109A979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831850" y="4543744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7E267-EB3A-4F5F-92E4-BC7ECE54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4" y="1293949"/>
            <a:ext cx="10515600" cy="54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A44C-36C0-4C03-AE6F-ECC9FDEE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Spread Tightening Overstated </a:t>
            </a:r>
          </a:p>
        </p:txBody>
      </p:sp>
    </p:spTree>
    <p:extLst>
      <p:ext uri="{BB962C8B-B14F-4D97-AF65-F5344CB8AC3E}">
        <p14:creationId xmlns:p14="http://schemas.microsoft.com/office/powerpoint/2010/main" val="127508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1B01-1726-45E2-AF52-A6A8AD03C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021" y="371834"/>
            <a:ext cx="9056149" cy="11321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Here’s Just One Source of Distortion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402C0-44F4-42FB-A52B-8BB79AE42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021" y="5245768"/>
            <a:ext cx="9144000" cy="10828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C1C4D-E571-4A13-9033-B7841C4EA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22" y="1792513"/>
            <a:ext cx="9144000" cy="49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2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D0C4-A2F9-4F92-95AE-9BDDC55FD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372"/>
            <a:ext cx="9144000" cy="798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Exaggerated Spread Tightening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09D87-F47B-4676-8066-3B17ECA1B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-1952715" y="3231126"/>
            <a:ext cx="15647486" cy="121063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05664F1-F6B6-4038-9CC0-57F43C51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5659"/>
            <a:ext cx="9144000" cy="54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7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012D-82E8-424D-8338-457ED2A7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51" y="452719"/>
            <a:ext cx="10515601" cy="930914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/>
              <a:t>Change in Risk-Reward Was Overstated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F1016FAA-CE4D-4696-B7D0-CF9E045EA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42" y="1906588"/>
            <a:ext cx="117115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A04FD0-E3F8-460C-B985-569F66AF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14500"/>
            <a:ext cx="10515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6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4733-5A4C-4C07-802A-E9438B0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273"/>
            <a:ext cx="10515600" cy="40666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High Yield Busted Converts Are Not</a:t>
            </a:r>
            <a:br>
              <a:rPr lang="en-US" sz="4000" b="1" dirty="0"/>
            </a:br>
            <a:r>
              <a:rPr lang="en-US" sz="4000" b="1" dirty="0"/>
              <a:t>Systematically Undervalued</a:t>
            </a:r>
          </a:p>
        </p:txBody>
      </p:sp>
    </p:spTree>
    <p:extLst>
      <p:ext uri="{BB962C8B-B14F-4D97-AF65-F5344CB8AC3E}">
        <p14:creationId xmlns:p14="http://schemas.microsoft.com/office/powerpoint/2010/main" val="981368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315</TotalTime>
  <Words>218</Words>
  <Application>Microsoft Office PowerPoint</Application>
  <PresentationFormat>Widescreen</PresentationFormat>
  <Paragraphs>36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</vt:lpstr>
      <vt:lpstr>Shattering Shibboleths</vt:lpstr>
      <vt:lpstr>What Is the Best Financial Ratio For High Yield Analysis?</vt:lpstr>
      <vt:lpstr>It’s Not Coverage, Leverage, or FCF </vt:lpstr>
      <vt:lpstr>Testing Ratios’ Power to Discriminate</vt:lpstr>
      <vt:lpstr>Spread Tightening Overstated </vt:lpstr>
      <vt:lpstr>Here’s Just One Source of Distortion </vt:lpstr>
      <vt:lpstr>Exaggerated Spread Tightening</vt:lpstr>
      <vt:lpstr>Change in Risk-Reward Was Overstated</vt:lpstr>
      <vt:lpstr>High Yield Busted Converts Are Not Systematically Undervalued</vt:lpstr>
      <vt:lpstr>No Consistent Pattern</vt:lpstr>
      <vt:lpstr>Market-Weighted Index Does Not Force Investors into Most Leveraged Issuers </vt:lpstr>
      <vt:lpstr>   Lots of Debt ≠ High Leverage</vt:lpstr>
      <vt:lpstr>Bigger Debtors Are LESS Leveraged</vt:lpstr>
      <vt:lpstr>Quality Decline in Issuance Boom Does Not Cause Subsequent Default Rate Surge</vt:lpstr>
      <vt:lpstr>Post Hoc Ergo Propter Hoc</vt:lpstr>
      <vt:lpstr>Why Default Rates Actually Rise</vt:lpstr>
      <vt:lpstr>Bond Prices Fall When Yields Decline   (Sometimes)</vt:lpstr>
      <vt:lpstr>You Can Look It Up!</vt:lpstr>
      <vt:lpstr>HY Spread Curve: Positive or Negative?  Neither! </vt:lpstr>
      <vt:lpstr>It’s Dangerous to Generalize</vt:lpstr>
      <vt:lpstr>High Risk Tolerance Turns Spread Curve Positive</vt:lpstr>
      <vt:lpstr>High Yield Prices Are Wrong  Without a Doubt</vt:lpstr>
      <vt:lpstr>Here’s What the Record  Ought To Show</vt:lpstr>
      <vt:lpstr>Many Middle-Range Months Are Missing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What’s the Best Ratio for HY Analysis?</dc:title>
  <dc:creator>Martin Fridson</dc:creator>
  <cp:lastModifiedBy>Martin Fridson</cp:lastModifiedBy>
  <cp:revision>3</cp:revision>
  <dcterms:created xsi:type="dcterms:W3CDTF">2021-08-18T16:36:18Z</dcterms:created>
  <dcterms:modified xsi:type="dcterms:W3CDTF">2021-09-14T00:30:39Z</dcterms:modified>
</cp:coreProperties>
</file>