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1" r:id="rId2"/>
    <p:sldMasterId id="2147483710" r:id="rId3"/>
    <p:sldMasterId id="2147483723" r:id="rId4"/>
  </p:sldMasterIdLst>
  <p:notesMasterIdLst>
    <p:notesMasterId r:id="rId85"/>
  </p:notesMasterIdLst>
  <p:sldIdLst>
    <p:sldId id="257" r:id="rId5"/>
    <p:sldId id="292" r:id="rId6"/>
    <p:sldId id="309" r:id="rId7"/>
    <p:sldId id="310" r:id="rId8"/>
    <p:sldId id="313" r:id="rId9"/>
    <p:sldId id="314" r:id="rId10"/>
    <p:sldId id="316" r:id="rId11"/>
    <p:sldId id="315" r:id="rId12"/>
    <p:sldId id="389" r:id="rId13"/>
    <p:sldId id="390" r:id="rId14"/>
    <p:sldId id="391" r:id="rId15"/>
    <p:sldId id="311" r:id="rId16"/>
    <p:sldId id="312" r:id="rId17"/>
    <p:sldId id="335" r:id="rId18"/>
    <p:sldId id="362" r:id="rId19"/>
    <p:sldId id="349" r:id="rId20"/>
    <p:sldId id="350" r:id="rId21"/>
    <p:sldId id="351" r:id="rId22"/>
    <p:sldId id="352" r:id="rId23"/>
    <p:sldId id="353" r:id="rId24"/>
    <p:sldId id="354" r:id="rId25"/>
    <p:sldId id="355" r:id="rId26"/>
    <p:sldId id="356" r:id="rId27"/>
    <p:sldId id="357" r:id="rId28"/>
    <p:sldId id="358" r:id="rId29"/>
    <p:sldId id="359" r:id="rId30"/>
    <p:sldId id="360" r:id="rId31"/>
    <p:sldId id="361" r:id="rId32"/>
    <p:sldId id="363" r:id="rId33"/>
    <p:sldId id="337" r:id="rId34"/>
    <p:sldId id="336" r:id="rId35"/>
    <p:sldId id="338" r:id="rId36"/>
    <p:sldId id="340" r:id="rId37"/>
    <p:sldId id="341" r:id="rId38"/>
    <p:sldId id="342" r:id="rId39"/>
    <p:sldId id="343" r:id="rId40"/>
    <p:sldId id="344" r:id="rId41"/>
    <p:sldId id="345" r:id="rId42"/>
    <p:sldId id="346" r:id="rId43"/>
    <p:sldId id="347" r:id="rId44"/>
    <p:sldId id="348" r:id="rId45"/>
    <p:sldId id="339" r:id="rId46"/>
    <p:sldId id="392" r:id="rId47"/>
    <p:sldId id="328" r:id="rId48"/>
    <p:sldId id="329" r:id="rId49"/>
    <p:sldId id="330" r:id="rId50"/>
    <p:sldId id="331" r:id="rId51"/>
    <p:sldId id="332" r:id="rId52"/>
    <p:sldId id="333" r:id="rId53"/>
    <p:sldId id="386" r:id="rId54"/>
    <p:sldId id="376" r:id="rId55"/>
    <p:sldId id="377" r:id="rId56"/>
    <p:sldId id="384" r:id="rId57"/>
    <p:sldId id="383" r:id="rId58"/>
    <p:sldId id="382" r:id="rId59"/>
    <p:sldId id="381" r:id="rId60"/>
    <p:sldId id="380" r:id="rId61"/>
    <p:sldId id="379" r:id="rId62"/>
    <p:sldId id="378" r:id="rId63"/>
    <p:sldId id="364" r:id="rId64"/>
    <p:sldId id="365" r:id="rId65"/>
    <p:sldId id="366" r:id="rId66"/>
    <p:sldId id="369" r:id="rId67"/>
    <p:sldId id="367" r:id="rId68"/>
    <p:sldId id="368" r:id="rId69"/>
    <p:sldId id="370" r:id="rId70"/>
    <p:sldId id="372" r:id="rId71"/>
    <p:sldId id="371" r:id="rId72"/>
    <p:sldId id="387" r:id="rId73"/>
    <p:sldId id="388" r:id="rId74"/>
    <p:sldId id="319" r:id="rId75"/>
    <p:sldId id="320" r:id="rId76"/>
    <p:sldId id="323" r:id="rId77"/>
    <p:sldId id="327" r:id="rId78"/>
    <p:sldId id="321" r:id="rId79"/>
    <p:sldId id="322" r:id="rId80"/>
    <p:sldId id="325" r:id="rId81"/>
    <p:sldId id="326" r:id="rId82"/>
    <p:sldId id="280" r:id="rId83"/>
    <p:sldId id="268" r:id="rId84"/>
  </p:sldIdLst>
  <p:sldSz cx="14630400" cy="8229600"/>
  <p:notesSz cx="14630400" cy="8229600"/>
  <p:custDataLst>
    <p:tags r:id="rId8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rk Theme" id="{72221285-5431-4287-B7E6-FB989AAB1C43}">
          <p14:sldIdLst>
            <p14:sldId id="257"/>
            <p14:sldId id="292"/>
            <p14:sldId id="309"/>
            <p14:sldId id="310"/>
            <p14:sldId id="313"/>
            <p14:sldId id="314"/>
            <p14:sldId id="316"/>
            <p14:sldId id="315"/>
            <p14:sldId id="389"/>
            <p14:sldId id="390"/>
            <p14:sldId id="391"/>
            <p14:sldId id="311"/>
            <p14:sldId id="312"/>
            <p14:sldId id="335"/>
            <p14:sldId id="362"/>
            <p14:sldId id="349"/>
            <p14:sldId id="350"/>
            <p14:sldId id="351"/>
            <p14:sldId id="352"/>
            <p14:sldId id="353"/>
            <p14:sldId id="354"/>
            <p14:sldId id="355"/>
            <p14:sldId id="356"/>
            <p14:sldId id="357"/>
            <p14:sldId id="358"/>
            <p14:sldId id="359"/>
            <p14:sldId id="360"/>
            <p14:sldId id="361"/>
            <p14:sldId id="363"/>
            <p14:sldId id="337"/>
            <p14:sldId id="336"/>
            <p14:sldId id="338"/>
            <p14:sldId id="340"/>
            <p14:sldId id="341"/>
            <p14:sldId id="342"/>
            <p14:sldId id="343"/>
            <p14:sldId id="344"/>
            <p14:sldId id="345"/>
            <p14:sldId id="346"/>
            <p14:sldId id="347"/>
            <p14:sldId id="348"/>
            <p14:sldId id="339"/>
            <p14:sldId id="392"/>
            <p14:sldId id="328"/>
            <p14:sldId id="329"/>
            <p14:sldId id="330"/>
            <p14:sldId id="331"/>
            <p14:sldId id="332"/>
            <p14:sldId id="333"/>
            <p14:sldId id="386"/>
            <p14:sldId id="376"/>
            <p14:sldId id="377"/>
            <p14:sldId id="384"/>
            <p14:sldId id="383"/>
            <p14:sldId id="382"/>
            <p14:sldId id="381"/>
            <p14:sldId id="380"/>
            <p14:sldId id="379"/>
            <p14:sldId id="378"/>
            <p14:sldId id="364"/>
            <p14:sldId id="365"/>
            <p14:sldId id="366"/>
            <p14:sldId id="369"/>
            <p14:sldId id="367"/>
            <p14:sldId id="368"/>
            <p14:sldId id="370"/>
            <p14:sldId id="372"/>
            <p14:sldId id="371"/>
            <p14:sldId id="387"/>
            <p14:sldId id="388"/>
            <p14:sldId id="319"/>
            <p14:sldId id="320"/>
            <p14:sldId id="323"/>
            <p14:sldId id="327"/>
            <p14:sldId id="321"/>
            <p14:sldId id="322"/>
            <p14:sldId id="325"/>
            <p14:sldId id="326"/>
            <p14:sldId id="280"/>
            <p14:sldId id="268"/>
          </p14:sldIdLst>
        </p14:section>
        <p14:section name="Light Theme" id="{BDF0D5EF-E297-4E96-8BF1-96E05A89CCF3}">
          <p14:sldIdLst/>
        </p14:section>
      </p14:sectionLst>
    </p:ext>
    <p:ext uri="{EFAFB233-063F-42B5-8137-9DF3F51BA10A}">
      <p15:sldGuideLst xmlns:p15="http://schemas.microsoft.com/office/powerpoint/2012/main">
        <p15:guide id="1" orient="horz" pos="576" userDrawn="1">
          <p15:clr>
            <a:srgbClr val="A4A3A4"/>
          </p15:clr>
        </p15:guide>
        <p15:guide id="2" pos="576" userDrawn="1">
          <p15:clr>
            <a:srgbClr val="A4A3A4"/>
          </p15:clr>
        </p15:guide>
        <p15:guide id="3" pos="8640" userDrawn="1">
          <p15:clr>
            <a:srgbClr val="A4A3A4"/>
          </p15:clr>
        </p15:guide>
        <p15:guide id="4" orient="horz" pos="48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9D27"/>
    <a:srgbClr val="F79B27"/>
    <a:srgbClr val="F89C27"/>
    <a:srgbClr val="F99B27"/>
    <a:srgbClr val="FFA229"/>
    <a:srgbClr val="010101"/>
    <a:srgbClr val="4DAA50"/>
    <a:srgbClr val="7C4C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81" autoAdjust="0"/>
    <p:restoredTop sz="60349" autoAdjust="0"/>
  </p:normalViewPr>
  <p:slideViewPr>
    <p:cSldViewPr>
      <p:cViewPr varScale="1">
        <p:scale>
          <a:sx n="34" d="100"/>
          <a:sy n="34" d="100"/>
        </p:scale>
        <p:origin x="1872" y="48"/>
      </p:cViewPr>
      <p:guideLst>
        <p:guide orient="horz" pos="576"/>
        <p:guide pos="576"/>
        <p:guide pos="8640"/>
        <p:guide orient="horz" pos="4800"/>
      </p:guideLst>
    </p:cSldViewPr>
  </p:slideViewPr>
  <p:notesTextViewPr>
    <p:cViewPr>
      <p:scale>
        <a:sx n="3" d="2"/>
        <a:sy n="3" d="2"/>
      </p:scale>
      <p:origin x="0" y="0"/>
    </p:cViewPr>
  </p:notesTextViewPr>
  <p:sorterViewPr>
    <p:cViewPr>
      <p:scale>
        <a:sx n="40" d="100"/>
        <a:sy n="40" d="100"/>
      </p:scale>
      <p:origin x="0" y="0"/>
    </p:cViewPr>
  </p:sorterViewPr>
  <p:notesViewPr>
    <p:cSldViewPr>
      <p:cViewPr>
        <p:scale>
          <a:sx n="100" d="100"/>
          <a:sy n="100" d="100"/>
        </p:scale>
        <p:origin x="-642" y="-10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340475" cy="4127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286750" y="0"/>
            <a:ext cx="6340475" cy="412750"/>
          </a:xfrm>
          <a:prstGeom prst="rect">
            <a:avLst/>
          </a:prstGeom>
        </p:spPr>
        <p:txBody>
          <a:bodyPr vert="horz" lIns="91440" tIns="45720" rIns="91440" bIns="45720" rtlCol="0"/>
          <a:lstStyle>
            <a:lvl1pPr algn="r">
              <a:defRPr sz="1200"/>
            </a:lvl1pPr>
          </a:lstStyle>
          <a:p>
            <a:fld id="{63BF2756-57BC-4D81-8F3E-5D6C03593434}" type="datetimeFigureOut">
              <a:rPr lang="en-US" smtClean="0"/>
              <a:t>1/12/2021</a:t>
            </a:fld>
            <a:endParaRPr lang="en-US"/>
          </a:p>
        </p:txBody>
      </p:sp>
      <p:sp>
        <p:nvSpPr>
          <p:cNvPr id="4" name="Slide Image Placeholder 3"/>
          <p:cNvSpPr>
            <a:spLocks noGrp="1" noRot="1" noChangeAspect="1"/>
          </p:cNvSpPr>
          <p:nvPr>
            <p:ph type="sldImg" idx="2"/>
          </p:nvPr>
        </p:nvSpPr>
        <p:spPr>
          <a:xfrm>
            <a:off x="4845050" y="1028700"/>
            <a:ext cx="4940300" cy="2778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463675" y="3960813"/>
            <a:ext cx="11703050" cy="324008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7816850"/>
            <a:ext cx="6340475" cy="4127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8286750" y="7816850"/>
            <a:ext cx="6340475" cy="412750"/>
          </a:xfrm>
          <a:prstGeom prst="rect">
            <a:avLst/>
          </a:prstGeom>
        </p:spPr>
        <p:txBody>
          <a:bodyPr vert="horz" lIns="91440" tIns="45720" rIns="91440" bIns="45720" rtlCol="0" anchor="b"/>
          <a:lstStyle>
            <a:lvl1pPr algn="r">
              <a:defRPr sz="1200"/>
            </a:lvl1pPr>
          </a:lstStyle>
          <a:p>
            <a:fld id="{D55D759D-FB03-49C1-82D2-62BAB6224100}" type="slidenum">
              <a:rPr lang="en-US" smtClean="0"/>
              <a:t>‹#›</a:t>
            </a:fld>
            <a:endParaRPr lang="en-US"/>
          </a:p>
        </p:txBody>
      </p:sp>
    </p:spTree>
    <p:extLst>
      <p:ext uri="{BB962C8B-B14F-4D97-AF65-F5344CB8AC3E}">
        <p14:creationId xmlns:p14="http://schemas.microsoft.com/office/powerpoint/2010/main" val="208382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fld id="{D55D759D-FB03-49C1-82D2-62BAB6224100}" type="slidenum">
              <a:rPr lang="en-US" smtClean="0"/>
              <a:t>1</a:t>
            </a:fld>
            <a:endParaRPr lang="en-US"/>
          </a:p>
        </p:txBody>
      </p:sp>
    </p:spTree>
    <p:extLst>
      <p:ext uri="{BB962C8B-B14F-4D97-AF65-F5344CB8AC3E}">
        <p14:creationId xmlns:p14="http://schemas.microsoft.com/office/powerpoint/2010/main" val="3437045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11</a:t>
            </a:fld>
            <a:endParaRPr lang="en-US"/>
          </a:p>
        </p:txBody>
      </p:sp>
    </p:spTree>
    <p:extLst>
      <p:ext uri="{BB962C8B-B14F-4D97-AF65-F5344CB8AC3E}">
        <p14:creationId xmlns:p14="http://schemas.microsoft.com/office/powerpoint/2010/main" val="3845555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I got the last</a:t>
            </a:r>
            <a:r>
              <a:rPr lang="en-US" baseline="0" dirty="0" smtClean="0"/>
              <a:t> pick in the function draft, and I’m the boss, I cheated a little and decided to go with two functions – MA and BUYP. Really, these are complementary tools that can give clients a tremendous amount of information in a short period of time. Above is just a small sample of what the MA function generates for</a:t>
            </a:r>
            <a:r>
              <a:rPr lang="en-US" dirty="0" smtClean="0"/>
              <a:t> clients. </a:t>
            </a:r>
          </a:p>
          <a:p>
            <a:endParaRPr lang="en-US" dirty="0"/>
          </a:p>
          <a:p>
            <a:r>
              <a:rPr lang="en-US" dirty="0" smtClean="0"/>
              <a:t>One of the first questions clients ping me on when a deal is announced is “is the deal pricey or cheap”? Of course, more recently, with low cost funding for everyone, cheap has rarely been a response. With the MA function, I can quickly see what multiples a company has paid (or expanded more broadly, what is the average multiple paid for a sector over a given period of time). In this case, Danaher, and industrial that has evolved from a industrial tool and heavy-duty truck brake manufacturer into a diversified healthcare and environmental business, has paid about 15.5x Ebitda for acquisitions. I can also find that 43% of the company’s deals have been paid for in cash, with 73% of deals $500 million or less in size.  </a:t>
            </a:r>
          </a:p>
          <a:p>
            <a:endParaRPr lang="en-US" dirty="0"/>
          </a:p>
          <a:p>
            <a:r>
              <a:rPr lang="en-US" dirty="0" smtClean="0"/>
              <a:t>Using BUYP as a complementary tool, I can better find out if I should get comfortable with Danaher making what I would call tuck-in acquisitions or not….</a:t>
            </a:r>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12</a:t>
            </a:fld>
            <a:endParaRPr lang="en-US"/>
          </a:p>
        </p:txBody>
      </p:sp>
    </p:spTree>
    <p:extLst>
      <p:ext uri="{BB962C8B-B14F-4D97-AF65-F5344CB8AC3E}">
        <p14:creationId xmlns:p14="http://schemas.microsoft.com/office/powerpoint/2010/main" val="3376326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sure if I mentioned, but Danaher is a serial acquirer, and as you can see, it never stops chomping!  The BUYP function tells me the company has made 135 deals in its history. Note that the size of the green bubbles indicates the size of the deals the company has made. You can see that through 2010, the bolt-on strategy for deal-making was common. But then in 2011, Danaher purchased Beckman Coulter for $7 billion, and it recognized it could manage larger deals from a management perspective. It also recognized that it didn’t need to have such low leverage and an A-tier rating, as it held for years under Larry Culp – now the Chairman of GE. So BUYP clearly shows a strategy shift towards larger deals – a cycle of leverage to </a:t>
            </a:r>
            <a:r>
              <a:rPr lang="en-US" baseline="0" dirty="0" err="1" smtClean="0"/>
              <a:t>delever</a:t>
            </a:r>
            <a:r>
              <a:rPr lang="en-US" baseline="0" dirty="0" smtClean="0"/>
              <a:t> and then buy the next asset, has begun. Something to consider later this year as the company’s balance sheet is well positioned for its next M&amp;A bite.</a:t>
            </a:r>
          </a:p>
          <a:p>
            <a:endParaRPr lang="en-US" baseline="0" dirty="0" smtClean="0"/>
          </a:p>
          <a:p>
            <a:r>
              <a:rPr lang="en-US" baseline="0" dirty="0" smtClean="0"/>
              <a:t>As luck would have it, early at BI the team created a debt capacity model, that is a perfect complement to the MA and BUYP data. It also happens to be an Excel that any client can download and utilize for free!  So we can take Danaher’s historic multiples of 15.5x Ebitda, its leverage goals of 3-4x leverage, and 2021 consensus – or your own estimates, do determine how much financial flexibility it has to stay within its BBB+ rating bands. Our Excel tool can be used for single-name work, or as shown on the right, a peer comparison  - in this case, for high grade industrials.</a:t>
            </a:r>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13</a:t>
            </a:fld>
            <a:endParaRPr lang="en-US"/>
          </a:p>
        </p:txBody>
      </p:sp>
    </p:spTree>
    <p:extLst>
      <p:ext uri="{BB962C8B-B14F-4D97-AF65-F5344CB8AC3E}">
        <p14:creationId xmlns:p14="http://schemas.microsoft.com/office/powerpoint/2010/main" val="3980980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55D759D-FB03-49C1-82D2-62BAB6224100}" type="slidenum">
              <a:rPr lang="en-US" smtClean="0"/>
              <a:t>14</a:t>
            </a:fld>
            <a:endParaRPr lang="en-US"/>
          </a:p>
        </p:txBody>
      </p:sp>
    </p:spTree>
    <p:extLst>
      <p:ext uri="{BB962C8B-B14F-4D97-AF65-F5344CB8AC3E}">
        <p14:creationId xmlns:p14="http://schemas.microsoft.com/office/powerpoint/2010/main" val="320438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55D759D-FB03-49C1-82D2-62BAB6224100}" type="slidenum">
              <a:rPr lang="en-US" smtClean="0"/>
              <a:t>15</a:t>
            </a:fld>
            <a:endParaRPr lang="en-US"/>
          </a:p>
        </p:txBody>
      </p:sp>
    </p:spTree>
    <p:extLst>
      <p:ext uri="{BB962C8B-B14F-4D97-AF65-F5344CB8AC3E}">
        <p14:creationId xmlns:p14="http://schemas.microsoft.com/office/powerpoint/2010/main" val="932277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16</a:t>
            </a:fld>
            <a:endParaRPr lang="en-US"/>
          </a:p>
        </p:txBody>
      </p:sp>
    </p:spTree>
    <p:extLst>
      <p:ext uri="{BB962C8B-B14F-4D97-AF65-F5344CB8AC3E}">
        <p14:creationId xmlns:p14="http://schemas.microsoft.com/office/powerpoint/2010/main" val="1354690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17</a:t>
            </a:fld>
            <a:endParaRPr lang="en-US"/>
          </a:p>
        </p:txBody>
      </p:sp>
    </p:spTree>
    <p:extLst>
      <p:ext uri="{BB962C8B-B14F-4D97-AF65-F5344CB8AC3E}">
        <p14:creationId xmlns:p14="http://schemas.microsoft.com/office/powerpoint/2010/main" val="1162727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18</a:t>
            </a:fld>
            <a:endParaRPr lang="en-US"/>
          </a:p>
        </p:txBody>
      </p:sp>
    </p:spTree>
    <p:extLst>
      <p:ext uri="{BB962C8B-B14F-4D97-AF65-F5344CB8AC3E}">
        <p14:creationId xmlns:p14="http://schemas.microsoft.com/office/powerpoint/2010/main" val="1022957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19</a:t>
            </a:fld>
            <a:endParaRPr lang="en-US"/>
          </a:p>
        </p:txBody>
      </p:sp>
    </p:spTree>
    <p:extLst>
      <p:ext uri="{BB962C8B-B14F-4D97-AF65-F5344CB8AC3E}">
        <p14:creationId xmlns:p14="http://schemas.microsoft.com/office/powerpoint/2010/main" val="3546134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20</a:t>
            </a:fld>
            <a:endParaRPr lang="en-US"/>
          </a:p>
        </p:txBody>
      </p:sp>
    </p:spTree>
    <p:extLst>
      <p:ext uri="{BB962C8B-B14F-4D97-AF65-F5344CB8AC3E}">
        <p14:creationId xmlns:p14="http://schemas.microsoft.com/office/powerpoint/2010/main" val="1588684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5D759D-FB03-49C1-82D2-62BAB6224100}" type="slidenum">
              <a:rPr lang="en-US" smtClean="0"/>
              <a:t>2</a:t>
            </a:fld>
            <a:endParaRPr lang="en-US"/>
          </a:p>
        </p:txBody>
      </p:sp>
    </p:spTree>
    <p:extLst>
      <p:ext uri="{BB962C8B-B14F-4D97-AF65-F5344CB8AC3E}">
        <p14:creationId xmlns:p14="http://schemas.microsoft.com/office/powerpoint/2010/main" val="1848718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21</a:t>
            </a:fld>
            <a:endParaRPr lang="en-US"/>
          </a:p>
        </p:txBody>
      </p:sp>
    </p:spTree>
    <p:extLst>
      <p:ext uri="{BB962C8B-B14F-4D97-AF65-F5344CB8AC3E}">
        <p14:creationId xmlns:p14="http://schemas.microsoft.com/office/powerpoint/2010/main" val="502384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22</a:t>
            </a:fld>
            <a:endParaRPr lang="en-US"/>
          </a:p>
        </p:txBody>
      </p:sp>
    </p:spTree>
    <p:extLst>
      <p:ext uri="{BB962C8B-B14F-4D97-AF65-F5344CB8AC3E}">
        <p14:creationId xmlns:p14="http://schemas.microsoft.com/office/powerpoint/2010/main" val="390459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23</a:t>
            </a:fld>
            <a:endParaRPr lang="en-US"/>
          </a:p>
        </p:txBody>
      </p:sp>
    </p:spTree>
    <p:extLst>
      <p:ext uri="{BB962C8B-B14F-4D97-AF65-F5344CB8AC3E}">
        <p14:creationId xmlns:p14="http://schemas.microsoft.com/office/powerpoint/2010/main" val="3343634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24</a:t>
            </a:fld>
            <a:endParaRPr lang="en-US"/>
          </a:p>
        </p:txBody>
      </p:sp>
    </p:spTree>
    <p:extLst>
      <p:ext uri="{BB962C8B-B14F-4D97-AF65-F5344CB8AC3E}">
        <p14:creationId xmlns:p14="http://schemas.microsoft.com/office/powerpoint/2010/main" val="2913304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25</a:t>
            </a:fld>
            <a:endParaRPr lang="en-US"/>
          </a:p>
        </p:txBody>
      </p:sp>
    </p:spTree>
    <p:extLst>
      <p:ext uri="{BB962C8B-B14F-4D97-AF65-F5344CB8AC3E}">
        <p14:creationId xmlns:p14="http://schemas.microsoft.com/office/powerpoint/2010/main" val="1667511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26</a:t>
            </a:fld>
            <a:endParaRPr lang="en-US"/>
          </a:p>
        </p:txBody>
      </p:sp>
    </p:spTree>
    <p:extLst>
      <p:ext uri="{BB962C8B-B14F-4D97-AF65-F5344CB8AC3E}">
        <p14:creationId xmlns:p14="http://schemas.microsoft.com/office/powerpoint/2010/main" val="2934352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27</a:t>
            </a:fld>
            <a:endParaRPr lang="en-US"/>
          </a:p>
        </p:txBody>
      </p:sp>
    </p:spTree>
    <p:extLst>
      <p:ext uri="{BB962C8B-B14F-4D97-AF65-F5344CB8AC3E}">
        <p14:creationId xmlns:p14="http://schemas.microsoft.com/office/powerpoint/2010/main" val="1423988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28</a:t>
            </a:fld>
            <a:endParaRPr lang="en-US"/>
          </a:p>
        </p:txBody>
      </p:sp>
    </p:spTree>
    <p:extLst>
      <p:ext uri="{BB962C8B-B14F-4D97-AF65-F5344CB8AC3E}">
        <p14:creationId xmlns:p14="http://schemas.microsoft.com/office/powerpoint/2010/main" val="3275874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55D759D-FB03-49C1-82D2-62BAB6224100}" type="slidenum">
              <a:rPr lang="en-US" smtClean="0"/>
              <a:t>29</a:t>
            </a:fld>
            <a:endParaRPr lang="en-US"/>
          </a:p>
        </p:txBody>
      </p:sp>
    </p:spTree>
    <p:extLst>
      <p:ext uri="{BB962C8B-B14F-4D97-AF65-F5344CB8AC3E}">
        <p14:creationId xmlns:p14="http://schemas.microsoft.com/office/powerpoint/2010/main" val="3311384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30</a:t>
            </a:fld>
            <a:endParaRPr lang="en-US"/>
          </a:p>
        </p:txBody>
      </p:sp>
    </p:spTree>
    <p:extLst>
      <p:ext uri="{BB962C8B-B14F-4D97-AF65-F5344CB8AC3E}">
        <p14:creationId xmlns:p14="http://schemas.microsoft.com/office/powerpoint/2010/main" val="761195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smtClean="0"/>
              <a:t>Here’s the agenda but really I hope it’s an open 2-way dialogue  - please do feel free to ask us questions. Steve is going to start by taking us through BI Credit and how to access the tools and research. I’ll come back and walk through a few of the Excel tools that we’ve created. And then Rob will discuss our methodology as well as our most recent ‘wide and tight’ bond lists. So Steve, let me pass the mike over to you.</a:t>
            </a:r>
            <a:endParaRPr lang="en-US" sz="3200" dirty="0"/>
          </a:p>
        </p:txBody>
      </p:sp>
      <p:sp>
        <p:nvSpPr>
          <p:cNvPr id="4" name="Slide Number Placeholder 3"/>
          <p:cNvSpPr>
            <a:spLocks noGrp="1"/>
          </p:cNvSpPr>
          <p:nvPr>
            <p:ph type="sldNum" sz="quarter" idx="10"/>
          </p:nvPr>
        </p:nvSpPr>
        <p:spPr/>
        <p:txBody>
          <a:bodyPr/>
          <a:lstStyle/>
          <a:p>
            <a:fld id="{D55D759D-FB03-49C1-82D2-62BAB6224100}" type="slidenum">
              <a:rPr lang="en-US" smtClean="0"/>
              <a:t>3</a:t>
            </a:fld>
            <a:endParaRPr lang="en-US"/>
          </a:p>
        </p:txBody>
      </p:sp>
    </p:spTree>
    <p:extLst>
      <p:ext uri="{BB962C8B-B14F-4D97-AF65-F5344CB8AC3E}">
        <p14:creationId xmlns:p14="http://schemas.microsoft.com/office/powerpoint/2010/main" val="1645924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31</a:t>
            </a:fld>
            <a:endParaRPr lang="en-US"/>
          </a:p>
        </p:txBody>
      </p:sp>
    </p:spTree>
    <p:extLst>
      <p:ext uri="{BB962C8B-B14F-4D97-AF65-F5344CB8AC3E}">
        <p14:creationId xmlns:p14="http://schemas.microsoft.com/office/powerpoint/2010/main" val="3692272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32</a:t>
            </a:fld>
            <a:endParaRPr lang="en-US"/>
          </a:p>
        </p:txBody>
      </p:sp>
    </p:spTree>
    <p:extLst>
      <p:ext uri="{BB962C8B-B14F-4D97-AF65-F5344CB8AC3E}">
        <p14:creationId xmlns:p14="http://schemas.microsoft.com/office/powerpoint/2010/main" val="844671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33</a:t>
            </a:fld>
            <a:endParaRPr lang="en-US"/>
          </a:p>
        </p:txBody>
      </p:sp>
    </p:spTree>
    <p:extLst>
      <p:ext uri="{BB962C8B-B14F-4D97-AF65-F5344CB8AC3E}">
        <p14:creationId xmlns:p14="http://schemas.microsoft.com/office/powerpoint/2010/main" val="1385890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34</a:t>
            </a:fld>
            <a:endParaRPr lang="en-US"/>
          </a:p>
        </p:txBody>
      </p:sp>
    </p:spTree>
    <p:extLst>
      <p:ext uri="{BB962C8B-B14F-4D97-AF65-F5344CB8AC3E}">
        <p14:creationId xmlns:p14="http://schemas.microsoft.com/office/powerpoint/2010/main" val="763338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35</a:t>
            </a:fld>
            <a:endParaRPr lang="en-US"/>
          </a:p>
        </p:txBody>
      </p:sp>
    </p:spTree>
    <p:extLst>
      <p:ext uri="{BB962C8B-B14F-4D97-AF65-F5344CB8AC3E}">
        <p14:creationId xmlns:p14="http://schemas.microsoft.com/office/powerpoint/2010/main" val="291234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36</a:t>
            </a:fld>
            <a:endParaRPr lang="en-US"/>
          </a:p>
        </p:txBody>
      </p:sp>
    </p:spTree>
    <p:extLst>
      <p:ext uri="{BB962C8B-B14F-4D97-AF65-F5344CB8AC3E}">
        <p14:creationId xmlns:p14="http://schemas.microsoft.com/office/powerpoint/2010/main" val="2548775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37</a:t>
            </a:fld>
            <a:endParaRPr lang="en-US"/>
          </a:p>
        </p:txBody>
      </p:sp>
    </p:spTree>
    <p:extLst>
      <p:ext uri="{BB962C8B-B14F-4D97-AF65-F5344CB8AC3E}">
        <p14:creationId xmlns:p14="http://schemas.microsoft.com/office/powerpoint/2010/main" val="22667935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38</a:t>
            </a:fld>
            <a:endParaRPr lang="en-US"/>
          </a:p>
        </p:txBody>
      </p:sp>
    </p:spTree>
    <p:extLst>
      <p:ext uri="{BB962C8B-B14F-4D97-AF65-F5344CB8AC3E}">
        <p14:creationId xmlns:p14="http://schemas.microsoft.com/office/powerpoint/2010/main" val="26194071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39</a:t>
            </a:fld>
            <a:endParaRPr lang="en-US"/>
          </a:p>
        </p:txBody>
      </p:sp>
    </p:spTree>
    <p:extLst>
      <p:ext uri="{BB962C8B-B14F-4D97-AF65-F5344CB8AC3E}">
        <p14:creationId xmlns:p14="http://schemas.microsoft.com/office/powerpoint/2010/main" val="3327723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40</a:t>
            </a:fld>
            <a:endParaRPr lang="en-US"/>
          </a:p>
        </p:txBody>
      </p:sp>
    </p:spTree>
    <p:extLst>
      <p:ext uri="{BB962C8B-B14F-4D97-AF65-F5344CB8AC3E}">
        <p14:creationId xmlns:p14="http://schemas.microsoft.com/office/powerpoint/2010/main" val="157019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5</a:t>
            </a:fld>
            <a:endParaRPr lang="en-US"/>
          </a:p>
        </p:txBody>
      </p:sp>
    </p:spTree>
    <p:extLst>
      <p:ext uri="{BB962C8B-B14F-4D97-AF65-F5344CB8AC3E}">
        <p14:creationId xmlns:p14="http://schemas.microsoft.com/office/powerpoint/2010/main" val="2991494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41</a:t>
            </a:fld>
            <a:endParaRPr lang="en-US"/>
          </a:p>
        </p:txBody>
      </p:sp>
    </p:spTree>
    <p:extLst>
      <p:ext uri="{BB962C8B-B14F-4D97-AF65-F5344CB8AC3E}">
        <p14:creationId xmlns:p14="http://schemas.microsoft.com/office/powerpoint/2010/main" val="3327423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55D759D-FB03-49C1-82D2-62BAB6224100}" type="slidenum">
              <a:rPr lang="en-US" smtClean="0"/>
              <a:t>42</a:t>
            </a:fld>
            <a:endParaRPr lang="en-US"/>
          </a:p>
        </p:txBody>
      </p:sp>
    </p:spTree>
    <p:extLst>
      <p:ext uri="{BB962C8B-B14F-4D97-AF65-F5344CB8AC3E}">
        <p14:creationId xmlns:p14="http://schemas.microsoft.com/office/powerpoint/2010/main" val="1626707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D759D-FB03-49C1-82D2-62BAB62241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5542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some</a:t>
            </a:r>
            <a:r>
              <a:rPr lang="en-US" baseline="0" dirty="0" smtClean="0"/>
              <a:t> concern for cruise lines as we go further out, but vaccine catalyst combined with capital raising completed in 2020 helped change investors’ attitude towards the sector. </a:t>
            </a:r>
          </a:p>
          <a:p>
            <a:r>
              <a:rPr lang="en-US" baseline="0" dirty="0" smtClean="0"/>
              <a:t>Nevertheless we see a long trip ahead before normalcy and no clear catalyst to cause cruise debt to grind tighter</a:t>
            </a:r>
          </a:p>
          <a:p>
            <a:r>
              <a:rPr lang="en-US" baseline="0" dirty="0" smtClean="0"/>
              <a:t>In fact, more unknowns still lurk, such as the variant strain, geopolitical policy changes and tensions among key cruise locations, minimal room for error by cruise companies</a:t>
            </a:r>
          </a:p>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44</a:t>
            </a:fld>
            <a:endParaRPr lang="en-US"/>
          </a:p>
        </p:txBody>
      </p:sp>
    </p:spTree>
    <p:extLst>
      <p:ext uri="{BB962C8B-B14F-4D97-AF65-F5344CB8AC3E}">
        <p14:creationId xmlns:p14="http://schemas.microsoft.com/office/powerpoint/2010/main" val="3507693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Fundamentally, better than height of pandemic in terms of liquidity, but capital structure more complicated and minimal room for error</a:t>
            </a:r>
          </a:p>
          <a:p>
            <a:pPr marL="171450" indent="-171450">
              <a:buFontTx/>
              <a:buChar char="-"/>
            </a:pPr>
            <a:r>
              <a:rPr lang="en-US" dirty="0" smtClean="0"/>
              <a:t>Asset </a:t>
            </a:r>
            <a:r>
              <a:rPr lang="en-US" baseline="0" dirty="0" smtClean="0"/>
              <a:t>values likely less than book should a rush to sell all at once – e.g. energy E&amp;P, rental car companies</a:t>
            </a:r>
          </a:p>
          <a:p>
            <a:pPr marL="171450" indent="-171450">
              <a:buFontTx/>
              <a:buChar char="-"/>
            </a:pPr>
            <a:r>
              <a:rPr lang="en-US" baseline="0" dirty="0" smtClean="0"/>
              <a:t>Bigger balance sheets thanks to debt and cash</a:t>
            </a:r>
          </a:p>
          <a:p>
            <a:pPr marL="171450" indent="-171450">
              <a:buFontTx/>
              <a:buChar char="-"/>
            </a:pPr>
            <a:r>
              <a:rPr lang="en-US" baseline="0" dirty="0" smtClean="0"/>
              <a:t>Advanced bookings not what is was in terms of cash generation – companies are pushing marketing campaigns to reduce dependency on capital markets, but longer before cruising, more likely need to discount trips and more potential for cash refunds</a:t>
            </a:r>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45</a:t>
            </a:fld>
            <a:endParaRPr lang="en-US"/>
          </a:p>
        </p:txBody>
      </p:sp>
    </p:spTree>
    <p:extLst>
      <p:ext uri="{BB962C8B-B14F-4D97-AF65-F5344CB8AC3E}">
        <p14:creationId xmlns:p14="http://schemas.microsoft.com/office/powerpoint/2010/main" val="3579674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looked at three bonds that were outstanding</a:t>
            </a:r>
            <a:r>
              <a:rPr lang="en-US" baseline="0" dirty="0" smtClean="0"/>
              <a:t> before the pandemic by the largest cruise lines</a:t>
            </a:r>
          </a:p>
          <a:p>
            <a:r>
              <a:rPr lang="en-US" baseline="0" dirty="0" smtClean="0"/>
              <a:t>RCL and NCLH well outperformed, while CCL slightly underperformed</a:t>
            </a:r>
          </a:p>
          <a:p>
            <a:r>
              <a:rPr lang="en-US" baseline="0" dirty="0" smtClean="0"/>
              <a:t>- Reasons: comparative size, capital structures, attention to credits </a:t>
            </a:r>
          </a:p>
          <a:p>
            <a:r>
              <a:rPr lang="en-US" baseline="0" dirty="0" smtClean="0"/>
              <a:t>- May be some credit- or security-specific opportunities </a:t>
            </a:r>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46</a:t>
            </a:fld>
            <a:endParaRPr lang="en-US"/>
          </a:p>
        </p:txBody>
      </p:sp>
    </p:spTree>
    <p:extLst>
      <p:ext uri="{BB962C8B-B14F-4D97-AF65-F5344CB8AC3E}">
        <p14:creationId xmlns:p14="http://schemas.microsoft.com/office/powerpoint/2010/main" val="35788464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chart on right then chart on left</a:t>
            </a:r>
          </a:p>
          <a:p>
            <a:r>
              <a:rPr lang="en-US" baseline="0" dirty="0" smtClean="0"/>
              <a:t>Few other industries full-stop for operations during pandemic</a:t>
            </a:r>
          </a:p>
          <a:p>
            <a:r>
              <a:rPr lang="en-US" baseline="0" dirty="0" smtClean="0"/>
              <a:t>Capital markets more forgiving than expected</a:t>
            </a:r>
          </a:p>
          <a:p>
            <a:r>
              <a:rPr lang="en-US" baseline="0" dirty="0" smtClean="0"/>
              <a:t>Biggest catalyst behind us</a:t>
            </a:r>
          </a:p>
          <a:p>
            <a:r>
              <a:rPr lang="en-US" baseline="0" dirty="0" smtClean="0"/>
              <a:t>Too many unknowns to justify current valuation</a:t>
            </a:r>
          </a:p>
          <a:p>
            <a:r>
              <a:rPr lang="en-US" baseline="0" dirty="0" smtClean="0"/>
              <a:t>High yield in general pretty rich so net-net, we do not see benefit of buying cruise line debt</a:t>
            </a:r>
            <a:endParaRPr lang="en-US" dirty="0" smtClean="0"/>
          </a:p>
        </p:txBody>
      </p:sp>
      <p:sp>
        <p:nvSpPr>
          <p:cNvPr id="4" name="Slide Number Placeholder 3"/>
          <p:cNvSpPr>
            <a:spLocks noGrp="1"/>
          </p:cNvSpPr>
          <p:nvPr>
            <p:ph type="sldNum" sz="quarter" idx="10"/>
          </p:nvPr>
        </p:nvSpPr>
        <p:spPr/>
        <p:txBody>
          <a:bodyPr/>
          <a:lstStyle/>
          <a:p>
            <a:fld id="{D55D759D-FB03-49C1-82D2-62BAB6224100}" type="slidenum">
              <a:rPr lang="en-US" smtClean="0"/>
              <a:t>47</a:t>
            </a:fld>
            <a:endParaRPr lang="en-US"/>
          </a:p>
        </p:txBody>
      </p:sp>
    </p:spTree>
    <p:extLst>
      <p:ext uri="{BB962C8B-B14F-4D97-AF65-F5344CB8AC3E}">
        <p14:creationId xmlns:p14="http://schemas.microsoft.com/office/powerpoint/2010/main" val="31160463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Looking at Single B to Triple C rated leisure bonds</a:t>
            </a:r>
          </a:p>
          <a:p>
            <a:pPr marL="171450" indent="-171450">
              <a:buFontTx/>
              <a:buChar char="-"/>
            </a:pPr>
            <a:r>
              <a:rPr lang="en-US" baseline="0" dirty="0" smtClean="0"/>
              <a:t>Only trading tight of companies except a few movie theater and </a:t>
            </a:r>
            <a:r>
              <a:rPr lang="en-US" baseline="0" dirty="0" err="1" smtClean="0"/>
              <a:t>LBO’ed</a:t>
            </a:r>
            <a:r>
              <a:rPr lang="en-US" baseline="0" dirty="0" smtClean="0"/>
              <a:t> resort bonds, but trading just above the all leisure line – many other leisure companies did not full-stop operations</a:t>
            </a:r>
          </a:p>
          <a:p>
            <a:pPr marL="171450" indent="-171450">
              <a:buFontTx/>
              <a:buChar char="-"/>
            </a:pPr>
            <a:r>
              <a:rPr lang="en-US" baseline="0" dirty="0" smtClean="0"/>
              <a:t>No real argument for why to jump into cruise specifically </a:t>
            </a:r>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48</a:t>
            </a:fld>
            <a:endParaRPr lang="en-US"/>
          </a:p>
        </p:txBody>
      </p:sp>
    </p:spTree>
    <p:extLst>
      <p:ext uri="{BB962C8B-B14F-4D97-AF65-F5344CB8AC3E}">
        <p14:creationId xmlns:p14="http://schemas.microsoft.com/office/powerpoint/2010/main" val="8285393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Two sides to the cruise line story: </a:t>
            </a:r>
          </a:p>
          <a:p>
            <a:pPr marL="228600" indent="-228600">
              <a:buAutoNum type="arabicPeriod"/>
            </a:pPr>
            <a:r>
              <a:rPr lang="en-US" baseline="0" dirty="0" smtClean="0"/>
              <a:t>Look at vaccine rollout, cash position, welcoming capital markets, reduced debt load in 2021 – in a good spot, </a:t>
            </a:r>
            <a:r>
              <a:rPr lang="en-US" baseline="0" dirty="0" err="1" smtClean="0"/>
              <a:t>esp</a:t>
            </a:r>
            <a:r>
              <a:rPr lang="en-US" baseline="0" dirty="0" smtClean="0"/>
              <a:t> considering where they were in spring 2020</a:t>
            </a:r>
          </a:p>
          <a:p>
            <a:pPr marL="228600" indent="-228600">
              <a:buAutoNum type="arabicPeriod"/>
            </a:pPr>
            <a:r>
              <a:rPr lang="en-US" baseline="0" dirty="0" smtClean="0"/>
              <a:t>Failed attempts to get back on the water, elevated costs and geopolitical risks, </a:t>
            </a:r>
            <a:r>
              <a:rPr lang="en-US" baseline="0" dirty="0" err="1" smtClean="0"/>
              <a:t>Covid</a:t>
            </a:r>
            <a:r>
              <a:rPr lang="en-US" baseline="0" dirty="0" smtClean="0"/>
              <a:t> spread, nearing end of covenant waivers, limited additional room for cash</a:t>
            </a:r>
          </a:p>
          <a:p>
            <a:pPr marL="228600" indent="-228600">
              <a:buAutoNum type="arabicPeriod"/>
            </a:pPr>
            <a:endParaRPr lang="en-US" dirty="0" smtClean="0"/>
          </a:p>
          <a:p>
            <a:endParaRPr lang="en-US" dirty="0" smtClean="0"/>
          </a:p>
          <a:p>
            <a:r>
              <a:rPr lang="en-US" dirty="0" smtClean="0"/>
              <a:t>Cruise industry has never experienced this full-stop on operations</a:t>
            </a:r>
            <a:r>
              <a:rPr lang="en-US" baseline="0" dirty="0" smtClean="0"/>
              <a:t> globally</a:t>
            </a:r>
            <a:br>
              <a:rPr lang="en-US" baseline="0" dirty="0" smtClean="0"/>
            </a:br>
            <a:r>
              <a:rPr lang="en-US" baseline="0" dirty="0" smtClean="0"/>
              <a:t>Capital markets have been kind. Companies have enough cash to last through 2021</a:t>
            </a:r>
          </a:p>
          <a:p>
            <a:r>
              <a:rPr lang="en-US" baseline="0" dirty="0" smtClean="0"/>
              <a:t>Vaccine changed tenor of industry – more a question of when can get back in the waters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49</a:t>
            </a:fld>
            <a:endParaRPr lang="en-US"/>
          </a:p>
        </p:txBody>
      </p:sp>
    </p:spTree>
    <p:extLst>
      <p:ext uri="{BB962C8B-B14F-4D97-AF65-F5344CB8AC3E}">
        <p14:creationId xmlns:p14="http://schemas.microsoft.com/office/powerpoint/2010/main" val="20503268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D759D-FB03-49C1-82D2-62BAB62241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790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6</a:t>
            </a:fld>
            <a:endParaRPr lang="en-US"/>
          </a:p>
        </p:txBody>
      </p:sp>
    </p:spTree>
    <p:extLst>
      <p:ext uri="{BB962C8B-B14F-4D97-AF65-F5344CB8AC3E}">
        <p14:creationId xmlns:p14="http://schemas.microsoft.com/office/powerpoint/2010/main" val="19818679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D759D-FB03-49C1-82D2-62BAB62241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3395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D759D-FB03-49C1-82D2-62BAB62241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6281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D759D-FB03-49C1-82D2-62BAB62241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5886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D759D-FB03-49C1-82D2-62BAB62241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2250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D759D-FB03-49C1-82D2-62BAB62241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2885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D759D-FB03-49C1-82D2-62BAB62241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6744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D759D-FB03-49C1-82D2-62BAB62241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7994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D759D-FB03-49C1-82D2-62BAB62241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8752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5D759D-FB03-49C1-82D2-62BAB62241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7995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60</a:t>
            </a:fld>
            <a:endParaRPr lang="en-US"/>
          </a:p>
        </p:txBody>
      </p:sp>
    </p:spTree>
    <p:extLst>
      <p:ext uri="{BB962C8B-B14F-4D97-AF65-F5344CB8AC3E}">
        <p14:creationId xmlns:p14="http://schemas.microsoft.com/office/powerpoint/2010/main" val="596506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7</a:t>
            </a:fld>
            <a:endParaRPr lang="en-US"/>
          </a:p>
        </p:txBody>
      </p:sp>
    </p:spTree>
    <p:extLst>
      <p:ext uri="{BB962C8B-B14F-4D97-AF65-F5344CB8AC3E}">
        <p14:creationId xmlns:p14="http://schemas.microsoft.com/office/powerpoint/2010/main" val="25583868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61</a:t>
            </a:fld>
            <a:endParaRPr lang="en-US"/>
          </a:p>
        </p:txBody>
      </p:sp>
    </p:spTree>
    <p:extLst>
      <p:ext uri="{BB962C8B-B14F-4D97-AF65-F5344CB8AC3E}">
        <p14:creationId xmlns:p14="http://schemas.microsoft.com/office/powerpoint/2010/main" val="20570291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62</a:t>
            </a:fld>
            <a:endParaRPr lang="en-US"/>
          </a:p>
        </p:txBody>
      </p:sp>
    </p:spTree>
    <p:extLst>
      <p:ext uri="{BB962C8B-B14F-4D97-AF65-F5344CB8AC3E}">
        <p14:creationId xmlns:p14="http://schemas.microsoft.com/office/powerpoint/2010/main" val="38889322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63</a:t>
            </a:fld>
            <a:endParaRPr lang="en-US"/>
          </a:p>
        </p:txBody>
      </p:sp>
    </p:spTree>
    <p:extLst>
      <p:ext uri="{BB962C8B-B14F-4D97-AF65-F5344CB8AC3E}">
        <p14:creationId xmlns:p14="http://schemas.microsoft.com/office/powerpoint/2010/main" val="12491685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64</a:t>
            </a:fld>
            <a:endParaRPr lang="en-US"/>
          </a:p>
        </p:txBody>
      </p:sp>
    </p:spTree>
    <p:extLst>
      <p:ext uri="{BB962C8B-B14F-4D97-AF65-F5344CB8AC3E}">
        <p14:creationId xmlns:p14="http://schemas.microsoft.com/office/powerpoint/2010/main" val="15593093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65</a:t>
            </a:fld>
            <a:endParaRPr lang="en-US"/>
          </a:p>
        </p:txBody>
      </p:sp>
    </p:spTree>
    <p:extLst>
      <p:ext uri="{BB962C8B-B14F-4D97-AF65-F5344CB8AC3E}">
        <p14:creationId xmlns:p14="http://schemas.microsoft.com/office/powerpoint/2010/main" val="26943922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66</a:t>
            </a:fld>
            <a:endParaRPr lang="en-US"/>
          </a:p>
        </p:txBody>
      </p:sp>
    </p:spTree>
    <p:extLst>
      <p:ext uri="{BB962C8B-B14F-4D97-AF65-F5344CB8AC3E}">
        <p14:creationId xmlns:p14="http://schemas.microsoft.com/office/powerpoint/2010/main" val="40619720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67</a:t>
            </a:fld>
            <a:endParaRPr lang="en-US"/>
          </a:p>
        </p:txBody>
      </p:sp>
    </p:spTree>
    <p:extLst>
      <p:ext uri="{BB962C8B-B14F-4D97-AF65-F5344CB8AC3E}">
        <p14:creationId xmlns:p14="http://schemas.microsoft.com/office/powerpoint/2010/main" val="12809533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68</a:t>
            </a:fld>
            <a:endParaRPr lang="en-US"/>
          </a:p>
        </p:txBody>
      </p:sp>
    </p:spTree>
    <p:extLst>
      <p:ext uri="{BB962C8B-B14F-4D97-AF65-F5344CB8AC3E}">
        <p14:creationId xmlns:p14="http://schemas.microsoft.com/office/powerpoint/2010/main" val="25011121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69</a:t>
            </a:fld>
            <a:endParaRPr lang="en-US"/>
          </a:p>
        </p:txBody>
      </p:sp>
    </p:spTree>
    <p:extLst>
      <p:ext uri="{BB962C8B-B14F-4D97-AF65-F5344CB8AC3E}">
        <p14:creationId xmlns:p14="http://schemas.microsoft.com/office/powerpoint/2010/main" val="18716623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70</a:t>
            </a:fld>
            <a:endParaRPr lang="en-US"/>
          </a:p>
        </p:txBody>
      </p:sp>
    </p:spTree>
    <p:extLst>
      <p:ext uri="{BB962C8B-B14F-4D97-AF65-F5344CB8AC3E}">
        <p14:creationId xmlns:p14="http://schemas.microsoft.com/office/powerpoint/2010/main" val="27114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8</a:t>
            </a:fld>
            <a:endParaRPr lang="en-US"/>
          </a:p>
        </p:txBody>
      </p:sp>
    </p:spTree>
    <p:extLst>
      <p:ext uri="{BB962C8B-B14F-4D97-AF65-F5344CB8AC3E}">
        <p14:creationId xmlns:p14="http://schemas.microsoft.com/office/powerpoint/2010/main" val="16576727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71</a:t>
            </a:fld>
            <a:endParaRPr lang="en-US"/>
          </a:p>
        </p:txBody>
      </p:sp>
    </p:spTree>
    <p:extLst>
      <p:ext uri="{BB962C8B-B14F-4D97-AF65-F5344CB8AC3E}">
        <p14:creationId xmlns:p14="http://schemas.microsoft.com/office/powerpoint/2010/main" val="18126000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sure if I mentioned, but Danaher is a serial acquirer, and as you can see, it never stops chomping!  The BUYP function tells me the company has made 135 deals in its history. Note that the size of the green bubbles indicates the size of the deals the company has made. You can see that through 2010, the bolt-on strategy for deal-making was common. But then in 2011, Danaher purchased Beckman Coulter for $7 billion, and it recognized it could manage larger deals from a management perspective. It also recognized that it didn’t need to have such low leverage and an A-tier rating, as it held for years under Larry Culp – now the Chairman of GE. So BUYP clearly shows a strategy shift towards larger deals – a cycle of leverage to </a:t>
            </a:r>
            <a:r>
              <a:rPr lang="en-US" baseline="0" dirty="0" err="1" smtClean="0"/>
              <a:t>delever</a:t>
            </a:r>
            <a:r>
              <a:rPr lang="en-US" baseline="0" dirty="0" smtClean="0"/>
              <a:t> and then buy the next asset, has begun. Something to consider later this year as the company’s balance sheet is well positioned for its next M&amp;A bite.</a:t>
            </a:r>
          </a:p>
          <a:p>
            <a:endParaRPr lang="en-US" baseline="0" dirty="0" smtClean="0"/>
          </a:p>
          <a:p>
            <a:r>
              <a:rPr lang="en-US" baseline="0" dirty="0" smtClean="0"/>
              <a:t>As luck would have it, early at BI the team created a debt capacity model, that is a perfect complement to the MA and BUYP data. It also happens to be an Excel that any client can download and utilize for free!  So we can take Danaher’s historic multiples of 15.5x Ebitda, its leverage goals of 3-4x leverage, and 2021 consensus – or your own estimates, do determine how much financial flexibility it has to stay within its BBB+ rating bands. Our Excel tool can be used for single-name work, or as shown on the right, a peer comparison  - in this case, for high grade industrials.</a:t>
            </a:r>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72</a:t>
            </a:fld>
            <a:endParaRPr lang="en-US"/>
          </a:p>
        </p:txBody>
      </p:sp>
    </p:spTree>
    <p:extLst>
      <p:ext uri="{BB962C8B-B14F-4D97-AF65-F5344CB8AC3E}">
        <p14:creationId xmlns:p14="http://schemas.microsoft.com/office/powerpoint/2010/main" val="38439193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73</a:t>
            </a:fld>
            <a:endParaRPr lang="en-US"/>
          </a:p>
        </p:txBody>
      </p:sp>
    </p:spTree>
    <p:extLst>
      <p:ext uri="{BB962C8B-B14F-4D97-AF65-F5344CB8AC3E}">
        <p14:creationId xmlns:p14="http://schemas.microsoft.com/office/powerpoint/2010/main" val="587225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74</a:t>
            </a:fld>
            <a:endParaRPr lang="en-US"/>
          </a:p>
        </p:txBody>
      </p:sp>
    </p:spTree>
    <p:extLst>
      <p:ext uri="{BB962C8B-B14F-4D97-AF65-F5344CB8AC3E}">
        <p14:creationId xmlns:p14="http://schemas.microsoft.com/office/powerpoint/2010/main" val="32835033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75</a:t>
            </a:fld>
            <a:endParaRPr lang="en-US"/>
          </a:p>
        </p:txBody>
      </p:sp>
    </p:spTree>
    <p:extLst>
      <p:ext uri="{BB962C8B-B14F-4D97-AF65-F5344CB8AC3E}">
        <p14:creationId xmlns:p14="http://schemas.microsoft.com/office/powerpoint/2010/main" val="32884020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76</a:t>
            </a:fld>
            <a:endParaRPr lang="en-US"/>
          </a:p>
        </p:txBody>
      </p:sp>
    </p:spTree>
    <p:extLst>
      <p:ext uri="{BB962C8B-B14F-4D97-AF65-F5344CB8AC3E}">
        <p14:creationId xmlns:p14="http://schemas.microsoft.com/office/powerpoint/2010/main" val="17158826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77</a:t>
            </a:fld>
            <a:endParaRPr lang="en-US"/>
          </a:p>
        </p:txBody>
      </p:sp>
    </p:spTree>
    <p:extLst>
      <p:ext uri="{BB962C8B-B14F-4D97-AF65-F5344CB8AC3E}">
        <p14:creationId xmlns:p14="http://schemas.microsoft.com/office/powerpoint/2010/main" val="1896942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78</a:t>
            </a:fld>
            <a:endParaRPr lang="en-US"/>
          </a:p>
        </p:txBody>
      </p:sp>
    </p:spTree>
    <p:extLst>
      <p:ext uri="{BB962C8B-B14F-4D97-AF65-F5344CB8AC3E}">
        <p14:creationId xmlns:p14="http://schemas.microsoft.com/office/powerpoint/2010/main" val="4347914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5D759D-FB03-49C1-82D2-62BAB6224100}" type="slidenum">
              <a:rPr lang="en-US" smtClean="0"/>
              <a:t>79</a:t>
            </a:fld>
            <a:endParaRPr lang="en-US"/>
          </a:p>
        </p:txBody>
      </p:sp>
    </p:spTree>
    <p:extLst>
      <p:ext uri="{BB962C8B-B14F-4D97-AF65-F5344CB8AC3E}">
        <p14:creationId xmlns:p14="http://schemas.microsoft.com/office/powerpoint/2010/main" val="16090455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5D759D-FB03-49C1-82D2-62BAB6224100}" type="slidenum">
              <a:rPr lang="en-US" smtClean="0"/>
              <a:t>80</a:t>
            </a:fld>
            <a:endParaRPr lang="en-US"/>
          </a:p>
        </p:txBody>
      </p:sp>
    </p:spTree>
    <p:extLst>
      <p:ext uri="{BB962C8B-B14F-4D97-AF65-F5344CB8AC3E}">
        <p14:creationId xmlns:p14="http://schemas.microsoft.com/office/powerpoint/2010/main" val="3079937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9</a:t>
            </a:fld>
            <a:endParaRPr lang="en-US"/>
          </a:p>
        </p:txBody>
      </p:sp>
    </p:spTree>
    <p:extLst>
      <p:ext uri="{BB962C8B-B14F-4D97-AF65-F5344CB8AC3E}">
        <p14:creationId xmlns:p14="http://schemas.microsoft.com/office/powerpoint/2010/main" val="522205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5D759D-FB03-49C1-82D2-62BAB6224100}" type="slidenum">
              <a:rPr lang="en-US" smtClean="0"/>
              <a:t>10</a:t>
            </a:fld>
            <a:endParaRPr lang="en-US"/>
          </a:p>
        </p:txBody>
      </p:sp>
    </p:spTree>
    <p:extLst>
      <p:ext uri="{BB962C8B-B14F-4D97-AF65-F5344CB8AC3E}">
        <p14:creationId xmlns:p14="http://schemas.microsoft.com/office/powerpoint/2010/main" val="23259743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bloomberg.com/professional/product/bloomberg-intelligence/"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bloomberg.com/professional/request-demo/?bbgsum-page=DG-WS-PROF-PROD-BI&amp;mpam-page=21140" TargetMode="Externa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www.bloomberg.com/professional/product/bloomberg-intelligence/" TargetMode="External"/><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hyperlink" Target="https://www.bloomberg.com/professional/request-demo/?bbgsum-page=DG-WS-PROF-PROD-BI&amp;mpam-page=21140"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s://www.bloomberg.com/professional/product/bloomberg-intelligence/" TargetMode="External"/><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hyperlink" Target="https://www.bloomberg.com/professional/request-demo/?bbgsum-page=DG-WS-PROF-PROD-BI&amp;mpam-page=21140" TargetMode="Externa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I Intro">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0168F-B486-4C07-ADC5-A77D3F82EE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grpSp>
        <p:nvGrpSpPr>
          <p:cNvPr id="4" name="Group 3"/>
          <p:cNvGrpSpPr/>
          <p:nvPr userDrawn="1"/>
        </p:nvGrpSpPr>
        <p:grpSpPr>
          <a:xfrm>
            <a:off x="2895600" y="259976"/>
            <a:ext cx="9220200" cy="3665034"/>
            <a:chOff x="2895600" y="259976"/>
            <a:chExt cx="9220200" cy="3665034"/>
          </a:xfrm>
        </p:grpSpPr>
        <p:pic>
          <p:nvPicPr>
            <p:cNvPr id="8" name="Picture 7">
              <a:extLst>
                <a:ext uri="{FF2B5EF4-FFF2-40B4-BE49-F238E27FC236}">
                  <a16:creationId xmlns:a16="http://schemas.microsoft.com/office/drawing/2014/main" id="{7E60168F-B486-4C07-ADC5-A77D3F82EE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083" t="15718" r="27604" b="50881"/>
            <a:stretch/>
          </p:blipFill>
          <p:spPr>
            <a:xfrm>
              <a:off x="2895600" y="259976"/>
              <a:ext cx="8839200" cy="3665034"/>
            </a:xfrm>
            <a:prstGeom prst="rect">
              <a:avLst/>
            </a:prstGeom>
          </p:spPr>
        </p:pic>
        <p:sp>
          <p:nvSpPr>
            <p:cNvPr id="2" name="TextBox 1"/>
            <p:cNvSpPr txBox="1"/>
            <p:nvPr userDrawn="1"/>
          </p:nvSpPr>
          <p:spPr>
            <a:xfrm>
              <a:off x="8077200" y="1828800"/>
              <a:ext cx="4038600" cy="1107996"/>
            </a:xfrm>
            <a:prstGeom prst="rect">
              <a:avLst/>
            </a:prstGeom>
            <a:solidFill>
              <a:schemeClr val="tx1"/>
            </a:solidFill>
          </p:spPr>
          <p:txBody>
            <a:bodyPr wrap="square" lIns="0" tIns="0" rIns="0" bIns="0" rtlCol="0">
              <a:spAutoFit/>
            </a:bodyPr>
            <a:lstStyle/>
            <a:p>
              <a:r>
                <a:rPr lang="en-US" sz="2378" dirty="0" smtClean="0">
                  <a:solidFill>
                    <a:schemeClr val="bg1"/>
                  </a:solidFill>
                  <a:latin typeface="Avenir Next P for BBG" panose="020B0503020202020204" pitchFamily="34" charset="0"/>
                </a:rPr>
                <a:t>350 research professionals covering 2,000</a:t>
              </a:r>
              <a:r>
                <a:rPr lang="en-US" sz="2378" baseline="0" dirty="0" smtClean="0">
                  <a:solidFill>
                    <a:schemeClr val="bg1"/>
                  </a:solidFill>
                  <a:latin typeface="Avenir Next P for BBG" panose="020B0503020202020204" pitchFamily="34" charset="0"/>
                </a:rPr>
                <a:t> companies and more than 135 industries</a:t>
              </a:r>
              <a:endParaRPr lang="en-US" sz="2378" dirty="0">
                <a:solidFill>
                  <a:schemeClr val="bg1"/>
                </a:solidFill>
                <a:latin typeface="Avenir Next P for BBG" panose="020B0503020202020204" pitchFamily="34" charset="0"/>
              </a:endParaRPr>
            </a:p>
          </p:txBody>
        </p:sp>
      </p:grpSp>
    </p:spTree>
    <p:extLst>
      <p:ext uri="{BB962C8B-B14F-4D97-AF65-F5344CB8AC3E}">
        <p14:creationId xmlns:p14="http://schemas.microsoft.com/office/powerpoint/2010/main" val="30676803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Cover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Content Placeholder 21"/>
          <p:cNvSpPr>
            <a:spLocks noGrp="1"/>
          </p:cNvSpPr>
          <p:nvPr>
            <p:ph sz="quarter" idx="10" hasCustomPrompt="1"/>
          </p:nvPr>
        </p:nvSpPr>
        <p:spPr>
          <a:xfrm>
            <a:off x="487229" y="2020416"/>
            <a:ext cx="3581400" cy="307777"/>
          </a:xfrm>
          <a:prstGeom prst="rect">
            <a:avLst/>
          </a:prstGeom>
        </p:spPr>
        <p:txBody>
          <a:bodyPr/>
          <a:lstStyle>
            <a:lvl1pPr>
              <a:defRPr sz="2000"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Coverage</a:t>
            </a:r>
            <a:endParaRPr lang="en-US" dirty="0"/>
          </a:p>
        </p:txBody>
      </p:sp>
      <p:sp>
        <p:nvSpPr>
          <p:cNvPr id="24" name="Content Placeholder 23"/>
          <p:cNvSpPr>
            <a:spLocks noGrp="1"/>
          </p:cNvSpPr>
          <p:nvPr>
            <p:ph sz="quarter" idx="11" hasCustomPrompt="1"/>
          </p:nvPr>
        </p:nvSpPr>
        <p:spPr>
          <a:xfrm>
            <a:off x="487228" y="2344987"/>
            <a:ext cx="4846771" cy="307777"/>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sz="20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List key coverage areas</a:t>
            </a:r>
          </a:p>
        </p:txBody>
      </p:sp>
      <p:sp>
        <p:nvSpPr>
          <p:cNvPr id="27" name="Content Placeholder 21"/>
          <p:cNvSpPr>
            <a:spLocks noGrp="1"/>
          </p:cNvSpPr>
          <p:nvPr>
            <p:ph sz="quarter" idx="14" hasCustomPrompt="1"/>
          </p:nvPr>
        </p:nvSpPr>
        <p:spPr>
          <a:xfrm>
            <a:off x="6545128" y="2020416"/>
            <a:ext cx="2989345" cy="307777"/>
          </a:xfrm>
          <a:prstGeom prst="rect">
            <a:avLst/>
          </a:prstGeom>
        </p:spPr>
        <p:txBody>
          <a:bodyPr/>
          <a:lstStyle>
            <a:lvl1pPr>
              <a:defRPr sz="2000"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Terminal</a:t>
            </a:r>
            <a:endParaRPr lang="en-US" dirty="0"/>
          </a:p>
        </p:txBody>
      </p:sp>
      <p:sp>
        <p:nvSpPr>
          <p:cNvPr id="28" name="Content Placeholder 23"/>
          <p:cNvSpPr>
            <a:spLocks noGrp="1"/>
          </p:cNvSpPr>
          <p:nvPr>
            <p:ph sz="quarter" idx="15" hasCustomPrompt="1"/>
          </p:nvPr>
        </p:nvSpPr>
        <p:spPr>
          <a:xfrm>
            <a:off x="6545128" y="2344987"/>
            <a:ext cx="5532572" cy="738664"/>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sz="24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Dashboard &lt;GO&gt;</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Related function &lt;GO&gt;</a:t>
            </a:r>
          </a:p>
        </p:txBody>
      </p:sp>
      <p:sp>
        <p:nvSpPr>
          <p:cNvPr id="44" name="TextBox 43"/>
          <p:cNvSpPr txBox="1"/>
          <p:nvPr userDrawn="1"/>
        </p:nvSpPr>
        <p:spPr>
          <a:xfrm>
            <a:off x="486156" y="531240"/>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dirty="0" smtClean="0"/>
              <a:t>Bloomberg </a:t>
            </a:r>
            <a:r>
              <a:rPr lang="en-US" baseline="0" dirty="0" smtClean="0"/>
              <a:t>resources</a:t>
            </a:r>
            <a:endParaRPr lang="en-US" dirty="0"/>
          </a:p>
        </p:txBody>
      </p:sp>
      <p:sp>
        <p:nvSpPr>
          <p:cNvPr id="11" name="Content Placeholder 23"/>
          <p:cNvSpPr>
            <a:spLocks noGrp="1"/>
          </p:cNvSpPr>
          <p:nvPr>
            <p:ph sz="quarter" idx="19" hasCustomPrompt="1"/>
          </p:nvPr>
        </p:nvSpPr>
        <p:spPr>
          <a:xfrm>
            <a:off x="6519370" y="4343400"/>
            <a:ext cx="7501430" cy="3200400"/>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Dashboard picture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6921424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4" name="TextBox 43"/>
          <p:cNvSpPr txBox="1"/>
          <p:nvPr userDrawn="1"/>
        </p:nvSpPr>
        <p:spPr>
          <a:xfrm>
            <a:off x="486156" y="531240"/>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dirty="0" smtClean="0"/>
              <a:t>Thank you</a:t>
            </a:r>
            <a:endParaRPr lang="en-US" dirty="0"/>
          </a:p>
        </p:txBody>
      </p:sp>
      <p:sp>
        <p:nvSpPr>
          <p:cNvPr id="10" name="Text Placeholder 5"/>
          <p:cNvSpPr txBox="1">
            <a:spLocks/>
          </p:cNvSpPr>
          <p:nvPr userDrawn="1"/>
        </p:nvSpPr>
        <p:spPr>
          <a:xfrm>
            <a:off x="502632" y="1645920"/>
            <a:ext cx="12641868" cy="5669280"/>
          </a:xfrm>
          <a:prstGeom prst="rect">
            <a:avLst/>
          </a:prstGeom>
        </p:spPr>
        <p:txBody>
          <a:bodyPr wrap="square" lIns="0" tIns="0" rIns="0" bIns="0">
            <a:noAutofit/>
          </a:bodyPr>
          <a:lstStyle>
            <a:lvl1pPr marL="342900" indent="-342900">
              <a:lnSpc>
                <a:spcPct val="100000"/>
              </a:lnSpc>
              <a:spcAft>
                <a:spcPts val="600"/>
              </a:spcAft>
              <a:buClrTx/>
              <a:buSzPct val="90000"/>
              <a:buFont typeface="Arial" panose="020B0604020202020204" pitchFamily="34" charset="0"/>
              <a:buChar char="•"/>
              <a:defRPr lang="en-US" sz="2000" b="1" i="0" baseline="0">
                <a:solidFill>
                  <a:schemeClr val="bg1"/>
                </a:solidFill>
                <a:latin typeface="Arial" charset="0"/>
                <a:ea typeface="Arial" charset="0"/>
                <a:cs typeface="Arial" charset="0"/>
              </a:defRPr>
            </a:lvl1pPr>
            <a:lvl2pPr marL="571500" indent="-228600">
              <a:lnSpc>
                <a:spcPct val="100000"/>
              </a:lnSpc>
              <a:spcAft>
                <a:spcPts val="600"/>
              </a:spcAft>
              <a:buClr>
                <a:schemeClr val="bg1"/>
              </a:buClr>
              <a:buSzPct val="90000"/>
              <a:buFont typeface="Arial" panose="020B0604020202020204" pitchFamily="34" charset="0"/>
              <a:buChar char="̶"/>
              <a:defRPr sz="1800" baseline="0">
                <a:solidFill>
                  <a:schemeClr val="bg1"/>
                </a:solidFill>
                <a:latin typeface="Arial" charset="0"/>
                <a:ea typeface="Arial" charset="0"/>
                <a:cs typeface="Arial" charset="0"/>
              </a:defRPr>
            </a:lvl2pPr>
            <a:lvl3pPr marL="800100" indent="-228600">
              <a:lnSpc>
                <a:spcPct val="100000"/>
              </a:lnSpc>
              <a:spcAft>
                <a:spcPts val="600"/>
              </a:spcAft>
              <a:buSzPct val="80000"/>
              <a:buFont typeface="Arial" panose="020B0604020202020204" pitchFamily="34" charset="0"/>
              <a:buChar char="•"/>
              <a:defRPr sz="1600">
                <a:solidFill>
                  <a:schemeClr val="bg1"/>
                </a:solidFill>
                <a:latin typeface="Arial" charset="0"/>
                <a:ea typeface="Arial" charset="0"/>
                <a:cs typeface="Arial" charset="0"/>
              </a:defRPr>
            </a:lvl3pPr>
            <a:lvl4pPr marL="1028700" indent="-174625">
              <a:lnSpc>
                <a:spcPct val="100000"/>
              </a:lnSpc>
              <a:spcAft>
                <a:spcPts val="400"/>
              </a:spcAft>
              <a:buSzPct val="80000"/>
              <a:buFont typeface="Arial" panose="020B0604020202020204" pitchFamily="34" charset="0"/>
              <a:buChar char="-"/>
              <a:defRPr sz="1400">
                <a:solidFill>
                  <a:schemeClr val="bg1"/>
                </a:solidFill>
                <a:latin typeface="Arial" charset="0"/>
                <a:ea typeface="Arial" charset="0"/>
                <a:cs typeface="Arial" charset="0"/>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600"/>
              </a:spcAft>
              <a:buClrTx/>
              <a:buSzPct val="90000"/>
              <a:buFont typeface="Arial" panose="020B0604020202020204" pitchFamily="34" charset="0"/>
              <a:buNone/>
              <a:tabLst/>
              <a:defRPr/>
            </a:pPr>
            <a:endParaRPr kumimoji="0" lang="en-US" sz="2000" b="1" i="0" u="none" strike="noStrike" kern="0" cap="none" spc="0" normalizeH="0" baseline="0" noProof="0" dirty="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27122900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
          <p:cNvSpPr txBox="1">
            <a:spLocks/>
          </p:cNvSpPr>
          <p:nvPr userDrawn="1"/>
        </p:nvSpPr>
        <p:spPr>
          <a:xfrm>
            <a:off x="457200" y="1850544"/>
            <a:ext cx="12687299" cy="5236056"/>
          </a:xfrm>
          <a:prstGeom prst="rect">
            <a:avLst/>
          </a:prstGeom>
        </p:spPr>
        <p:txBody>
          <a:bodyPr wrap="square" lIns="0" tIns="0" rIns="0" bIns="0">
            <a:noAutofit/>
          </a:bodyPr>
          <a:lstStyle>
            <a:lvl1pPr marL="342900" indent="-342900">
              <a:lnSpc>
                <a:spcPct val="100000"/>
              </a:lnSpc>
              <a:spcAft>
                <a:spcPts val="600"/>
              </a:spcAft>
              <a:buClrTx/>
              <a:buSzPct val="90000"/>
              <a:buFont typeface="Arial" panose="020B0604020202020204" pitchFamily="34" charset="0"/>
              <a:buChar char="•"/>
              <a:defRPr lang="en-US" sz="2000" b="1" i="0" baseline="0">
                <a:solidFill>
                  <a:schemeClr val="bg1"/>
                </a:solidFill>
                <a:latin typeface="Arial" charset="0"/>
                <a:ea typeface="Arial" charset="0"/>
                <a:cs typeface="Arial" charset="0"/>
              </a:defRPr>
            </a:lvl1pPr>
            <a:lvl2pPr marL="571500" indent="-228600">
              <a:lnSpc>
                <a:spcPct val="100000"/>
              </a:lnSpc>
              <a:spcAft>
                <a:spcPts val="600"/>
              </a:spcAft>
              <a:buClr>
                <a:schemeClr val="bg1"/>
              </a:buClr>
              <a:buSzPct val="90000"/>
              <a:buFont typeface="Arial" panose="020B0604020202020204" pitchFamily="34" charset="0"/>
              <a:buChar char="̶"/>
              <a:defRPr sz="1800" baseline="0">
                <a:solidFill>
                  <a:schemeClr val="bg1"/>
                </a:solidFill>
                <a:latin typeface="Arial" charset="0"/>
                <a:ea typeface="Arial" charset="0"/>
                <a:cs typeface="Arial" charset="0"/>
              </a:defRPr>
            </a:lvl2pPr>
            <a:lvl3pPr marL="800100" indent="-228600">
              <a:lnSpc>
                <a:spcPct val="100000"/>
              </a:lnSpc>
              <a:spcAft>
                <a:spcPts val="600"/>
              </a:spcAft>
              <a:buSzPct val="80000"/>
              <a:buFont typeface="Arial" panose="020B0604020202020204" pitchFamily="34" charset="0"/>
              <a:buChar char="•"/>
              <a:defRPr sz="1600">
                <a:solidFill>
                  <a:schemeClr val="bg1"/>
                </a:solidFill>
                <a:latin typeface="Arial" charset="0"/>
                <a:ea typeface="Arial" charset="0"/>
                <a:cs typeface="Arial" charset="0"/>
              </a:defRPr>
            </a:lvl3pPr>
            <a:lvl4pPr marL="1028700" indent="-174625">
              <a:lnSpc>
                <a:spcPct val="100000"/>
              </a:lnSpc>
              <a:spcAft>
                <a:spcPts val="400"/>
              </a:spcAft>
              <a:buSzPct val="80000"/>
              <a:buFont typeface="Arial" panose="020B0604020202020204" pitchFamily="34" charset="0"/>
              <a:buChar char="-"/>
              <a:defRPr sz="1400">
                <a:solidFill>
                  <a:schemeClr val="bg1"/>
                </a:solidFill>
                <a:latin typeface="Arial" charset="0"/>
                <a:ea typeface="Arial" charset="0"/>
                <a:cs typeface="Arial" charset="0"/>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600"/>
              </a:spcAft>
              <a:buClrTx/>
              <a:buSzPct val="90000"/>
              <a:buFont typeface="Arial" panose="020B0604020202020204" pitchFamily="34" charset="0"/>
              <a:buNone/>
              <a:tabLst/>
              <a:defRPr/>
            </a:pPr>
            <a:r>
              <a:rPr kumimoji="0" lang="en-US" sz="1500" b="0" i="0" u="none" strike="noStrike" kern="0" cap="none" spc="0" normalizeH="0" baseline="0" noProof="0" dirty="0" smtClean="0">
                <a:ln>
                  <a:noFill/>
                </a:ln>
                <a:solidFill>
                  <a:srgbClr val="FFFFFF"/>
                </a:solidFill>
                <a:effectLst/>
                <a:uLnTx/>
                <a:uFillTx/>
                <a:latin typeface="Arial" charset="0"/>
                <a:cs typeface="Arial" charset="0"/>
              </a:rPr>
              <a:t>The data included in these materials are for illustrative purposes only. The BLOOMBERG TERMINAL service and Bloomberg data products (the “Services”) are owned and distributed by Bloomberg Finance L.P. (“BFLP”) except (</a:t>
            </a:r>
            <a:r>
              <a:rPr kumimoji="0" lang="en-US" sz="1500" b="0" i="0" u="none" strike="noStrike" kern="0" cap="none" spc="0" normalizeH="0" baseline="0" noProof="0" dirty="0" err="1" smtClean="0">
                <a:ln>
                  <a:noFill/>
                </a:ln>
                <a:solidFill>
                  <a:srgbClr val="FFFFFF"/>
                </a:solidFill>
                <a:effectLst/>
                <a:uLnTx/>
                <a:uFillTx/>
                <a:latin typeface="Arial" charset="0"/>
                <a:cs typeface="Arial" charset="0"/>
              </a:rPr>
              <a:t>i</a:t>
            </a:r>
            <a:r>
              <a:rPr kumimoji="0" lang="en-US" sz="1500" b="0" i="0" u="none" strike="noStrike" kern="0" cap="none" spc="0" normalizeH="0" baseline="0" noProof="0" dirty="0" smtClean="0">
                <a:ln>
                  <a:noFill/>
                </a:ln>
                <a:solidFill>
                  <a:srgbClr val="FFFFFF"/>
                </a:solidFill>
                <a:effectLst/>
                <a:uLnTx/>
                <a:uFillTx/>
                <a:latin typeface="Arial" charset="0"/>
                <a:cs typeface="Arial" charset="0"/>
              </a:rPr>
              <a:t>) in Argentina, Australia and certain jurisdictions in the Pacific islands, Bermuda, China, India, Japan, Korea and New Zealand, where Bloomberg L.P. and its subsidiaries (“BLP”) distribute these products, and (ii) in Singapore and the jurisdictions serviced by Bloomberg’s Singapore office, where a subsidiary of BFLP distributes these products. BLP provides BFLP and its subsidiaries with global marketing and operational support and service. Certain features, functions, products and services are available only to sophisticated investors and only where permitted. BFLP, BLP and their affiliates do not guarantee the accuracy of prices or other information in the Services. Nothing in the Services shall constitute or be construed as an offering of financial instruments by BFLP, BLP or their affiliates, or as investment advice or recommendations by BFLP, BLP or their affiliates of an investment strategy or whether or not to “buy”, “sell” or “hold” an investment. Information available via the Services should not be considered as information sufficient upon which to base an investment decision. The following are trademarks and service marks of BFLP, a Delaware limited partnership, or its subsidiaries: BLOOMBERG, BLOOMBERG ANYWHERE, BLOOMBERG MARKETS, BLOOMBERG NEWS, BLOOMBERG PROFESSIONAL, BLOOMBERG TERMINAL and BLOOMBERG.COM. Absence of any trademark or service mark from this list does not waive Bloomberg’s intellectual property rights in that name, mark or logo. All rights reserved. © 2020 Bloomberg.</a:t>
            </a:r>
          </a:p>
          <a:p>
            <a:pPr marL="0" marR="0" lvl="0" indent="0" defTabSz="914400" eaLnBrk="1" fontAlgn="auto" latinLnBrk="0" hangingPunct="1">
              <a:lnSpc>
                <a:spcPct val="100000"/>
              </a:lnSpc>
              <a:spcBef>
                <a:spcPts val="0"/>
              </a:spcBef>
              <a:spcAft>
                <a:spcPts val="600"/>
              </a:spcAft>
              <a:buClrTx/>
              <a:buSzPct val="90000"/>
              <a:buFont typeface="Arial" panose="020B0604020202020204" pitchFamily="34" charset="0"/>
              <a:buNone/>
              <a:tabLst/>
              <a:defRPr/>
            </a:pPr>
            <a:r>
              <a:rPr kumimoji="0" lang="en-US" sz="1500" b="0" i="0" u="none" strike="noStrike" kern="0" cap="none" spc="0" normalizeH="0" baseline="0" noProof="0" dirty="0" smtClean="0">
                <a:ln>
                  <a:noFill/>
                </a:ln>
                <a:solidFill>
                  <a:srgbClr val="FFFFFF"/>
                </a:solidFill>
                <a:effectLst/>
                <a:uLnTx/>
                <a:uFillTx/>
                <a:latin typeface="Arial" charset="0"/>
                <a:cs typeface="Arial" charset="0"/>
              </a:rPr>
              <a:t>Bloomberg Intelligence is a service provided by Bloomberg Finance L.P. and its affiliates. Bloomberg Intelligence shall not constitute, nor be construed as, investment advice or investment recommendations (i.e., recommendations as to whether or not to “buy”, “sell”, “hold”, or to enter or not to enter into any other transaction involving any specific interest) or a recommendation as to an investment or other strategy. No aspect of the Bloomberg Intelligence function is based on the consideration of a customer's individual circumstances. Bloomberg Intelligence should not be considered as information sufficient upon which to base an investment decision.  You should determine on your own whether you agree with Bloomberg Intelligence.</a:t>
            </a:r>
          </a:p>
          <a:p>
            <a:pPr marL="0" marR="0" lvl="0" indent="0" defTabSz="914400" eaLnBrk="1" fontAlgn="auto" latinLnBrk="0" hangingPunct="1">
              <a:lnSpc>
                <a:spcPct val="100000"/>
              </a:lnSpc>
              <a:spcBef>
                <a:spcPts val="0"/>
              </a:spcBef>
              <a:spcAft>
                <a:spcPts val="600"/>
              </a:spcAft>
              <a:buClrTx/>
              <a:buSzPct val="90000"/>
              <a:buFont typeface="Arial" panose="020B0604020202020204" pitchFamily="34" charset="0"/>
              <a:buNone/>
              <a:tabLst/>
              <a:defRPr/>
            </a:pPr>
            <a:r>
              <a:rPr kumimoji="0" lang="en-US" sz="1500" b="0" i="0" u="none" strike="noStrike" kern="0" cap="none" spc="0" normalizeH="0" baseline="0" noProof="0" dirty="0" smtClean="0">
                <a:ln>
                  <a:noFill/>
                </a:ln>
                <a:solidFill>
                  <a:srgbClr val="FFFFFF"/>
                </a:solidFill>
                <a:effectLst/>
                <a:uLnTx/>
                <a:uFillTx/>
                <a:latin typeface="Arial" charset="0"/>
                <a:cs typeface="Arial" charset="0"/>
              </a:rPr>
              <a:t>Bloomberg Intelligence Credit and Company research is offered only in certain jurisdictions. Bloomberg Intelligence should not be construed as tax or accounting advice or as a service designed to facilitate any Bloomberg Intelligence subscriber's compliance with its tax, accounting, or other legal obligations. Employees involved in Bloomberg Intelligence may hold positions in the securities analyzed or discussed on Bloomberg Intelligence.</a:t>
            </a:r>
            <a:endParaRPr kumimoji="0" lang="en-US" sz="1500" b="0" i="0" u="none" strike="noStrike" kern="0" cap="none" spc="0" normalizeH="0" baseline="0" noProof="0" dirty="0">
              <a:ln>
                <a:noFill/>
              </a:ln>
              <a:solidFill>
                <a:srgbClr val="FFFFFF"/>
              </a:solidFill>
              <a:effectLst/>
              <a:uLnTx/>
              <a:uFillTx/>
              <a:latin typeface="Arial" charset="0"/>
              <a:cs typeface="Arial" charset="0"/>
            </a:endParaRPr>
          </a:p>
        </p:txBody>
      </p:sp>
      <p:sp>
        <p:nvSpPr>
          <p:cNvPr id="6" name="TextBox 5"/>
          <p:cNvSpPr txBox="1"/>
          <p:nvPr userDrawn="1"/>
        </p:nvSpPr>
        <p:spPr>
          <a:xfrm>
            <a:off x="457200" y="524556"/>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dirty="0" smtClean="0"/>
              <a:t>Disclaimer</a:t>
            </a:r>
            <a:endParaRPr lang="en-US" dirty="0"/>
          </a:p>
        </p:txBody>
      </p:sp>
    </p:spTree>
    <p:extLst>
      <p:ext uri="{BB962C8B-B14F-4D97-AF65-F5344CB8AC3E}">
        <p14:creationId xmlns:p14="http://schemas.microsoft.com/office/powerpoint/2010/main" val="384598679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0" y="0"/>
            <a:ext cx="14630400" cy="8229600"/>
            <a:chOff x="0" y="0"/>
            <a:chExt cx="14630400" cy="8229600"/>
          </a:xfrm>
        </p:grpSpPr>
        <p:pic>
          <p:nvPicPr>
            <p:cNvPr id="8" name="Picture 7">
              <a:extLst>
                <a:ext uri="{FF2B5EF4-FFF2-40B4-BE49-F238E27FC236}">
                  <a16:creationId xmlns:a16="http://schemas.microsoft.com/office/drawing/2014/main" id="{7E60168F-B486-4C07-ADC5-A77D3F82EE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Rectangle 1"/>
            <p:cNvSpPr/>
            <p:nvPr userDrawn="1"/>
          </p:nvSpPr>
          <p:spPr>
            <a:xfrm>
              <a:off x="3886200" y="268941"/>
              <a:ext cx="7924800" cy="3810000"/>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1066800" y="681487"/>
            <a:ext cx="12954000" cy="3235967"/>
            <a:chOff x="4343401" y="681487"/>
            <a:chExt cx="9677399" cy="3235967"/>
          </a:xfrm>
        </p:grpSpPr>
        <p:sp>
          <p:nvSpPr>
            <p:cNvPr id="5" name="Rectangle 4"/>
            <p:cNvSpPr/>
            <p:nvPr userDrawn="1"/>
          </p:nvSpPr>
          <p:spPr>
            <a:xfrm>
              <a:off x="6705600" y="685800"/>
              <a:ext cx="7315200" cy="3231654"/>
            </a:xfrm>
            <a:prstGeom prst="rect">
              <a:avLst/>
            </a:prstGeom>
          </p:spPr>
          <p:txBody>
            <a:bodyPr>
              <a:spAutoFit/>
            </a:bodyPr>
            <a:lstStyle/>
            <a:p>
              <a:pPr algn="l"/>
              <a:r>
                <a:rPr lang="en-US" sz="1700" b="0" i="0" dirty="0" smtClean="0">
                  <a:solidFill>
                    <a:schemeClr val="bg1"/>
                  </a:solidFill>
                  <a:effectLst/>
                  <a:latin typeface="Avenir Next P for BBG" panose="020B0503020202020204" pitchFamily="34" charset="0"/>
                </a:rPr>
                <a:t>Bloomberg Intelligence (BI) research delivers an independent perspective providing interactive data and investment research on over 2,000</a:t>
              </a:r>
              <a:r>
                <a:rPr lang="en-US" sz="1700" b="0" i="0" baseline="0" dirty="0" smtClean="0">
                  <a:solidFill>
                    <a:schemeClr val="bg1"/>
                  </a:solidFill>
                  <a:effectLst/>
                  <a:latin typeface="Avenir Next P for BBG" panose="020B0503020202020204" pitchFamily="34" charset="0"/>
                </a:rPr>
                <a:t> </a:t>
              </a:r>
              <a:r>
                <a:rPr lang="en-US" sz="1700" b="0" i="0" dirty="0" smtClean="0">
                  <a:solidFill>
                    <a:schemeClr val="bg1"/>
                  </a:solidFill>
                  <a:effectLst/>
                  <a:latin typeface="Avenir Next P for BBG" panose="020B0503020202020204" pitchFamily="34" charset="0"/>
                </a:rPr>
                <a:t>companies, 135 industries and all global markets. Our team of over 350 research professionals help our clients make decisions with confidence in the rapidly moving investment landscape.</a:t>
              </a:r>
            </a:p>
            <a:p>
              <a:pPr algn="l"/>
              <a:endParaRPr lang="en-US" sz="1700" b="0" i="0" dirty="0" smtClean="0">
                <a:solidFill>
                  <a:schemeClr val="bg1"/>
                </a:solidFill>
                <a:effectLst/>
                <a:latin typeface="Avenir Next P for BBG" panose="020B0503020202020204" pitchFamily="34" charset="0"/>
              </a:endParaRPr>
            </a:p>
            <a:p>
              <a:pPr algn="l"/>
              <a:r>
                <a:rPr lang="en-US" sz="1700" b="0" i="0" dirty="0" smtClean="0">
                  <a:solidFill>
                    <a:schemeClr val="bg1"/>
                  </a:solidFill>
                  <a:effectLst/>
                  <a:latin typeface="Avenir Next P for BBG" panose="020B0503020202020204" pitchFamily="34" charset="0"/>
                </a:rPr>
                <a:t>BI analysis is backed by live, transparent data from Bloomberg and 500 third-party data contributors that clients can use to refine and support their ideas.</a:t>
              </a:r>
            </a:p>
            <a:p>
              <a:pPr algn="l"/>
              <a:endParaRPr lang="en-US" sz="1700" b="0" i="0" dirty="0" smtClean="0">
                <a:solidFill>
                  <a:schemeClr val="bg1"/>
                </a:solidFill>
                <a:effectLst/>
                <a:latin typeface="Avenir Next P for BBG" panose="020B0503020202020204" pitchFamily="34" charset="0"/>
              </a:endParaRPr>
            </a:p>
            <a:p>
              <a:pPr algn="l"/>
              <a:r>
                <a:rPr lang="en-US" sz="1700" b="0" i="0" dirty="0" smtClean="0">
                  <a:solidFill>
                    <a:schemeClr val="bg1"/>
                  </a:solidFill>
                  <a:effectLst/>
                  <a:latin typeface="Avenir Next P for BBG" panose="020B0503020202020204" pitchFamily="34" charset="0"/>
                </a:rPr>
                <a:t>Bloomberg intelligence is</a:t>
              </a:r>
              <a:r>
                <a:rPr lang="en-US" sz="1700" b="0" i="0" baseline="0" dirty="0" smtClean="0">
                  <a:solidFill>
                    <a:schemeClr val="bg1"/>
                  </a:solidFill>
                  <a:effectLst/>
                  <a:latin typeface="Avenir Next P for BBG" panose="020B0503020202020204" pitchFamily="34" charset="0"/>
                </a:rPr>
                <a:t> available exclusively on the Bloomberg Terminal and the Bloomberg Professional App. </a:t>
              </a:r>
            </a:p>
            <a:p>
              <a:pPr algn="l"/>
              <a:endParaRPr lang="en-US" sz="1700" b="0" i="0" baseline="0" dirty="0" smtClean="0">
                <a:solidFill>
                  <a:schemeClr val="bg1"/>
                </a:solidFill>
                <a:effectLst/>
                <a:latin typeface="Avenir Next P for BBG" panose="020B0503020202020204" pitchFamily="34" charset="0"/>
              </a:endParaRPr>
            </a:p>
            <a:p>
              <a:pPr algn="l"/>
              <a:r>
                <a:rPr lang="en-US" sz="1700" b="0" i="0" dirty="0" smtClean="0">
                  <a:solidFill>
                    <a:srgbClr val="FFA229"/>
                  </a:solidFill>
                  <a:effectLst/>
                  <a:latin typeface="Avenir Next P for BBG" panose="020B0503020202020204" pitchFamily="34" charset="0"/>
                </a:rPr>
                <a:t>Visit</a:t>
              </a:r>
              <a:r>
                <a:rPr lang="en-US" sz="1700" b="0" i="0" baseline="0" dirty="0" smtClean="0">
                  <a:solidFill>
                    <a:srgbClr val="FFA229"/>
                  </a:solidFill>
                  <a:effectLst/>
                  <a:latin typeface="Avenir Next P for BBG" panose="020B0503020202020204" pitchFamily="34" charset="0"/>
                </a:rPr>
                <a:t> us @ </a:t>
              </a:r>
              <a:r>
                <a:rPr lang="en-US" sz="1700" b="0" i="0" dirty="0" smtClean="0">
                  <a:solidFill>
                    <a:schemeClr val="accent6"/>
                  </a:solidFill>
                  <a:effectLst/>
                  <a:latin typeface="Avenir Next P for BBG" panose="020B0503020202020204" pitchFamily="34" charset="0"/>
                  <a:hlinkClick r:id="rId3"/>
                </a:rPr>
                <a:t>Bloomberg.com/intelligence</a:t>
              </a:r>
              <a:r>
                <a:rPr lang="en-US" sz="1700" b="0" i="0" baseline="0" dirty="0" smtClean="0">
                  <a:solidFill>
                    <a:srgbClr val="FFA229"/>
                  </a:solidFill>
                  <a:effectLst/>
                  <a:latin typeface="Avenir Next P for BBG" panose="020B0503020202020204" pitchFamily="34" charset="0"/>
                </a:rPr>
                <a:t> or </a:t>
              </a:r>
              <a:r>
                <a:rPr lang="en-US" sz="1700" b="0" i="0" baseline="0" dirty="0" smtClean="0">
                  <a:solidFill>
                    <a:srgbClr val="FFA229"/>
                  </a:solidFill>
                  <a:effectLst/>
                  <a:latin typeface="Avenir Next P for BBG" panose="020B0503020202020204" pitchFamily="34" charset="0"/>
                  <a:hlinkClick r:id="rId4"/>
                </a:rPr>
                <a:t>r</a:t>
              </a:r>
              <a:r>
                <a:rPr lang="en-US" sz="1700" b="0" i="0" dirty="0" smtClean="0">
                  <a:solidFill>
                    <a:srgbClr val="FFA229"/>
                  </a:solidFill>
                  <a:effectLst/>
                  <a:latin typeface="Avenir Next P for BBG" panose="020B0503020202020204" pitchFamily="34" charset="0"/>
                  <a:hlinkClick r:id="rId4"/>
                </a:rPr>
                <a:t>equest a</a:t>
              </a:r>
              <a:r>
                <a:rPr lang="en-US" sz="1700" b="0" i="0" baseline="0" dirty="0" smtClean="0">
                  <a:solidFill>
                    <a:srgbClr val="FFA229"/>
                  </a:solidFill>
                  <a:effectLst/>
                  <a:latin typeface="Avenir Next P for BBG" panose="020B0503020202020204" pitchFamily="34" charset="0"/>
                  <a:hlinkClick r:id="rId4"/>
                </a:rPr>
                <a:t> demo</a:t>
              </a:r>
              <a:endParaRPr lang="en-US" sz="1700" b="0" i="0" dirty="0">
                <a:solidFill>
                  <a:srgbClr val="FFA229"/>
                </a:solidFill>
                <a:effectLst/>
                <a:latin typeface="Avenir Next P for BBG" panose="020B0503020202020204" pitchFamily="34" charset="0"/>
              </a:endParaRPr>
            </a:p>
          </p:txBody>
        </p:sp>
        <p:cxnSp>
          <p:nvCxnSpPr>
            <p:cNvPr id="7" name="Straight Connector 6"/>
            <p:cNvCxnSpPr/>
            <p:nvPr userDrawn="1"/>
          </p:nvCxnSpPr>
          <p:spPr>
            <a:xfrm>
              <a:off x="6335807" y="685800"/>
              <a:ext cx="0" cy="312420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4343401" y="681487"/>
              <a:ext cx="1600200" cy="2585323"/>
            </a:xfrm>
            <a:prstGeom prst="rect">
              <a:avLst/>
            </a:prstGeom>
          </p:spPr>
          <p:txBody>
            <a:bodyPr wrap="square">
              <a:spAutoFit/>
            </a:bodyPr>
            <a:lstStyle/>
            <a:p>
              <a:pPr marL="0" indent="0" algn="r">
                <a:buFont typeface="Arial" panose="020B0604020202020204" pitchFamily="34" charset="0"/>
                <a:buNone/>
              </a:pPr>
              <a:r>
                <a:rPr lang="en-US" b="1" i="0" dirty="0" smtClean="0">
                  <a:solidFill>
                    <a:schemeClr val="bg1"/>
                  </a:solidFill>
                  <a:effectLst/>
                  <a:latin typeface="Avenir Next P for BBG" panose="020B0503020202020204" pitchFamily="34" charset="0"/>
                </a:rPr>
                <a:t>Strategy</a:t>
              </a:r>
            </a:p>
            <a:p>
              <a:pPr marL="0" indent="0" algn="r">
                <a:buFont typeface="Arial" panose="020B0604020202020204" pitchFamily="34" charset="0"/>
                <a:buNone/>
              </a:pPr>
              <a:endParaRPr lang="en-US" b="1" i="0" dirty="0" smtClean="0">
                <a:solidFill>
                  <a:schemeClr val="bg1"/>
                </a:solidFill>
                <a:effectLst/>
                <a:latin typeface="Avenir Next P for BBG" panose="020B0503020202020204" pitchFamily="34" charset="0"/>
              </a:endParaRPr>
            </a:p>
            <a:p>
              <a:pPr marL="0" indent="0" algn="r">
                <a:buFont typeface="Arial" panose="020B0604020202020204" pitchFamily="34" charset="0"/>
                <a:buNone/>
              </a:pPr>
              <a:r>
                <a:rPr lang="en-US" b="1" i="0" dirty="0" smtClean="0">
                  <a:solidFill>
                    <a:schemeClr val="bg1"/>
                  </a:solidFill>
                  <a:effectLst/>
                  <a:latin typeface="Avenir Next P for BBG" panose="020B0503020202020204" pitchFamily="34" charset="0"/>
                </a:rPr>
                <a:t>Equity</a:t>
              </a:r>
            </a:p>
            <a:p>
              <a:pPr marL="0" indent="0" algn="r">
                <a:buFont typeface="Arial" panose="020B0604020202020204" pitchFamily="34" charset="0"/>
                <a:buNone/>
              </a:pPr>
              <a:endParaRPr lang="en-US" b="1" i="0" dirty="0" smtClean="0">
                <a:solidFill>
                  <a:schemeClr val="bg1"/>
                </a:solidFill>
                <a:effectLst/>
                <a:latin typeface="Avenir Next P for BBG" panose="020B0503020202020204" pitchFamily="34" charset="0"/>
              </a:endParaRPr>
            </a:p>
            <a:p>
              <a:pPr marL="0" indent="0" algn="r">
                <a:buFont typeface="Arial" panose="020B0604020202020204" pitchFamily="34" charset="0"/>
                <a:buNone/>
              </a:pPr>
              <a:r>
                <a:rPr lang="en-US" b="1" i="0" dirty="0" smtClean="0">
                  <a:solidFill>
                    <a:schemeClr val="bg1"/>
                  </a:solidFill>
                  <a:effectLst/>
                  <a:latin typeface="Avenir Next P for BBG" panose="020B0503020202020204" pitchFamily="34" charset="0"/>
                </a:rPr>
                <a:t>Credit</a:t>
              </a:r>
            </a:p>
            <a:p>
              <a:pPr marL="0" indent="0" algn="r">
                <a:buFont typeface="Arial" panose="020B0604020202020204" pitchFamily="34" charset="0"/>
                <a:buNone/>
              </a:pPr>
              <a:endParaRPr lang="en-US" b="1" i="0" dirty="0" smtClean="0">
                <a:solidFill>
                  <a:schemeClr val="bg1"/>
                </a:solidFill>
                <a:effectLst/>
                <a:latin typeface="Avenir Next P for BBG" panose="020B0503020202020204" pitchFamily="34" charset="0"/>
              </a:endParaRPr>
            </a:p>
            <a:p>
              <a:pPr marL="0" indent="0" algn="r">
                <a:buFont typeface="Arial" panose="020B0604020202020204" pitchFamily="34" charset="0"/>
                <a:buNone/>
              </a:pPr>
              <a:r>
                <a:rPr lang="en-US" b="1" i="0" dirty="0" smtClean="0">
                  <a:solidFill>
                    <a:schemeClr val="bg1"/>
                  </a:solidFill>
                  <a:effectLst/>
                  <a:latin typeface="Avenir Next P for BBG" panose="020B0503020202020204" pitchFamily="34" charset="0"/>
                </a:rPr>
                <a:t>Government</a:t>
              </a:r>
            </a:p>
            <a:p>
              <a:pPr marL="0" indent="0" algn="r">
                <a:buFont typeface="Arial" panose="020B0604020202020204" pitchFamily="34" charset="0"/>
                <a:buNone/>
              </a:pPr>
              <a:endParaRPr lang="en-US" b="1" i="0" dirty="0" smtClean="0">
                <a:solidFill>
                  <a:schemeClr val="bg1"/>
                </a:solidFill>
                <a:effectLst/>
                <a:latin typeface="Avenir Next P for BBG" panose="020B0503020202020204" pitchFamily="34" charset="0"/>
              </a:endParaRPr>
            </a:p>
            <a:p>
              <a:pPr marL="0" indent="0" algn="r">
                <a:buFont typeface="Arial" panose="020B0604020202020204" pitchFamily="34" charset="0"/>
                <a:buNone/>
              </a:pPr>
              <a:r>
                <a:rPr lang="en-US" b="1" i="0" dirty="0" smtClean="0">
                  <a:solidFill>
                    <a:schemeClr val="bg1"/>
                  </a:solidFill>
                  <a:effectLst/>
                  <a:latin typeface="Avenir Next P for BBG" panose="020B0503020202020204" pitchFamily="34" charset="0"/>
                </a:rPr>
                <a:t>Litigation</a:t>
              </a:r>
              <a:endParaRPr lang="en-US" b="1" i="0" dirty="0">
                <a:solidFill>
                  <a:srgbClr val="FFA229"/>
                </a:solidFill>
                <a:effectLst/>
                <a:latin typeface="Avenir Next P for BBG" panose="020B0503020202020204" pitchFamily="34" charset="0"/>
              </a:endParaRPr>
            </a:p>
          </p:txBody>
        </p:sp>
      </p:grpSp>
    </p:spTree>
    <p:extLst>
      <p:ext uri="{BB962C8B-B14F-4D97-AF65-F5344CB8AC3E}">
        <p14:creationId xmlns:p14="http://schemas.microsoft.com/office/powerpoint/2010/main" val="30245457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lor Palle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57200" y="524556"/>
            <a:ext cx="12687300" cy="553998"/>
          </a:xfrm>
          <a:prstGeom prst="rect">
            <a:avLst/>
          </a:prstGeom>
        </p:spPr>
        <p:txBody>
          <a:bodyPr wrap="square" lIns="0" tIns="0" rIns="0" bIns="0" anchor="ctr">
            <a:spAutoFit/>
          </a:bodyPr>
          <a:lstStyle>
            <a:lvl1pPr>
              <a:lnSpc>
                <a:spcPct val="90000"/>
              </a:lnSpc>
              <a:defRPr sz="4000" b="1" kern="1200" spc="-5" dirty="0">
                <a:solidFill>
                  <a:schemeClr val="bg1"/>
                </a:solidFill>
                <a:latin typeface="Arial"/>
                <a:ea typeface="+mn-ea"/>
                <a:cs typeface="Arial"/>
              </a:defRPr>
            </a:lvl1pPr>
          </a:lstStyle>
          <a:p>
            <a:r>
              <a:rPr lang="en-US" spc="-5" dirty="0" smtClean="0"/>
              <a:t>Accent color</a:t>
            </a:r>
            <a:r>
              <a:rPr lang="en-US" spc="-85" dirty="0" smtClean="0"/>
              <a:t> </a:t>
            </a:r>
            <a:r>
              <a:rPr lang="en-US" dirty="0" smtClean="0"/>
              <a:t>palette</a:t>
            </a:r>
            <a:endParaRPr dirty="0"/>
          </a:p>
        </p:txBody>
      </p:sp>
      <p:sp>
        <p:nvSpPr>
          <p:cNvPr id="4" name="object 3"/>
          <p:cNvSpPr txBox="1"/>
          <p:nvPr userDrawn="1"/>
        </p:nvSpPr>
        <p:spPr>
          <a:xfrm>
            <a:off x="679122" y="1720878"/>
            <a:ext cx="1878410" cy="558147"/>
          </a:xfrm>
          <a:prstGeom prst="rect">
            <a:avLst/>
          </a:prstGeom>
        </p:spPr>
        <p:txBody>
          <a:bodyPr vert="horz" wrap="square" lIns="0" tIns="0" rIns="0" bIns="0" rtlCol="0">
            <a:spAutoFit/>
          </a:bodyPr>
          <a:lstStyle/>
          <a:p>
            <a:pPr marL="12700">
              <a:lnSpc>
                <a:spcPct val="100000"/>
              </a:lnSpc>
            </a:pPr>
            <a:r>
              <a:rPr sz="1400" b="1" spc="-10" dirty="0">
                <a:solidFill>
                  <a:schemeClr val="bg1"/>
                </a:solidFill>
                <a:latin typeface="Arial" charset="0"/>
                <a:ea typeface="Arial" charset="0"/>
                <a:cs typeface="Arial" charset="0"/>
              </a:rPr>
              <a:t>R</a:t>
            </a:r>
            <a:r>
              <a:rPr sz="1400" b="1" spc="5" dirty="0">
                <a:solidFill>
                  <a:schemeClr val="bg1"/>
                </a:solidFill>
                <a:latin typeface="Arial" charset="0"/>
                <a:ea typeface="Arial" charset="0"/>
                <a:cs typeface="Arial" charset="0"/>
              </a:rPr>
              <a:t>G</a:t>
            </a:r>
            <a:r>
              <a:rPr sz="1400" b="1" dirty="0">
                <a:solidFill>
                  <a:schemeClr val="bg1"/>
                </a:solidFill>
                <a:latin typeface="Arial" charset="0"/>
                <a:ea typeface="Arial" charset="0"/>
                <a:cs typeface="Arial" charset="0"/>
              </a:rPr>
              <a:t>B</a:t>
            </a:r>
            <a:endParaRPr sz="1400" dirty="0">
              <a:solidFill>
                <a:schemeClr val="bg1"/>
              </a:solidFill>
              <a:latin typeface="Arial" charset="0"/>
              <a:ea typeface="Arial" charset="0"/>
              <a:cs typeface="Arial" charset="0"/>
            </a:endParaRPr>
          </a:p>
        </p:txBody>
      </p:sp>
      <p:sp>
        <p:nvSpPr>
          <p:cNvPr id="5" name="object 4"/>
          <p:cNvSpPr/>
          <p:nvPr userDrawn="1"/>
        </p:nvSpPr>
        <p:spPr>
          <a:xfrm>
            <a:off x="643067" y="2704568"/>
            <a:ext cx="1200082" cy="1102206"/>
          </a:xfrm>
          <a:custGeom>
            <a:avLst/>
            <a:gdLst/>
            <a:ahLst/>
            <a:cxnLst/>
            <a:rect l="l" t="t" r="r" b="b"/>
            <a:pathLst>
              <a:path w="425450" h="425450">
                <a:moveTo>
                  <a:pt x="0" y="425196"/>
                </a:moveTo>
                <a:lnTo>
                  <a:pt x="425196" y="425196"/>
                </a:lnTo>
                <a:lnTo>
                  <a:pt x="425196" y="0"/>
                </a:lnTo>
                <a:lnTo>
                  <a:pt x="0" y="0"/>
                </a:lnTo>
                <a:lnTo>
                  <a:pt x="0" y="425196"/>
                </a:lnTo>
                <a:close/>
              </a:path>
            </a:pathLst>
          </a:custGeom>
          <a:solidFill>
            <a:srgbClr val="8A5DB5"/>
          </a:solidFill>
        </p:spPr>
        <p:txBody>
          <a:bodyPr wrap="square" lIns="0" tIns="0" rIns="0" bIns="0" rtlCol="0"/>
          <a:lstStyle/>
          <a:p>
            <a:endParaRPr sz="2000">
              <a:solidFill>
                <a:schemeClr val="bg1"/>
              </a:solidFill>
            </a:endParaRPr>
          </a:p>
        </p:txBody>
      </p:sp>
      <p:sp>
        <p:nvSpPr>
          <p:cNvPr id="6" name="object 5"/>
          <p:cNvSpPr/>
          <p:nvPr userDrawn="1"/>
        </p:nvSpPr>
        <p:spPr>
          <a:xfrm>
            <a:off x="2505034" y="2704568"/>
            <a:ext cx="1161001" cy="1102206"/>
          </a:xfrm>
          <a:custGeom>
            <a:avLst/>
            <a:gdLst/>
            <a:ahLst/>
            <a:cxnLst/>
            <a:rect l="l" t="t" r="r" b="b"/>
            <a:pathLst>
              <a:path w="425450" h="425450">
                <a:moveTo>
                  <a:pt x="0" y="425196"/>
                </a:moveTo>
                <a:lnTo>
                  <a:pt x="425196" y="425196"/>
                </a:lnTo>
                <a:lnTo>
                  <a:pt x="425196" y="0"/>
                </a:lnTo>
                <a:lnTo>
                  <a:pt x="0" y="0"/>
                </a:lnTo>
                <a:lnTo>
                  <a:pt x="0" y="425196"/>
                </a:lnTo>
                <a:close/>
              </a:path>
            </a:pathLst>
          </a:custGeom>
          <a:solidFill>
            <a:srgbClr val="0D9DDB"/>
          </a:solidFill>
        </p:spPr>
        <p:txBody>
          <a:bodyPr wrap="square" lIns="0" tIns="0" rIns="0" bIns="0" rtlCol="0"/>
          <a:lstStyle/>
          <a:p>
            <a:endParaRPr sz="2000">
              <a:solidFill>
                <a:schemeClr val="bg1"/>
              </a:solidFill>
            </a:endParaRPr>
          </a:p>
        </p:txBody>
      </p:sp>
      <p:sp>
        <p:nvSpPr>
          <p:cNvPr id="7" name="object 6"/>
          <p:cNvSpPr/>
          <p:nvPr userDrawn="1"/>
        </p:nvSpPr>
        <p:spPr>
          <a:xfrm>
            <a:off x="3928023" y="2704568"/>
            <a:ext cx="1102206" cy="1102206"/>
          </a:xfrm>
          <a:custGeom>
            <a:avLst/>
            <a:gdLst/>
            <a:ahLst/>
            <a:cxnLst/>
            <a:rect l="l" t="t" r="r" b="b"/>
            <a:pathLst>
              <a:path w="425450" h="425450">
                <a:moveTo>
                  <a:pt x="0" y="425196"/>
                </a:moveTo>
                <a:lnTo>
                  <a:pt x="425195" y="425196"/>
                </a:lnTo>
                <a:lnTo>
                  <a:pt x="425195" y="0"/>
                </a:lnTo>
                <a:lnTo>
                  <a:pt x="0" y="0"/>
                </a:lnTo>
                <a:lnTo>
                  <a:pt x="0" y="425196"/>
                </a:lnTo>
                <a:close/>
              </a:path>
            </a:pathLst>
          </a:custGeom>
          <a:solidFill>
            <a:srgbClr val="00D2B3"/>
          </a:solidFill>
        </p:spPr>
        <p:txBody>
          <a:bodyPr wrap="square" lIns="0" tIns="0" rIns="0" bIns="0" rtlCol="0"/>
          <a:lstStyle/>
          <a:p>
            <a:endParaRPr sz="2000">
              <a:solidFill>
                <a:schemeClr val="bg1"/>
              </a:solidFill>
            </a:endParaRPr>
          </a:p>
        </p:txBody>
      </p:sp>
      <p:sp>
        <p:nvSpPr>
          <p:cNvPr id="9" name="object 7"/>
          <p:cNvSpPr/>
          <p:nvPr userDrawn="1"/>
        </p:nvSpPr>
        <p:spPr>
          <a:xfrm>
            <a:off x="5343453" y="2704568"/>
            <a:ext cx="1102206" cy="1102206"/>
          </a:xfrm>
          <a:custGeom>
            <a:avLst/>
            <a:gdLst/>
            <a:ahLst/>
            <a:cxnLst/>
            <a:rect l="l" t="t" r="r" b="b"/>
            <a:pathLst>
              <a:path w="425450" h="425450">
                <a:moveTo>
                  <a:pt x="0" y="425196"/>
                </a:moveTo>
                <a:lnTo>
                  <a:pt x="425195" y="425196"/>
                </a:lnTo>
                <a:lnTo>
                  <a:pt x="425195" y="0"/>
                </a:lnTo>
                <a:lnTo>
                  <a:pt x="0" y="0"/>
                </a:lnTo>
                <a:lnTo>
                  <a:pt x="0" y="425196"/>
                </a:lnTo>
                <a:close/>
              </a:path>
            </a:pathLst>
          </a:custGeom>
          <a:solidFill>
            <a:srgbClr val="4DAA50"/>
          </a:solidFill>
        </p:spPr>
        <p:txBody>
          <a:bodyPr wrap="square" lIns="0" tIns="0" rIns="0" bIns="0" rtlCol="0"/>
          <a:lstStyle/>
          <a:p>
            <a:endParaRPr sz="2000">
              <a:solidFill>
                <a:schemeClr val="bg1"/>
              </a:solidFill>
            </a:endParaRPr>
          </a:p>
        </p:txBody>
      </p:sp>
      <p:sp>
        <p:nvSpPr>
          <p:cNvPr id="10" name="object 8"/>
          <p:cNvSpPr/>
          <p:nvPr userDrawn="1"/>
        </p:nvSpPr>
        <p:spPr>
          <a:xfrm>
            <a:off x="6741115" y="2704568"/>
            <a:ext cx="1102206" cy="1102206"/>
          </a:xfrm>
          <a:custGeom>
            <a:avLst/>
            <a:gdLst/>
            <a:ahLst/>
            <a:cxnLst/>
            <a:rect l="l" t="t" r="r" b="b"/>
            <a:pathLst>
              <a:path w="425450" h="425450">
                <a:moveTo>
                  <a:pt x="0" y="425196"/>
                </a:moveTo>
                <a:lnTo>
                  <a:pt x="425195" y="425196"/>
                </a:lnTo>
                <a:lnTo>
                  <a:pt x="425195" y="0"/>
                </a:lnTo>
                <a:lnTo>
                  <a:pt x="0" y="0"/>
                </a:lnTo>
                <a:lnTo>
                  <a:pt x="0" y="425196"/>
                </a:lnTo>
                <a:close/>
              </a:path>
            </a:pathLst>
          </a:custGeom>
          <a:solidFill>
            <a:srgbClr val="FFC91D"/>
          </a:solidFill>
        </p:spPr>
        <p:txBody>
          <a:bodyPr wrap="square" lIns="0" tIns="0" rIns="0" bIns="0" rtlCol="0"/>
          <a:lstStyle/>
          <a:p>
            <a:endParaRPr sz="2000">
              <a:solidFill>
                <a:schemeClr val="bg1"/>
              </a:solidFill>
            </a:endParaRPr>
          </a:p>
        </p:txBody>
      </p:sp>
      <p:sp>
        <p:nvSpPr>
          <p:cNvPr id="11" name="object 9"/>
          <p:cNvSpPr/>
          <p:nvPr userDrawn="1"/>
        </p:nvSpPr>
        <p:spPr>
          <a:xfrm>
            <a:off x="8147661" y="2704568"/>
            <a:ext cx="1102206" cy="1102206"/>
          </a:xfrm>
          <a:custGeom>
            <a:avLst/>
            <a:gdLst/>
            <a:ahLst/>
            <a:cxnLst/>
            <a:rect l="l" t="t" r="r" b="b"/>
            <a:pathLst>
              <a:path w="425450" h="425450">
                <a:moveTo>
                  <a:pt x="0" y="425196"/>
                </a:moveTo>
                <a:lnTo>
                  <a:pt x="425196" y="425196"/>
                </a:lnTo>
                <a:lnTo>
                  <a:pt x="425196" y="0"/>
                </a:lnTo>
                <a:lnTo>
                  <a:pt x="0" y="0"/>
                </a:lnTo>
                <a:lnTo>
                  <a:pt x="0" y="425196"/>
                </a:lnTo>
                <a:close/>
              </a:path>
            </a:pathLst>
          </a:custGeom>
          <a:solidFill>
            <a:srgbClr val="ED4436"/>
          </a:solidFill>
        </p:spPr>
        <p:txBody>
          <a:bodyPr wrap="square" lIns="0" tIns="0" rIns="0" bIns="0" rtlCol="0"/>
          <a:lstStyle/>
          <a:p>
            <a:endParaRPr sz="2000">
              <a:solidFill>
                <a:schemeClr val="bg1"/>
              </a:solidFill>
            </a:endParaRPr>
          </a:p>
        </p:txBody>
      </p:sp>
      <p:sp>
        <p:nvSpPr>
          <p:cNvPr id="12" name="object 10"/>
          <p:cNvSpPr/>
          <p:nvPr userDrawn="1"/>
        </p:nvSpPr>
        <p:spPr>
          <a:xfrm>
            <a:off x="9563091" y="2704568"/>
            <a:ext cx="1102206" cy="1102206"/>
          </a:xfrm>
          <a:custGeom>
            <a:avLst/>
            <a:gdLst/>
            <a:ahLst/>
            <a:cxnLst/>
            <a:rect l="l" t="t" r="r" b="b"/>
            <a:pathLst>
              <a:path w="425450" h="425450">
                <a:moveTo>
                  <a:pt x="0" y="425196"/>
                </a:moveTo>
                <a:lnTo>
                  <a:pt x="425196" y="425196"/>
                </a:lnTo>
                <a:lnTo>
                  <a:pt x="425196" y="0"/>
                </a:lnTo>
                <a:lnTo>
                  <a:pt x="0" y="0"/>
                </a:lnTo>
                <a:lnTo>
                  <a:pt x="0" y="425196"/>
                </a:lnTo>
                <a:close/>
              </a:path>
            </a:pathLst>
          </a:custGeom>
          <a:solidFill>
            <a:srgbClr val="EA60A7"/>
          </a:solidFill>
        </p:spPr>
        <p:txBody>
          <a:bodyPr wrap="square" lIns="0" tIns="0" rIns="0" bIns="0" rtlCol="0"/>
          <a:lstStyle/>
          <a:p>
            <a:endParaRPr sz="2000">
              <a:solidFill>
                <a:schemeClr val="bg1"/>
              </a:solidFill>
            </a:endParaRPr>
          </a:p>
        </p:txBody>
      </p:sp>
      <p:sp>
        <p:nvSpPr>
          <p:cNvPr id="13" name="object 11"/>
          <p:cNvSpPr/>
          <p:nvPr userDrawn="1"/>
        </p:nvSpPr>
        <p:spPr>
          <a:xfrm>
            <a:off x="10969637" y="2704568"/>
            <a:ext cx="1102206" cy="1102206"/>
          </a:xfrm>
          <a:custGeom>
            <a:avLst/>
            <a:gdLst/>
            <a:ahLst/>
            <a:cxnLst/>
            <a:rect l="l" t="t" r="r" b="b"/>
            <a:pathLst>
              <a:path w="425450" h="425450">
                <a:moveTo>
                  <a:pt x="0" y="425196"/>
                </a:moveTo>
                <a:lnTo>
                  <a:pt x="425196" y="425196"/>
                </a:lnTo>
                <a:lnTo>
                  <a:pt x="425196" y="0"/>
                </a:lnTo>
                <a:lnTo>
                  <a:pt x="0" y="0"/>
                </a:lnTo>
                <a:lnTo>
                  <a:pt x="0" y="425196"/>
                </a:lnTo>
                <a:close/>
              </a:path>
            </a:pathLst>
          </a:custGeom>
          <a:solidFill>
            <a:srgbClr val="414042"/>
          </a:solidFill>
        </p:spPr>
        <p:txBody>
          <a:bodyPr wrap="square" lIns="0" tIns="0" rIns="0" bIns="0" rtlCol="0"/>
          <a:lstStyle/>
          <a:p>
            <a:endParaRPr sz="2000">
              <a:solidFill>
                <a:schemeClr val="bg1"/>
              </a:solidFill>
            </a:endParaRPr>
          </a:p>
        </p:txBody>
      </p:sp>
      <p:sp>
        <p:nvSpPr>
          <p:cNvPr id="14" name="object 12"/>
          <p:cNvSpPr txBox="1"/>
          <p:nvPr userDrawn="1"/>
        </p:nvSpPr>
        <p:spPr>
          <a:xfrm>
            <a:off x="626624" y="3911927"/>
            <a:ext cx="1232970" cy="246221"/>
          </a:xfrm>
          <a:prstGeom prst="rect">
            <a:avLst/>
          </a:prstGeom>
        </p:spPr>
        <p:txBody>
          <a:bodyPr vert="horz" wrap="square" lIns="0" tIns="0" rIns="0" bIns="0" rtlCol="0">
            <a:spAutoFit/>
          </a:bodyPr>
          <a:lstStyle/>
          <a:p>
            <a:pPr marL="12700">
              <a:lnSpc>
                <a:spcPct val="100000"/>
              </a:lnSpc>
            </a:pPr>
            <a:r>
              <a:rPr sz="1600" spc="5" dirty="0">
                <a:solidFill>
                  <a:schemeClr val="bg1"/>
                </a:solidFill>
                <a:latin typeface="Avenir Next P for BBG"/>
                <a:cs typeface="Avenir Next P for BBG"/>
              </a:rPr>
              <a:t>1</a:t>
            </a:r>
            <a:r>
              <a:rPr sz="1600" spc="15" dirty="0">
                <a:solidFill>
                  <a:schemeClr val="bg1"/>
                </a:solidFill>
                <a:latin typeface="Avenir Next P for BBG"/>
                <a:cs typeface="Avenir Next P for BBG"/>
              </a:rPr>
              <a:t>38</a:t>
            </a:r>
            <a:r>
              <a:rPr sz="1600" spc="10" dirty="0">
                <a:solidFill>
                  <a:schemeClr val="bg1"/>
                </a:solidFill>
                <a:latin typeface="Avenir Next P for BBG"/>
                <a:cs typeface="Avenir Next P for BBG"/>
              </a:rPr>
              <a:t>/</a:t>
            </a:r>
            <a:r>
              <a:rPr sz="1600" spc="5" dirty="0">
                <a:solidFill>
                  <a:schemeClr val="bg1"/>
                </a:solidFill>
                <a:latin typeface="Avenir Next P for BBG"/>
                <a:cs typeface="Avenir Next P for BBG"/>
              </a:rPr>
              <a:t>9</a:t>
            </a:r>
            <a:r>
              <a:rPr sz="1600" spc="15" dirty="0">
                <a:solidFill>
                  <a:schemeClr val="bg1"/>
                </a:solidFill>
                <a:latin typeface="Avenir Next P for BBG"/>
                <a:cs typeface="Avenir Next P for BBG"/>
              </a:rPr>
              <a:t>3</a:t>
            </a:r>
            <a:r>
              <a:rPr sz="1600" spc="35" dirty="0">
                <a:solidFill>
                  <a:schemeClr val="bg1"/>
                </a:solidFill>
                <a:latin typeface="Avenir Next P for BBG"/>
                <a:cs typeface="Avenir Next P for BBG"/>
              </a:rPr>
              <a:t>/</a:t>
            </a:r>
            <a:r>
              <a:rPr sz="1600" spc="10" dirty="0">
                <a:solidFill>
                  <a:schemeClr val="bg1"/>
                </a:solidFill>
                <a:latin typeface="Avenir Next P for BBG"/>
                <a:cs typeface="Avenir Next P for BBG"/>
              </a:rPr>
              <a:t>1</a:t>
            </a:r>
            <a:r>
              <a:rPr sz="1600" dirty="0">
                <a:solidFill>
                  <a:schemeClr val="bg1"/>
                </a:solidFill>
                <a:latin typeface="Avenir Next P for BBG"/>
                <a:cs typeface="Avenir Next P for BBG"/>
              </a:rPr>
              <a:t>81</a:t>
            </a:r>
          </a:p>
        </p:txBody>
      </p:sp>
      <p:sp>
        <p:nvSpPr>
          <p:cNvPr id="15" name="object 13"/>
          <p:cNvSpPr txBox="1"/>
          <p:nvPr userDrawn="1"/>
        </p:nvSpPr>
        <p:spPr>
          <a:xfrm>
            <a:off x="2488589" y="3911927"/>
            <a:ext cx="1193890" cy="246221"/>
          </a:xfrm>
          <a:prstGeom prst="rect">
            <a:avLst/>
          </a:prstGeom>
        </p:spPr>
        <p:txBody>
          <a:bodyPr vert="horz" wrap="square" lIns="0" tIns="0" rIns="0" bIns="0" rtlCol="0">
            <a:spAutoFit/>
          </a:bodyPr>
          <a:lstStyle/>
          <a:p>
            <a:pPr marL="12700">
              <a:lnSpc>
                <a:spcPct val="100000"/>
              </a:lnSpc>
            </a:pPr>
            <a:r>
              <a:rPr sz="1600" spc="5" dirty="0">
                <a:solidFill>
                  <a:schemeClr val="bg1"/>
                </a:solidFill>
                <a:latin typeface="Avenir Next P for BBG"/>
                <a:cs typeface="Avenir Next P for BBG"/>
              </a:rPr>
              <a:t>13/157/219</a:t>
            </a:r>
            <a:endParaRPr sz="1600" dirty="0">
              <a:solidFill>
                <a:schemeClr val="bg1"/>
              </a:solidFill>
              <a:latin typeface="Avenir Next P for BBG"/>
              <a:cs typeface="Avenir Next P for BBG"/>
            </a:endParaRPr>
          </a:p>
        </p:txBody>
      </p:sp>
      <p:sp>
        <p:nvSpPr>
          <p:cNvPr id="16" name="object 14"/>
          <p:cNvSpPr txBox="1"/>
          <p:nvPr userDrawn="1"/>
        </p:nvSpPr>
        <p:spPr>
          <a:xfrm>
            <a:off x="3895132" y="3911927"/>
            <a:ext cx="2821566" cy="246221"/>
          </a:xfrm>
          <a:prstGeom prst="rect">
            <a:avLst/>
          </a:prstGeom>
        </p:spPr>
        <p:txBody>
          <a:bodyPr vert="horz" wrap="square" lIns="0" tIns="0" rIns="0" bIns="0" rtlCol="0">
            <a:spAutoFit/>
          </a:bodyPr>
          <a:lstStyle/>
          <a:p>
            <a:pPr marL="12700">
              <a:lnSpc>
                <a:spcPct val="100000"/>
              </a:lnSpc>
              <a:tabLst>
                <a:tab pos="554990" algn="l"/>
              </a:tabLst>
            </a:pPr>
            <a:r>
              <a:rPr sz="1600" spc="25" dirty="0" smtClean="0">
                <a:solidFill>
                  <a:schemeClr val="bg1"/>
                </a:solidFill>
                <a:latin typeface="Avenir Next P for BBG"/>
                <a:cs typeface="Avenir Next P for BBG"/>
              </a:rPr>
              <a:t>0</a:t>
            </a:r>
            <a:r>
              <a:rPr sz="1600" spc="5" dirty="0" smtClean="0">
                <a:solidFill>
                  <a:schemeClr val="bg1"/>
                </a:solidFill>
                <a:latin typeface="Avenir Next P for BBG"/>
                <a:cs typeface="Avenir Next P for BBG"/>
              </a:rPr>
              <a:t>0</a:t>
            </a:r>
            <a:r>
              <a:rPr sz="1600" spc="10" dirty="0" smtClean="0">
                <a:solidFill>
                  <a:schemeClr val="bg1"/>
                </a:solidFill>
                <a:latin typeface="Avenir Next P for BBG"/>
                <a:cs typeface="Avenir Next P for BBG"/>
              </a:rPr>
              <a:t>/2</a:t>
            </a:r>
            <a:r>
              <a:rPr sz="1600" spc="15" dirty="0" smtClean="0">
                <a:solidFill>
                  <a:schemeClr val="bg1"/>
                </a:solidFill>
                <a:latin typeface="Avenir Next P for BBG"/>
                <a:cs typeface="Avenir Next P for BBG"/>
              </a:rPr>
              <a:t>1</a:t>
            </a:r>
            <a:r>
              <a:rPr sz="1600" spc="5" dirty="0" smtClean="0">
                <a:solidFill>
                  <a:schemeClr val="bg1"/>
                </a:solidFill>
                <a:latin typeface="Avenir Next P for BBG"/>
                <a:cs typeface="Avenir Next P for BBG"/>
              </a:rPr>
              <a:t>0</a:t>
            </a:r>
            <a:r>
              <a:rPr sz="1600" spc="35" dirty="0" smtClean="0">
                <a:solidFill>
                  <a:schemeClr val="bg1"/>
                </a:solidFill>
                <a:latin typeface="Avenir Next P for BBG"/>
                <a:cs typeface="Avenir Next P for BBG"/>
              </a:rPr>
              <a:t>/</a:t>
            </a:r>
            <a:r>
              <a:rPr sz="1600" spc="5" dirty="0" smtClean="0">
                <a:solidFill>
                  <a:schemeClr val="bg1"/>
                </a:solidFill>
                <a:latin typeface="Avenir Next P for BBG"/>
                <a:cs typeface="Avenir Next P for BBG"/>
              </a:rPr>
              <a:t>1</a:t>
            </a:r>
            <a:r>
              <a:rPr sz="1600" spc="15" dirty="0" smtClean="0">
                <a:solidFill>
                  <a:schemeClr val="bg1"/>
                </a:solidFill>
                <a:latin typeface="Avenir Next P for BBG"/>
                <a:cs typeface="Avenir Next P for BBG"/>
              </a:rPr>
              <a:t>7</a:t>
            </a:r>
            <a:r>
              <a:rPr sz="1600" dirty="0" smtClean="0">
                <a:solidFill>
                  <a:schemeClr val="bg1"/>
                </a:solidFill>
                <a:latin typeface="Avenir Next P for BBG"/>
                <a:cs typeface="Avenir Next P for BBG"/>
              </a:rPr>
              <a:t>9</a:t>
            </a:r>
            <a:r>
              <a:rPr lang="en-US" sz="1600" baseline="0" dirty="0" smtClean="0">
                <a:solidFill>
                  <a:schemeClr val="bg1"/>
                </a:solidFill>
                <a:latin typeface="Avenir Next P for BBG"/>
                <a:cs typeface="Avenir Next P for BBG"/>
              </a:rPr>
              <a:t>       </a:t>
            </a:r>
            <a:r>
              <a:rPr sz="1600" spc="30" dirty="0" smtClean="0">
                <a:solidFill>
                  <a:schemeClr val="bg1"/>
                </a:solidFill>
                <a:latin typeface="Avenir Next P for BBG"/>
                <a:cs typeface="Avenir Next P for BBG"/>
              </a:rPr>
              <a:t>7</a:t>
            </a:r>
            <a:r>
              <a:rPr sz="1600" spc="-15" dirty="0" smtClean="0">
                <a:solidFill>
                  <a:schemeClr val="bg1"/>
                </a:solidFill>
                <a:latin typeface="Avenir Next P for BBG"/>
                <a:cs typeface="Avenir Next P for BBG"/>
              </a:rPr>
              <a:t>7</a:t>
            </a:r>
            <a:r>
              <a:rPr sz="1600" spc="35" dirty="0" smtClean="0">
                <a:solidFill>
                  <a:schemeClr val="bg1"/>
                </a:solidFill>
                <a:latin typeface="Avenir Next P for BBG"/>
                <a:cs typeface="Avenir Next P for BBG"/>
              </a:rPr>
              <a:t>/</a:t>
            </a:r>
            <a:r>
              <a:rPr sz="1600" spc="5" dirty="0" smtClean="0">
                <a:solidFill>
                  <a:schemeClr val="bg1"/>
                </a:solidFill>
                <a:latin typeface="Avenir Next P for BBG"/>
                <a:cs typeface="Avenir Next P for BBG"/>
              </a:rPr>
              <a:t>1</a:t>
            </a:r>
            <a:r>
              <a:rPr sz="1600" spc="10" dirty="0" smtClean="0">
                <a:solidFill>
                  <a:schemeClr val="bg1"/>
                </a:solidFill>
                <a:latin typeface="Avenir Next P for BBG"/>
                <a:cs typeface="Avenir Next P for BBG"/>
              </a:rPr>
              <a:t>7</a:t>
            </a:r>
            <a:r>
              <a:rPr sz="1600" spc="5" dirty="0" smtClean="0">
                <a:solidFill>
                  <a:schemeClr val="bg1"/>
                </a:solidFill>
                <a:latin typeface="Avenir Next P for BBG"/>
                <a:cs typeface="Avenir Next P for BBG"/>
              </a:rPr>
              <a:t>0/</a:t>
            </a:r>
            <a:r>
              <a:rPr sz="1600" spc="20" dirty="0" smtClean="0">
                <a:solidFill>
                  <a:schemeClr val="bg1"/>
                </a:solidFill>
                <a:latin typeface="Avenir Next P for BBG"/>
                <a:cs typeface="Avenir Next P for BBG"/>
              </a:rPr>
              <a:t>8</a:t>
            </a:r>
            <a:r>
              <a:rPr sz="1600" dirty="0" smtClean="0">
                <a:solidFill>
                  <a:schemeClr val="bg1"/>
                </a:solidFill>
                <a:latin typeface="Avenir Next P for BBG"/>
                <a:cs typeface="Avenir Next P for BBG"/>
              </a:rPr>
              <a:t>0</a:t>
            </a:r>
            <a:endParaRPr sz="1600" dirty="0">
              <a:solidFill>
                <a:schemeClr val="bg1"/>
              </a:solidFill>
              <a:latin typeface="Avenir Next P for BBG"/>
              <a:cs typeface="Avenir Next P for BBG"/>
            </a:endParaRPr>
          </a:p>
        </p:txBody>
      </p:sp>
      <p:sp>
        <p:nvSpPr>
          <p:cNvPr id="17" name="object 15"/>
          <p:cNvSpPr txBox="1"/>
          <p:nvPr userDrawn="1"/>
        </p:nvSpPr>
        <p:spPr>
          <a:xfrm>
            <a:off x="6708226" y="3911927"/>
            <a:ext cx="2868460" cy="246221"/>
          </a:xfrm>
          <a:prstGeom prst="rect">
            <a:avLst/>
          </a:prstGeom>
        </p:spPr>
        <p:txBody>
          <a:bodyPr vert="horz" wrap="square" lIns="0" tIns="0" rIns="0" bIns="0" rtlCol="0">
            <a:spAutoFit/>
          </a:bodyPr>
          <a:lstStyle/>
          <a:p>
            <a:pPr marL="12700">
              <a:lnSpc>
                <a:spcPct val="100000"/>
              </a:lnSpc>
            </a:pPr>
            <a:r>
              <a:rPr sz="1600" spc="5" dirty="0">
                <a:solidFill>
                  <a:schemeClr val="bg1"/>
                </a:solidFill>
                <a:latin typeface="Avenir Next P for BBG"/>
                <a:cs typeface="Avenir Next P for BBG"/>
              </a:rPr>
              <a:t>255/201/29    </a:t>
            </a:r>
            <a:r>
              <a:rPr sz="1600" spc="135" dirty="0">
                <a:solidFill>
                  <a:schemeClr val="bg1"/>
                </a:solidFill>
                <a:latin typeface="Avenir Next P for BBG"/>
                <a:cs typeface="Avenir Next P for BBG"/>
              </a:rPr>
              <a:t> </a:t>
            </a:r>
            <a:r>
              <a:rPr sz="1600" spc="5" dirty="0">
                <a:solidFill>
                  <a:schemeClr val="bg1"/>
                </a:solidFill>
                <a:latin typeface="Avenir Next P for BBG"/>
                <a:cs typeface="Avenir Next P for BBG"/>
              </a:rPr>
              <a:t>237/68/54</a:t>
            </a:r>
            <a:endParaRPr sz="1600">
              <a:solidFill>
                <a:schemeClr val="bg1"/>
              </a:solidFill>
              <a:latin typeface="Avenir Next P for BBG"/>
              <a:cs typeface="Avenir Next P for BBG"/>
            </a:endParaRPr>
          </a:p>
        </p:txBody>
      </p:sp>
      <p:sp>
        <p:nvSpPr>
          <p:cNvPr id="18" name="object 16"/>
          <p:cNvSpPr txBox="1"/>
          <p:nvPr userDrawn="1"/>
        </p:nvSpPr>
        <p:spPr>
          <a:xfrm>
            <a:off x="9530202" y="3911927"/>
            <a:ext cx="2792255" cy="246221"/>
          </a:xfrm>
          <a:prstGeom prst="rect">
            <a:avLst/>
          </a:prstGeom>
        </p:spPr>
        <p:txBody>
          <a:bodyPr vert="horz" wrap="square" lIns="0" tIns="0" rIns="0" bIns="0" rtlCol="0">
            <a:spAutoFit/>
          </a:bodyPr>
          <a:lstStyle/>
          <a:p>
            <a:pPr marL="12700">
              <a:lnSpc>
                <a:spcPct val="100000"/>
              </a:lnSpc>
              <a:tabLst>
                <a:tab pos="553720" algn="l"/>
              </a:tabLst>
            </a:pPr>
            <a:r>
              <a:rPr sz="1600" spc="10" dirty="0" smtClean="0">
                <a:solidFill>
                  <a:schemeClr val="bg1"/>
                </a:solidFill>
                <a:latin typeface="Avenir Next P for BBG"/>
                <a:cs typeface="Avenir Next P for BBG"/>
              </a:rPr>
              <a:t>2</a:t>
            </a:r>
            <a:r>
              <a:rPr sz="1600" spc="25" dirty="0" smtClean="0">
                <a:solidFill>
                  <a:schemeClr val="bg1"/>
                </a:solidFill>
                <a:latin typeface="Avenir Next P for BBG"/>
                <a:cs typeface="Avenir Next P for BBG"/>
              </a:rPr>
              <a:t>34</a:t>
            </a:r>
            <a:r>
              <a:rPr sz="1600" spc="10" dirty="0" smtClean="0">
                <a:solidFill>
                  <a:schemeClr val="bg1"/>
                </a:solidFill>
                <a:latin typeface="Avenir Next P for BBG"/>
                <a:cs typeface="Avenir Next P for BBG"/>
              </a:rPr>
              <a:t>/</a:t>
            </a:r>
            <a:r>
              <a:rPr sz="1600" spc="5" dirty="0" smtClean="0">
                <a:solidFill>
                  <a:schemeClr val="bg1"/>
                </a:solidFill>
                <a:latin typeface="Avenir Next P for BBG"/>
                <a:cs typeface="Avenir Next P for BBG"/>
              </a:rPr>
              <a:t>9</a:t>
            </a:r>
            <a:r>
              <a:rPr sz="1600" spc="10" dirty="0" smtClean="0">
                <a:solidFill>
                  <a:schemeClr val="bg1"/>
                </a:solidFill>
                <a:latin typeface="Avenir Next P for BBG"/>
                <a:cs typeface="Avenir Next P for BBG"/>
              </a:rPr>
              <a:t>6</a:t>
            </a:r>
            <a:r>
              <a:rPr sz="1600" spc="35" dirty="0" smtClean="0">
                <a:solidFill>
                  <a:schemeClr val="bg1"/>
                </a:solidFill>
                <a:latin typeface="Avenir Next P for BBG"/>
                <a:cs typeface="Avenir Next P for BBG"/>
              </a:rPr>
              <a:t>/</a:t>
            </a:r>
            <a:r>
              <a:rPr sz="1600" spc="5" dirty="0" smtClean="0">
                <a:solidFill>
                  <a:schemeClr val="bg1"/>
                </a:solidFill>
                <a:latin typeface="Avenir Next P for BBG"/>
                <a:cs typeface="Avenir Next P for BBG"/>
              </a:rPr>
              <a:t>1</a:t>
            </a:r>
            <a:r>
              <a:rPr sz="1600" spc="-10" dirty="0" smtClean="0">
                <a:solidFill>
                  <a:schemeClr val="bg1"/>
                </a:solidFill>
                <a:latin typeface="Avenir Next P for BBG"/>
                <a:cs typeface="Avenir Next P for BBG"/>
              </a:rPr>
              <a:t>6</a:t>
            </a:r>
            <a:r>
              <a:rPr sz="1600" dirty="0" smtClean="0">
                <a:solidFill>
                  <a:schemeClr val="bg1"/>
                </a:solidFill>
                <a:latin typeface="Avenir Next P for BBG"/>
                <a:cs typeface="Avenir Next P for BBG"/>
              </a:rPr>
              <a:t>7</a:t>
            </a:r>
            <a:r>
              <a:rPr lang="en-US" sz="1600" baseline="0" dirty="0" smtClean="0">
                <a:solidFill>
                  <a:schemeClr val="bg1"/>
                </a:solidFill>
                <a:latin typeface="Avenir Next P for BBG"/>
                <a:cs typeface="Avenir Next P for BBG"/>
              </a:rPr>
              <a:t>       </a:t>
            </a:r>
            <a:r>
              <a:rPr sz="1600" spc="20" dirty="0" smtClean="0">
                <a:solidFill>
                  <a:schemeClr val="bg1"/>
                </a:solidFill>
                <a:latin typeface="Avenir Next P for BBG"/>
                <a:cs typeface="Avenir Next P for BBG"/>
              </a:rPr>
              <a:t>6</a:t>
            </a:r>
            <a:r>
              <a:rPr sz="1600" spc="10" dirty="0" smtClean="0">
                <a:solidFill>
                  <a:schemeClr val="bg1"/>
                </a:solidFill>
                <a:latin typeface="Avenir Next P for BBG"/>
                <a:cs typeface="Avenir Next P for BBG"/>
              </a:rPr>
              <a:t>5</a:t>
            </a:r>
            <a:r>
              <a:rPr sz="1600" spc="-10" dirty="0" smtClean="0">
                <a:solidFill>
                  <a:schemeClr val="bg1"/>
                </a:solidFill>
                <a:latin typeface="Avenir Next P for BBG"/>
                <a:cs typeface="Avenir Next P for BBG"/>
              </a:rPr>
              <a:t>/</a:t>
            </a:r>
            <a:r>
              <a:rPr sz="1600" spc="25" dirty="0" smtClean="0">
                <a:solidFill>
                  <a:schemeClr val="bg1"/>
                </a:solidFill>
                <a:latin typeface="Avenir Next P for BBG"/>
                <a:cs typeface="Avenir Next P for BBG"/>
              </a:rPr>
              <a:t>64</a:t>
            </a:r>
            <a:r>
              <a:rPr sz="1600" spc="-10" dirty="0" smtClean="0">
                <a:solidFill>
                  <a:schemeClr val="bg1"/>
                </a:solidFill>
                <a:latin typeface="Avenir Next P for BBG"/>
                <a:cs typeface="Avenir Next P for BBG"/>
              </a:rPr>
              <a:t>/</a:t>
            </a:r>
            <a:r>
              <a:rPr sz="1600" spc="20" dirty="0" smtClean="0">
                <a:solidFill>
                  <a:schemeClr val="bg1"/>
                </a:solidFill>
                <a:latin typeface="Avenir Next P for BBG"/>
                <a:cs typeface="Avenir Next P for BBG"/>
              </a:rPr>
              <a:t>6</a:t>
            </a:r>
            <a:r>
              <a:rPr sz="1600" dirty="0" smtClean="0">
                <a:solidFill>
                  <a:schemeClr val="bg1"/>
                </a:solidFill>
                <a:latin typeface="Avenir Next P for BBG"/>
                <a:cs typeface="Avenir Next P for BBG"/>
              </a:rPr>
              <a:t>6</a:t>
            </a:r>
            <a:endParaRPr sz="1600" dirty="0">
              <a:solidFill>
                <a:schemeClr val="bg1"/>
              </a:solidFill>
              <a:latin typeface="Avenir Next P for BBG"/>
              <a:cs typeface="Avenir Next P for BBG"/>
            </a:endParaRPr>
          </a:p>
        </p:txBody>
      </p:sp>
    </p:spTree>
    <p:extLst>
      <p:ext uri="{BB962C8B-B14F-4D97-AF65-F5344CB8AC3E}">
        <p14:creationId xmlns:p14="http://schemas.microsoft.com/office/powerpoint/2010/main" val="23202573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Design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2" name="Holder 2"/>
          <p:cNvSpPr>
            <a:spLocks noGrp="1"/>
          </p:cNvSpPr>
          <p:nvPr>
            <p:ph type="title" hasCustomPrompt="1"/>
          </p:nvPr>
        </p:nvSpPr>
        <p:spPr>
          <a:xfrm>
            <a:off x="4663440" y="1645920"/>
            <a:ext cx="7759632" cy="730969"/>
          </a:xfrm>
        </p:spPr>
        <p:txBody>
          <a:bodyPr lIns="0" tIns="0" rIns="0" bIns="0" anchor="t"/>
          <a:lstStyle>
            <a:lvl1pPr>
              <a:lnSpc>
                <a:spcPts val="5737"/>
              </a:lnSpc>
              <a:defRPr sz="4780" b="1" i="0">
                <a:solidFill>
                  <a:schemeClr val="bg1"/>
                </a:solidFill>
                <a:latin typeface="Arial"/>
                <a:cs typeface="Arial"/>
              </a:defRPr>
            </a:lvl1pPr>
          </a:lstStyle>
          <a:p>
            <a:r>
              <a:rPr lang="en-US" dirty="0" smtClean="0"/>
              <a:t>Title of the presentation.</a:t>
            </a:r>
            <a:endParaRPr dirty="0"/>
          </a:p>
        </p:txBody>
      </p:sp>
      <p:sp>
        <p:nvSpPr>
          <p:cNvPr id="21" name="Text Placeholder 20"/>
          <p:cNvSpPr>
            <a:spLocks noGrp="1"/>
          </p:cNvSpPr>
          <p:nvPr>
            <p:ph type="body" sz="quarter" idx="12" hasCustomPrompt="1"/>
          </p:nvPr>
        </p:nvSpPr>
        <p:spPr>
          <a:xfrm>
            <a:off x="4663440" y="4297680"/>
            <a:ext cx="7759632" cy="674133"/>
          </a:xfrm>
        </p:spPr>
        <p:txBody>
          <a:bodyPr anchor="t"/>
          <a:lstStyle>
            <a:lvl1pPr>
              <a:defRPr sz="2001" b="0">
                <a:solidFill>
                  <a:schemeClr val="bg1"/>
                </a:solidFill>
              </a:defRPr>
            </a:lvl1pPr>
            <a:lvl2pPr>
              <a:defRPr sz="1334">
                <a:solidFill>
                  <a:schemeClr val="tx1"/>
                </a:solidFill>
              </a:defRPr>
            </a:lvl2pPr>
            <a:lvl3pPr>
              <a:defRPr sz="1334">
                <a:solidFill>
                  <a:schemeClr val="tx1"/>
                </a:solidFill>
              </a:defRPr>
            </a:lvl3pPr>
            <a:lvl4pPr>
              <a:defRPr sz="1334">
                <a:solidFill>
                  <a:schemeClr val="tx1"/>
                </a:solidFill>
              </a:defRPr>
            </a:lvl4pPr>
            <a:lvl5pPr>
              <a:defRPr sz="1334">
                <a:solidFill>
                  <a:schemeClr val="tx1"/>
                </a:solidFill>
              </a:defRPr>
            </a:lvl5pPr>
          </a:lstStyle>
          <a:p>
            <a:pPr lvl="0"/>
            <a:r>
              <a:rPr lang="en-US" dirty="0" smtClean="0"/>
              <a:t>Date</a:t>
            </a:r>
            <a:endParaRPr lang="en-US" dirty="0"/>
          </a:p>
        </p:txBody>
      </p:sp>
      <p:sp>
        <p:nvSpPr>
          <p:cNvPr id="24" name="Text Placeholder 23"/>
          <p:cNvSpPr>
            <a:spLocks noGrp="1"/>
          </p:cNvSpPr>
          <p:nvPr>
            <p:ph type="body" sz="quarter" idx="13" hasCustomPrompt="1"/>
          </p:nvPr>
        </p:nvSpPr>
        <p:spPr>
          <a:xfrm>
            <a:off x="4664007" y="3246357"/>
            <a:ext cx="7759065" cy="1051323"/>
          </a:xfrm>
        </p:spPr>
        <p:txBody>
          <a:bodyPr anchor="b"/>
          <a:lstStyle>
            <a:lvl1pPr>
              <a:defRPr sz="3113">
                <a:solidFill>
                  <a:schemeClr val="bg1"/>
                </a:solidFill>
                <a:latin typeface="Arial" panose="020B0604020202020204" pitchFamily="34" charset="0"/>
                <a:cs typeface="Arial" panose="020B0604020202020204" pitchFamily="34" charset="0"/>
              </a:defRPr>
            </a:lvl1pPr>
            <a:lvl2pPr>
              <a:defRPr sz="1556">
                <a:latin typeface="Arial" panose="020B0604020202020204" pitchFamily="34" charset="0"/>
                <a:cs typeface="Arial" panose="020B0604020202020204" pitchFamily="34" charset="0"/>
              </a:defRPr>
            </a:lvl2pPr>
            <a:lvl3pPr>
              <a:defRPr sz="1556">
                <a:latin typeface="Arial" panose="020B0604020202020204" pitchFamily="34" charset="0"/>
                <a:cs typeface="Arial" panose="020B0604020202020204" pitchFamily="34" charset="0"/>
              </a:defRPr>
            </a:lvl3pPr>
            <a:lvl4pPr>
              <a:defRPr sz="1556">
                <a:latin typeface="Arial" panose="020B0604020202020204" pitchFamily="34" charset="0"/>
                <a:cs typeface="Arial" panose="020B0604020202020204" pitchFamily="34" charset="0"/>
              </a:defRPr>
            </a:lvl4pPr>
            <a:lvl5pPr>
              <a:defRPr sz="1556">
                <a:latin typeface="Arial" panose="020B0604020202020204" pitchFamily="34" charset="0"/>
                <a:cs typeface="Arial" panose="020B0604020202020204" pitchFamily="34" charset="0"/>
              </a:defRPr>
            </a:lvl5pPr>
          </a:lstStyle>
          <a:p>
            <a:pPr lvl="0"/>
            <a:r>
              <a:rPr lang="en-US" dirty="0" smtClean="0"/>
              <a:t>Subtitle of the presentation.</a:t>
            </a:r>
            <a:endParaRPr lang="en-US" dirty="0"/>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1" name="Rectangle 10"/>
          <p:cNvSpPr/>
          <p:nvPr userDrawn="1"/>
        </p:nvSpPr>
        <p:spPr>
          <a:xfrm>
            <a:off x="822960" y="1828800"/>
            <a:ext cx="164592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1"/>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1520" y="1554480"/>
            <a:ext cx="1737360" cy="851455"/>
          </a:xfrm>
          <a:prstGeom prst="rect">
            <a:avLst/>
          </a:prstGeom>
        </p:spPr>
      </p:pic>
    </p:spTree>
    <p:extLst>
      <p:ext uri="{BB962C8B-B14F-4D97-AF65-F5344CB8AC3E}">
        <p14:creationId xmlns:p14="http://schemas.microsoft.com/office/powerpoint/2010/main" val="163125335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I Intro">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0168F-B486-4C07-ADC5-A77D3F82EE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grpSp>
        <p:nvGrpSpPr>
          <p:cNvPr id="4" name="Group 3"/>
          <p:cNvGrpSpPr/>
          <p:nvPr userDrawn="1"/>
        </p:nvGrpSpPr>
        <p:grpSpPr>
          <a:xfrm>
            <a:off x="2895600" y="259976"/>
            <a:ext cx="9220200" cy="3665034"/>
            <a:chOff x="2895600" y="259976"/>
            <a:chExt cx="9220200" cy="3665034"/>
          </a:xfrm>
        </p:grpSpPr>
        <p:pic>
          <p:nvPicPr>
            <p:cNvPr id="8" name="Picture 7">
              <a:extLst>
                <a:ext uri="{FF2B5EF4-FFF2-40B4-BE49-F238E27FC236}">
                  <a16:creationId xmlns:a16="http://schemas.microsoft.com/office/drawing/2014/main" id="{7E60168F-B486-4C07-ADC5-A77D3F82EE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083" t="15718" r="27604" b="50881"/>
            <a:stretch/>
          </p:blipFill>
          <p:spPr>
            <a:xfrm>
              <a:off x="2895600" y="259976"/>
              <a:ext cx="8839200" cy="3665034"/>
            </a:xfrm>
            <a:prstGeom prst="rect">
              <a:avLst/>
            </a:prstGeom>
          </p:spPr>
        </p:pic>
        <p:sp>
          <p:nvSpPr>
            <p:cNvPr id="2" name="TextBox 1"/>
            <p:cNvSpPr txBox="1"/>
            <p:nvPr userDrawn="1"/>
          </p:nvSpPr>
          <p:spPr>
            <a:xfrm>
              <a:off x="8077200" y="1828800"/>
              <a:ext cx="4038600" cy="1107996"/>
            </a:xfrm>
            <a:prstGeom prst="rect">
              <a:avLst/>
            </a:prstGeom>
            <a:solidFill>
              <a:schemeClr val="tx1"/>
            </a:solidFill>
          </p:spPr>
          <p:txBody>
            <a:bodyPr wrap="square" lIns="0" tIns="0" rIns="0" bIns="0" rtlCol="0">
              <a:spAutoFit/>
            </a:bodyPr>
            <a:lstStyle/>
            <a:p>
              <a:r>
                <a:rPr lang="en-US" sz="2378" dirty="0" smtClean="0">
                  <a:solidFill>
                    <a:schemeClr val="bg1"/>
                  </a:solidFill>
                  <a:latin typeface="Avenir Next P for BBG" panose="020B0503020202020204" pitchFamily="34" charset="0"/>
                </a:rPr>
                <a:t>350 research professionals covering 2,000</a:t>
              </a:r>
              <a:r>
                <a:rPr lang="en-US" sz="2378" baseline="0" dirty="0" smtClean="0">
                  <a:solidFill>
                    <a:schemeClr val="bg1"/>
                  </a:solidFill>
                  <a:latin typeface="Avenir Next P for BBG" panose="020B0503020202020204" pitchFamily="34" charset="0"/>
                </a:rPr>
                <a:t> companies and more than 135 industries</a:t>
              </a:r>
              <a:endParaRPr lang="en-US" sz="2378" dirty="0">
                <a:solidFill>
                  <a:schemeClr val="bg1"/>
                </a:solidFill>
                <a:latin typeface="Avenir Next P for BBG" panose="020B0503020202020204" pitchFamily="34" charset="0"/>
              </a:endParaRPr>
            </a:p>
          </p:txBody>
        </p:sp>
      </p:grpSp>
    </p:spTree>
    <p:extLst>
      <p:ext uri="{BB962C8B-B14F-4D97-AF65-F5344CB8AC3E}">
        <p14:creationId xmlns:p14="http://schemas.microsoft.com/office/powerpoint/2010/main" val="196798964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7" name="bk object 16">
            <a:extLst>
              <a:ext uri="{FF2B5EF4-FFF2-40B4-BE49-F238E27FC236}">
                <a16:creationId xmlns:a16="http://schemas.microsoft.com/office/drawing/2014/main" id="{7B5675BB-25CE-4412-B42D-435716C7C9B5}"/>
              </a:ext>
            </a:extLst>
          </p:cNvPr>
          <p:cNvSpPr/>
          <p:nvPr userDrawn="1"/>
        </p:nvSpPr>
        <p:spPr>
          <a:xfrm>
            <a:off x="0" y="0"/>
            <a:ext cx="14630399" cy="8229600"/>
          </a:xfrm>
          <a:prstGeom prst="rect">
            <a:avLst/>
          </a:prstGeom>
          <a:blipFill>
            <a:blip r:embed="rId2"/>
            <a:stretch>
              <a:fillRect/>
            </a:stretch>
          </a:blipFill>
        </p:spPr>
        <p:txBody>
          <a:bodyPr wrap="square" lIns="0" tIns="0" rIns="0" bIns="0" rtlCol="0"/>
          <a:lstStyle/>
          <a:p>
            <a:r>
              <a:rPr lang="en-US" dirty="0"/>
              <a:t>z</a:t>
            </a:r>
            <a:endParaRPr dirty="0"/>
          </a:p>
        </p:txBody>
      </p:sp>
      <p:sp>
        <p:nvSpPr>
          <p:cNvPr id="2" name="Holder 2"/>
          <p:cNvSpPr>
            <a:spLocks noGrp="1"/>
          </p:cNvSpPr>
          <p:nvPr>
            <p:ph type="title" hasCustomPrompt="1"/>
          </p:nvPr>
        </p:nvSpPr>
        <p:spPr>
          <a:xfrm>
            <a:off x="859536" y="1734028"/>
            <a:ext cx="11521440" cy="954107"/>
          </a:xfrm>
        </p:spPr>
        <p:txBody>
          <a:bodyPr lIns="0" tIns="0" rIns="0" bIns="0"/>
          <a:lstStyle>
            <a:lvl1pPr>
              <a:defRPr sz="6200" b="1" i="0">
                <a:solidFill>
                  <a:schemeClr val="bg1"/>
                </a:solidFill>
                <a:latin typeface="Arial"/>
                <a:cs typeface="Arial"/>
              </a:defRPr>
            </a:lvl1pPr>
          </a:lstStyle>
          <a:p>
            <a:r>
              <a:rPr lang="en-US" dirty="0" smtClean="0"/>
              <a:t>Title</a:t>
            </a:r>
            <a:endParaRPr dirty="0"/>
          </a:p>
        </p:txBody>
      </p:sp>
    </p:spTree>
    <p:extLst>
      <p:ext uri="{BB962C8B-B14F-4D97-AF65-F5344CB8AC3E}">
        <p14:creationId xmlns:p14="http://schemas.microsoft.com/office/powerpoint/2010/main" val="419226907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mp; Date">
    <p:bg>
      <p:bgPr>
        <a:solidFill>
          <a:schemeClr val="bg1"/>
        </a:solidFill>
        <a:effectLst/>
      </p:bgPr>
    </p:bg>
    <p:spTree>
      <p:nvGrpSpPr>
        <p:cNvPr id="1" name=""/>
        <p:cNvGrpSpPr/>
        <p:nvPr/>
      </p:nvGrpSpPr>
      <p:grpSpPr>
        <a:xfrm>
          <a:off x="0" y="0"/>
          <a:ext cx="0" cy="0"/>
          <a:chOff x="0" y="0"/>
          <a:chExt cx="0" cy="0"/>
        </a:xfrm>
      </p:grpSpPr>
      <p:sp>
        <p:nvSpPr>
          <p:cNvPr id="17" name="bk object 16">
            <a:extLst>
              <a:ext uri="{FF2B5EF4-FFF2-40B4-BE49-F238E27FC236}">
                <a16:creationId xmlns:a16="http://schemas.microsoft.com/office/drawing/2014/main" id="{7B5675BB-25CE-4412-B42D-435716C7C9B5}"/>
              </a:ext>
            </a:extLst>
          </p:cNvPr>
          <p:cNvSpPr/>
          <p:nvPr userDrawn="1"/>
        </p:nvSpPr>
        <p:spPr>
          <a:xfrm>
            <a:off x="0" y="0"/>
            <a:ext cx="14630399" cy="8229600"/>
          </a:xfrm>
          <a:prstGeom prst="rect">
            <a:avLst/>
          </a:prstGeom>
          <a:blipFill>
            <a:blip r:embed="rId2"/>
            <a:stretch>
              <a:fillRect/>
            </a:stretch>
          </a:blipFill>
        </p:spPr>
        <p:txBody>
          <a:bodyPr wrap="square" lIns="0" tIns="0" rIns="0" bIns="0" rtlCol="0"/>
          <a:lstStyle/>
          <a:p>
            <a:r>
              <a:rPr lang="en-US" dirty="0"/>
              <a:t>z</a:t>
            </a:r>
            <a:endParaRPr dirty="0"/>
          </a:p>
        </p:txBody>
      </p:sp>
      <p:sp>
        <p:nvSpPr>
          <p:cNvPr id="2" name="Holder 2"/>
          <p:cNvSpPr>
            <a:spLocks noGrp="1"/>
          </p:cNvSpPr>
          <p:nvPr>
            <p:ph type="title" hasCustomPrompt="1"/>
          </p:nvPr>
        </p:nvSpPr>
        <p:spPr>
          <a:xfrm>
            <a:off x="859536" y="1734028"/>
            <a:ext cx="11521440" cy="954107"/>
          </a:xfrm>
        </p:spPr>
        <p:txBody>
          <a:bodyPr lIns="0" tIns="0" rIns="0" bIns="0"/>
          <a:lstStyle>
            <a:lvl1pPr>
              <a:defRPr sz="6200" b="1" i="0">
                <a:solidFill>
                  <a:schemeClr val="bg1"/>
                </a:solidFill>
                <a:latin typeface="Arial"/>
                <a:cs typeface="Arial"/>
              </a:defRPr>
            </a:lvl1pPr>
          </a:lstStyle>
          <a:p>
            <a:r>
              <a:rPr lang="en-US" dirty="0" smtClean="0"/>
              <a:t>Title</a:t>
            </a:r>
            <a:endParaRPr dirty="0"/>
          </a:p>
        </p:txBody>
      </p:sp>
      <p:sp>
        <p:nvSpPr>
          <p:cNvPr id="4" name="Text Placeholder 3"/>
          <p:cNvSpPr>
            <a:spLocks noGrp="1"/>
          </p:cNvSpPr>
          <p:nvPr>
            <p:ph type="body" sz="quarter" idx="10" hasCustomPrompt="1"/>
          </p:nvPr>
        </p:nvSpPr>
        <p:spPr>
          <a:xfrm>
            <a:off x="858838" y="4283663"/>
            <a:ext cx="6608762" cy="430887"/>
          </a:xfrm>
          <a:prstGeom prst="rect">
            <a:avLst/>
          </a:prstGeom>
        </p:spPr>
        <p:txBody>
          <a:bodyPr lIns="0" tIns="0" rIns="0" bIns="0"/>
          <a:lstStyle>
            <a:lvl1pPr>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Date</a:t>
            </a:r>
            <a:endParaRPr lang="en-US" dirty="0"/>
          </a:p>
        </p:txBody>
      </p:sp>
    </p:spTree>
    <p:extLst>
      <p:ext uri="{BB962C8B-B14F-4D97-AF65-F5344CB8AC3E}">
        <p14:creationId xmlns:p14="http://schemas.microsoft.com/office/powerpoint/2010/main" val="4631509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7" name="bk object 16">
            <a:extLst>
              <a:ext uri="{FF2B5EF4-FFF2-40B4-BE49-F238E27FC236}">
                <a16:creationId xmlns:a16="http://schemas.microsoft.com/office/drawing/2014/main" id="{7B5675BB-25CE-4412-B42D-435716C7C9B5}"/>
              </a:ext>
            </a:extLst>
          </p:cNvPr>
          <p:cNvSpPr/>
          <p:nvPr userDrawn="1"/>
        </p:nvSpPr>
        <p:spPr>
          <a:xfrm>
            <a:off x="0" y="0"/>
            <a:ext cx="14630399" cy="8229600"/>
          </a:xfrm>
          <a:prstGeom prst="rect">
            <a:avLst/>
          </a:prstGeom>
          <a:blipFill>
            <a:blip r:embed="rId2"/>
            <a:stretch>
              <a:fillRect/>
            </a:stretch>
          </a:blipFill>
        </p:spPr>
        <p:txBody>
          <a:bodyPr wrap="square" lIns="0" tIns="0" rIns="0" bIns="0" rtlCol="0"/>
          <a:lstStyle/>
          <a:p>
            <a:endParaRPr dirty="0"/>
          </a:p>
        </p:txBody>
      </p:sp>
      <p:sp>
        <p:nvSpPr>
          <p:cNvPr id="2" name="Holder 2"/>
          <p:cNvSpPr>
            <a:spLocks noGrp="1"/>
          </p:cNvSpPr>
          <p:nvPr>
            <p:ph type="title" hasCustomPrompt="1"/>
          </p:nvPr>
        </p:nvSpPr>
        <p:spPr>
          <a:xfrm>
            <a:off x="859536" y="1734028"/>
            <a:ext cx="11521440" cy="954107"/>
          </a:xfrm>
        </p:spPr>
        <p:txBody>
          <a:bodyPr lIns="0" tIns="0" rIns="0" bIns="0"/>
          <a:lstStyle>
            <a:lvl1pPr>
              <a:defRPr sz="6200" b="1" i="0">
                <a:solidFill>
                  <a:schemeClr val="bg1"/>
                </a:solidFill>
                <a:latin typeface="Arial"/>
                <a:cs typeface="Arial"/>
              </a:defRPr>
            </a:lvl1pPr>
          </a:lstStyle>
          <a:p>
            <a:r>
              <a:rPr lang="en-US" dirty="0" smtClean="0"/>
              <a:t>Title</a:t>
            </a:r>
            <a:endParaRPr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mp; Date &amp; Presenter">
    <p:bg>
      <p:bgPr>
        <a:solidFill>
          <a:schemeClr val="bg1"/>
        </a:solidFill>
        <a:effectLst/>
      </p:bgPr>
    </p:bg>
    <p:spTree>
      <p:nvGrpSpPr>
        <p:cNvPr id="1" name=""/>
        <p:cNvGrpSpPr/>
        <p:nvPr/>
      </p:nvGrpSpPr>
      <p:grpSpPr>
        <a:xfrm>
          <a:off x="0" y="0"/>
          <a:ext cx="0" cy="0"/>
          <a:chOff x="0" y="0"/>
          <a:chExt cx="0" cy="0"/>
        </a:xfrm>
      </p:grpSpPr>
      <p:sp>
        <p:nvSpPr>
          <p:cNvPr id="17" name="bk object 16">
            <a:extLst>
              <a:ext uri="{FF2B5EF4-FFF2-40B4-BE49-F238E27FC236}">
                <a16:creationId xmlns:a16="http://schemas.microsoft.com/office/drawing/2014/main" id="{7B5675BB-25CE-4412-B42D-435716C7C9B5}"/>
              </a:ext>
            </a:extLst>
          </p:cNvPr>
          <p:cNvSpPr/>
          <p:nvPr userDrawn="1"/>
        </p:nvSpPr>
        <p:spPr>
          <a:xfrm>
            <a:off x="0" y="0"/>
            <a:ext cx="14630399" cy="8229600"/>
          </a:xfrm>
          <a:prstGeom prst="rect">
            <a:avLst/>
          </a:prstGeom>
          <a:blipFill>
            <a:blip r:embed="rId2"/>
            <a:stretch>
              <a:fillRect/>
            </a:stretch>
          </a:blipFill>
        </p:spPr>
        <p:txBody>
          <a:bodyPr wrap="square" lIns="0" tIns="0" rIns="0" bIns="0" rtlCol="0"/>
          <a:lstStyle/>
          <a:p>
            <a:r>
              <a:rPr lang="en-US" dirty="0"/>
              <a:t>z</a:t>
            </a:r>
            <a:endParaRPr dirty="0"/>
          </a:p>
        </p:txBody>
      </p:sp>
      <p:sp>
        <p:nvSpPr>
          <p:cNvPr id="2" name="Holder 2"/>
          <p:cNvSpPr>
            <a:spLocks noGrp="1"/>
          </p:cNvSpPr>
          <p:nvPr>
            <p:ph type="title" hasCustomPrompt="1"/>
          </p:nvPr>
        </p:nvSpPr>
        <p:spPr>
          <a:xfrm>
            <a:off x="859536" y="1734028"/>
            <a:ext cx="11521440" cy="954107"/>
          </a:xfrm>
        </p:spPr>
        <p:txBody>
          <a:bodyPr lIns="0" tIns="0" rIns="0" bIns="0"/>
          <a:lstStyle>
            <a:lvl1pPr>
              <a:defRPr sz="6200" b="1" i="0">
                <a:solidFill>
                  <a:schemeClr val="bg1"/>
                </a:solidFill>
                <a:latin typeface="Arial"/>
                <a:cs typeface="Arial"/>
              </a:defRPr>
            </a:lvl1pPr>
          </a:lstStyle>
          <a:p>
            <a:r>
              <a:rPr lang="en-US" dirty="0" smtClean="0"/>
              <a:t>Title</a:t>
            </a:r>
            <a:endParaRPr dirty="0"/>
          </a:p>
        </p:txBody>
      </p:sp>
      <p:sp>
        <p:nvSpPr>
          <p:cNvPr id="4" name="Text Placeholder 3"/>
          <p:cNvSpPr>
            <a:spLocks noGrp="1"/>
          </p:cNvSpPr>
          <p:nvPr>
            <p:ph type="body" sz="quarter" idx="10" hasCustomPrompt="1"/>
          </p:nvPr>
        </p:nvSpPr>
        <p:spPr>
          <a:xfrm>
            <a:off x="858838" y="4283663"/>
            <a:ext cx="6608762" cy="430887"/>
          </a:xfrm>
          <a:prstGeom prst="rect">
            <a:avLst/>
          </a:prstGeom>
        </p:spPr>
        <p:txBody>
          <a:bodyPr lIns="0" tIns="0" rIns="0" bIns="0"/>
          <a:lstStyle>
            <a:lvl1pPr>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Date</a:t>
            </a:r>
            <a:endParaRPr lang="en-US" dirty="0"/>
          </a:p>
        </p:txBody>
      </p:sp>
      <p:sp>
        <p:nvSpPr>
          <p:cNvPr id="5" name="Text Placeholder 3"/>
          <p:cNvSpPr>
            <a:spLocks noGrp="1"/>
          </p:cNvSpPr>
          <p:nvPr>
            <p:ph type="body" sz="quarter" idx="11" hasCustomPrompt="1"/>
          </p:nvPr>
        </p:nvSpPr>
        <p:spPr>
          <a:xfrm>
            <a:off x="858838" y="5243424"/>
            <a:ext cx="6608762" cy="430887"/>
          </a:xfrm>
          <a:prstGeom prst="rect">
            <a:avLst/>
          </a:prstGeom>
        </p:spPr>
        <p:txBody>
          <a:bodyPr lIns="0" tIns="0" rIns="0" bIns="0"/>
          <a:lstStyle>
            <a:lvl1pPr>
              <a:defRPr sz="2800"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Lead presenter</a:t>
            </a:r>
            <a:endParaRPr lang="en-US" dirty="0"/>
          </a:p>
        </p:txBody>
      </p:sp>
    </p:spTree>
    <p:extLst>
      <p:ext uri="{BB962C8B-B14F-4D97-AF65-F5344CB8AC3E}">
        <p14:creationId xmlns:p14="http://schemas.microsoft.com/office/powerpoint/2010/main" val="113173857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fographic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bject 2424"/>
          <p:cNvSpPr txBox="1"/>
          <p:nvPr userDrawn="1"/>
        </p:nvSpPr>
        <p:spPr>
          <a:xfrm>
            <a:off x="9011937" y="500679"/>
            <a:ext cx="1828800" cy="654025"/>
          </a:xfrm>
          <a:prstGeom prst="rect">
            <a:avLst/>
          </a:prstGeom>
        </p:spPr>
        <p:txBody>
          <a:bodyPr vert="horz" wrap="square" lIns="0" tIns="0" rIns="0" bIns="0" rtlCol="0">
            <a:spAutoFit/>
          </a:bodyPr>
          <a:lstStyle/>
          <a:p>
            <a:pPr marL="12700">
              <a:lnSpc>
                <a:spcPts val="3575"/>
              </a:lnSpc>
              <a:spcBef>
                <a:spcPts val="100"/>
              </a:spcBef>
            </a:pPr>
            <a:r>
              <a:rPr sz="3000" b="1" spc="-70" dirty="0">
                <a:solidFill>
                  <a:srgbClr val="F89C27"/>
                </a:solidFill>
                <a:latin typeface="Avenir Next P for BBG"/>
                <a:cs typeface="Avenir Next P for BBG"/>
              </a:rPr>
              <a:t>135+</a:t>
            </a:r>
            <a:endParaRPr sz="3000" dirty="0">
              <a:solidFill>
                <a:srgbClr val="F89C27"/>
              </a:solidFill>
              <a:latin typeface="Avenir Next P for BBG"/>
              <a:cs typeface="Avenir Next P for BBG"/>
            </a:endParaRPr>
          </a:p>
          <a:p>
            <a:pPr marL="12700">
              <a:lnSpc>
                <a:spcPts val="1415"/>
              </a:lnSpc>
            </a:pPr>
            <a:r>
              <a:rPr sz="1200" spc="-5" dirty="0" smtClean="0">
                <a:solidFill>
                  <a:schemeClr val="tx1"/>
                </a:solidFill>
                <a:latin typeface="Avenir Next P for BBG"/>
                <a:cs typeface="Avenir Next P for BBG"/>
              </a:rPr>
              <a:t>industries</a:t>
            </a:r>
            <a:endParaRPr sz="1200" dirty="0">
              <a:solidFill>
                <a:schemeClr val="tx1"/>
              </a:solidFill>
              <a:latin typeface="Avenir Next P for BBG"/>
              <a:cs typeface="Avenir Next P for BBG"/>
            </a:endParaRPr>
          </a:p>
        </p:txBody>
      </p:sp>
      <p:sp>
        <p:nvSpPr>
          <p:cNvPr id="5" name="object 2425"/>
          <p:cNvSpPr txBox="1"/>
          <p:nvPr userDrawn="1"/>
        </p:nvSpPr>
        <p:spPr>
          <a:xfrm>
            <a:off x="7183789" y="500679"/>
            <a:ext cx="1828800" cy="659130"/>
          </a:xfrm>
          <a:prstGeom prst="rect">
            <a:avLst/>
          </a:prstGeom>
        </p:spPr>
        <p:txBody>
          <a:bodyPr vert="horz" wrap="square" lIns="0" tIns="0" rIns="0" bIns="0" rtlCol="0">
            <a:spAutoFit/>
          </a:bodyPr>
          <a:lstStyle/>
          <a:p>
            <a:pPr marL="12700">
              <a:lnSpc>
                <a:spcPts val="3575"/>
              </a:lnSpc>
              <a:spcBef>
                <a:spcPts val="100"/>
              </a:spcBef>
            </a:pPr>
            <a:r>
              <a:rPr sz="3000" b="1" spc="-25" dirty="0" smtClean="0">
                <a:solidFill>
                  <a:srgbClr val="F99B27"/>
                </a:solidFill>
                <a:latin typeface="Avenir Next P for BBG"/>
                <a:cs typeface="Avenir Next P for BBG"/>
              </a:rPr>
              <a:t>500+</a:t>
            </a:r>
            <a:endParaRPr sz="3000" dirty="0">
              <a:solidFill>
                <a:srgbClr val="F99B27"/>
              </a:solidFill>
              <a:latin typeface="Avenir Next P for BBG"/>
              <a:cs typeface="Avenir Next P for BBG"/>
            </a:endParaRPr>
          </a:p>
          <a:p>
            <a:pPr marL="12700">
              <a:lnSpc>
                <a:spcPts val="1415"/>
              </a:lnSpc>
            </a:pPr>
            <a:r>
              <a:rPr sz="1200" dirty="0">
                <a:solidFill>
                  <a:schemeClr val="tx1"/>
                </a:solidFill>
                <a:latin typeface="Avenir Next P for BBG"/>
                <a:cs typeface="Avenir Next P for BBG"/>
              </a:rPr>
              <a:t>data</a:t>
            </a:r>
            <a:r>
              <a:rPr sz="1200" spc="-45" dirty="0">
                <a:solidFill>
                  <a:schemeClr val="tx1"/>
                </a:solidFill>
                <a:latin typeface="Avenir Next P for BBG"/>
                <a:cs typeface="Avenir Next P for BBG"/>
              </a:rPr>
              <a:t> </a:t>
            </a:r>
            <a:r>
              <a:rPr sz="1200" spc="-5" dirty="0">
                <a:solidFill>
                  <a:schemeClr val="tx1"/>
                </a:solidFill>
                <a:latin typeface="Avenir Next P for BBG"/>
                <a:cs typeface="Avenir Next P for BBG"/>
              </a:rPr>
              <a:t>contributors</a:t>
            </a:r>
            <a:endParaRPr sz="1200" dirty="0">
              <a:solidFill>
                <a:schemeClr val="tx1"/>
              </a:solidFill>
              <a:latin typeface="Avenir Next P for BBG"/>
              <a:cs typeface="Avenir Next P for BBG"/>
            </a:endParaRPr>
          </a:p>
        </p:txBody>
      </p:sp>
      <p:sp>
        <p:nvSpPr>
          <p:cNvPr id="6" name="Rectangle 5"/>
          <p:cNvSpPr/>
          <p:nvPr userDrawn="1"/>
        </p:nvSpPr>
        <p:spPr>
          <a:xfrm>
            <a:off x="10591800" y="500679"/>
            <a:ext cx="1828800" cy="641201"/>
          </a:xfrm>
          <a:prstGeom prst="rect">
            <a:avLst/>
          </a:prstGeom>
        </p:spPr>
        <p:txBody>
          <a:bodyPr wrap="square" lIns="0" tIns="0" rIns="0" bIns="0">
            <a:spAutoFit/>
          </a:bodyPr>
          <a:lstStyle/>
          <a:p>
            <a:pPr marL="12700" marR="0" lvl="0" indent="0" algn="l" defTabSz="914400" rtl="0" eaLnBrk="1" fontAlgn="auto" latinLnBrk="0" hangingPunct="1">
              <a:lnSpc>
                <a:spcPts val="3575"/>
              </a:lnSpc>
              <a:spcBef>
                <a:spcPts val="760"/>
              </a:spcBef>
              <a:spcAft>
                <a:spcPts val="0"/>
              </a:spcAft>
              <a:buClrTx/>
              <a:buSzTx/>
              <a:buFontTx/>
              <a:buNone/>
              <a:tabLst/>
              <a:defRPr/>
            </a:pPr>
            <a:r>
              <a:rPr kumimoji="0" lang="en-US" sz="3000" b="1" i="0" u="none" strike="noStrike" kern="1200" cap="none" spc="45" normalizeH="0" baseline="0" noProof="0" dirty="0" smtClean="0">
                <a:ln>
                  <a:noFill/>
                </a:ln>
                <a:solidFill>
                  <a:srgbClr val="F79B27"/>
                </a:solidFill>
                <a:effectLst/>
                <a:uLnTx/>
                <a:uFillTx/>
                <a:latin typeface="Avenir Next P for BBG"/>
                <a:ea typeface="+mn-ea"/>
                <a:cs typeface="Avenir Next P for BBG"/>
              </a:rPr>
              <a:t>2</a:t>
            </a:r>
            <a:r>
              <a:rPr kumimoji="0" lang="en-US" sz="3000" b="1" i="0" u="none" strike="noStrike" kern="1200" cap="none" spc="-50" normalizeH="0" baseline="0" noProof="0" dirty="0" smtClean="0">
                <a:ln>
                  <a:noFill/>
                </a:ln>
                <a:solidFill>
                  <a:srgbClr val="F79B27"/>
                </a:solidFill>
                <a:effectLst/>
                <a:uLnTx/>
                <a:uFillTx/>
                <a:latin typeface="Avenir Next P for BBG"/>
                <a:ea typeface="+mn-ea"/>
                <a:cs typeface="Avenir Next P for BBG"/>
              </a:rPr>
              <a:t>,</a:t>
            </a:r>
            <a:r>
              <a:rPr kumimoji="0" lang="en-US" sz="3000" b="1" i="0" u="none" strike="noStrike" kern="1200" cap="none" spc="30" normalizeH="0" baseline="0" noProof="0" dirty="0" smtClean="0">
                <a:ln>
                  <a:noFill/>
                </a:ln>
                <a:solidFill>
                  <a:srgbClr val="F79B27"/>
                </a:solidFill>
                <a:effectLst/>
                <a:uLnTx/>
                <a:uFillTx/>
                <a:latin typeface="Avenir Next P for BBG"/>
                <a:ea typeface="+mn-ea"/>
                <a:cs typeface="Avenir Next P for BBG"/>
              </a:rPr>
              <a:t>00</a:t>
            </a:r>
            <a:r>
              <a:rPr kumimoji="0" lang="en-US" sz="3000" b="1" i="0" u="none" strike="noStrike" kern="1200" cap="none" spc="-50" normalizeH="0" baseline="0" noProof="0" dirty="0" smtClean="0">
                <a:ln>
                  <a:noFill/>
                </a:ln>
                <a:solidFill>
                  <a:srgbClr val="F79B27"/>
                </a:solidFill>
                <a:effectLst/>
                <a:uLnTx/>
                <a:uFillTx/>
                <a:latin typeface="Avenir Next P for BBG"/>
                <a:ea typeface="+mn-ea"/>
                <a:cs typeface="Avenir Next P for BBG"/>
              </a:rPr>
              <a:t>0</a:t>
            </a:r>
            <a:r>
              <a:rPr kumimoji="0" lang="en-US" sz="3000" b="1" i="0" u="none" strike="noStrike" kern="1200" cap="none" spc="0" normalizeH="0" baseline="0" noProof="0" dirty="0" smtClean="0">
                <a:ln>
                  <a:noFill/>
                </a:ln>
                <a:solidFill>
                  <a:srgbClr val="F79B27"/>
                </a:solidFill>
                <a:effectLst/>
                <a:uLnTx/>
                <a:uFillTx/>
                <a:latin typeface="Avenir Next P for BBG"/>
                <a:ea typeface="+mn-ea"/>
                <a:cs typeface="Avenir Next P for BBG"/>
              </a:rPr>
              <a:t>+</a:t>
            </a:r>
            <a:endParaRPr kumimoji="0" lang="en-US" sz="3000" b="0" i="0" u="none" strike="noStrike" kern="1200" cap="none" spc="0" normalizeH="0" baseline="0" noProof="0" dirty="0" smtClean="0">
              <a:ln>
                <a:noFill/>
              </a:ln>
              <a:solidFill>
                <a:srgbClr val="F79B27"/>
              </a:solidFill>
              <a:effectLst/>
              <a:uLnTx/>
              <a:uFillTx/>
              <a:latin typeface="Avenir Next P for BBG"/>
              <a:ea typeface="+mn-ea"/>
              <a:cs typeface="Avenir Next P for BBG"/>
            </a:endParaRPr>
          </a:p>
          <a:p>
            <a:pPr marL="12700" marR="0" lvl="0" indent="0" algn="l" defTabSz="914400" rtl="0" eaLnBrk="1" fontAlgn="auto" latinLnBrk="0" hangingPunct="1">
              <a:lnSpc>
                <a:spcPts val="1415"/>
              </a:lnSpc>
              <a:spcBef>
                <a:spcPts val="0"/>
              </a:spcBef>
              <a:spcAft>
                <a:spcPts val="0"/>
              </a:spcAft>
              <a:buClrTx/>
              <a:buSzTx/>
              <a:buFontTx/>
              <a:buNone/>
              <a:tabLst/>
              <a:defRPr/>
            </a:pPr>
            <a:r>
              <a:rPr kumimoji="0" lang="en-US" sz="1200" b="0" i="0" u="none" strike="noStrike" kern="1200" cap="none" spc="-10" normalizeH="0" baseline="0" noProof="0" dirty="0" smtClean="0">
                <a:ln>
                  <a:noFill/>
                </a:ln>
                <a:solidFill>
                  <a:schemeClr val="tx1"/>
                </a:solidFill>
                <a:effectLst/>
                <a:uLnTx/>
                <a:uFillTx/>
                <a:latin typeface="Avenir Next P for BBG"/>
                <a:ea typeface="+mn-ea"/>
                <a:cs typeface="Avenir Next P for BBG"/>
              </a:rPr>
              <a:t>companies</a:t>
            </a:r>
            <a:endParaRPr kumimoji="0" lang="en-US" sz="1200" b="0" i="0" u="none" strike="noStrike" kern="1200" cap="none" spc="0" normalizeH="0" baseline="0" noProof="0" dirty="0">
              <a:ln>
                <a:noFill/>
              </a:ln>
              <a:solidFill>
                <a:schemeClr val="tx1"/>
              </a:solidFill>
              <a:effectLst/>
              <a:uLnTx/>
              <a:uFillTx/>
              <a:latin typeface="Avenir Next P for BBG"/>
              <a:ea typeface="+mn-ea"/>
              <a:cs typeface="Avenir Next P for BBG"/>
            </a:endParaRPr>
          </a:p>
        </p:txBody>
      </p:sp>
      <p:sp>
        <p:nvSpPr>
          <p:cNvPr id="7" name="Rectangle 6"/>
          <p:cNvSpPr/>
          <p:nvPr userDrawn="1"/>
        </p:nvSpPr>
        <p:spPr>
          <a:xfrm>
            <a:off x="12668232" y="500679"/>
            <a:ext cx="1828800" cy="641201"/>
          </a:xfrm>
          <a:prstGeom prst="rect">
            <a:avLst/>
          </a:prstGeom>
        </p:spPr>
        <p:txBody>
          <a:bodyPr wrap="square" lIns="0" tIns="0" rIns="0" bIns="0">
            <a:spAutoFit/>
          </a:bodyPr>
          <a:lstStyle/>
          <a:p>
            <a:pPr marL="12700" marR="0" lvl="0" indent="0" algn="l" defTabSz="914400" rtl="0" eaLnBrk="1" fontAlgn="auto" latinLnBrk="0" hangingPunct="1">
              <a:lnSpc>
                <a:spcPts val="3575"/>
              </a:lnSpc>
              <a:spcBef>
                <a:spcPts val="760"/>
              </a:spcBef>
              <a:spcAft>
                <a:spcPts val="0"/>
              </a:spcAft>
              <a:buClrTx/>
              <a:buSzTx/>
              <a:buFontTx/>
              <a:buNone/>
              <a:tabLst/>
              <a:defRPr/>
            </a:pPr>
            <a:r>
              <a:rPr kumimoji="0" lang="en-US" sz="3000" b="1" i="0" u="none" strike="noStrike" kern="1200" cap="none" spc="-25" normalizeH="0" baseline="0" noProof="0" dirty="0" smtClean="0">
                <a:ln>
                  <a:noFill/>
                </a:ln>
                <a:solidFill>
                  <a:srgbClr val="FA9D27"/>
                </a:solidFill>
                <a:effectLst/>
                <a:uLnTx/>
                <a:uFillTx/>
                <a:latin typeface="Avenir Next P for BBG"/>
                <a:ea typeface="+mn-ea"/>
                <a:cs typeface="Avenir Next P for BBG"/>
              </a:rPr>
              <a:t>15yrs</a:t>
            </a:r>
            <a:endParaRPr kumimoji="0" lang="en-US" sz="3000" b="0" i="0" u="none" strike="noStrike" kern="1200" cap="none" spc="0" normalizeH="0" baseline="0" noProof="0" dirty="0" smtClean="0">
              <a:ln>
                <a:noFill/>
              </a:ln>
              <a:solidFill>
                <a:srgbClr val="FA9D27"/>
              </a:solidFill>
              <a:effectLst/>
              <a:uLnTx/>
              <a:uFillTx/>
              <a:latin typeface="Avenir Next P for BBG"/>
              <a:ea typeface="+mn-ea"/>
              <a:cs typeface="Avenir Next P for BBG"/>
            </a:endParaRPr>
          </a:p>
          <a:p>
            <a:pPr marL="12700" marR="0" lvl="0" indent="0" algn="l" defTabSz="914400" rtl="0" eaLnBrk="1" fontAlgn="auto" latinLnBrk="0" hangingPunct="1">
              <a:lnSpc>
                <a:spcPts val="1415"/>
              </a:lnSpc>
              <a:spcBef>
                <a:spcPts val="0"/>
              </a:spcBef>
              <a:spcAft>
                <a:spcPts val="0"/>
              </a:spcAft>
              <a:buClrTx/>
              <a:buSzTx/>
              <a:buFontTx/>
              <a:buNone/>
              <a:tabLst/>
              <a:defRPr/>
            </a:pPr>
            <a:r>
              <a:rPr kumimoji="0" lang="en-US" sz="1200" b="0" i="0" u="none" strike="noStrike" kern="1200" cap="none" spc="-15" normalizeH="0" baseline="0" noProof="0" dirty="0" smtClean="0">
                <a:ln>
                  <a:noFill/>
                </a:ln>
                <a:solidFill>
                  <a:schemeClr val="tx1"/>
                </a:solidFill>
                <a:effectLst/>
                <a:uLnTx/>
                <a:uFillTx/>
                <a:latin typeface="Avenir Next P for BBG"/>
                <a:ea typeface="+mn-ea"/>
                <a:cs typeface="Avenir Next P for BBG"/>
              </a:rPr>
              <a:t>avg.</a:t>
            </a:r>
            <a:r>
              <a:rPr kumimoji="0" lang="en-US" sz="1200" b="0" i="0" u="none" strike="noStrike" kern="1200" cap="none" spc="-5" normalizeH="0" baseline="0" noProof="0" dirty="0" smtClean="0">
                <a:ln>
                  <a:noFill/>
                </a:ln>
                <a:solidFill>
                  <a:schemeClr val="tx1"/>
                </a:solidFill>
                <a:effectLst/>
                <a:uLnTx/>
                <a:uFillTx/>
                <a:latin typeface="Avenir Next P for BBG"/>
                <a:ea typeface="+mn-ea"/>
                <a:cs typeface="Avenir Next P for BBG"/>
              </a:rPr>
              <a:t> analyst </a:t>
            </a:r>
            <a:r>
              <a:rPr kumimoji="0" lang="en-US" sz="1200" b="0" i="0" u="none" strike="noStrike" kern="1200" cap="none" spc="-10" normalizeH="0" baseline="0" noProof="0" dirty="0" smtClean="0">
                <a:ln>
                  <a:noFill/>
                </a:ln>
                <a:solidFill>
                  <a:schemeClr val="tx1"/>
                </a:solidFill>
                <a:effectLst/>
                <a:uLnTx/>
                <a:uFillTx/>
                <a:latin typeface="Avenir Next P for BBG"/>
                <a:ea typeface="+mn-ea"/>
                <a:cs typeface="Avenir Next P for BBG"/>
              </a:rPr>
              <a:t>experience</a:t>
            </a:r>
            <a:endParaRPr kumimoji="0" lang="en-US" sz="1200" b="0" i="0" u="none" strike="noStrike" kern="1200" cap="none" spc="0" normalizeH="0" baseline="0" noProof="0" dirty="0">
              <a:ln>
                <a:noFill/>
              </a:ln>
              <a:solidFill>
                <a:schemeClr val="tx1"/>
              </a:solidFill>
              <a:effectLst/>
              <a:uLnTx/>
              <a:uFillTx/>
              <a:latin typeface="Avenir Next P for BBG"/>
              <a:ea typeface="+mn-ea"/>
              <a:cs typeface="Avenir Next P for BBG"/>
            </a:endParaRPr>
          </a:p>
        </p:txBody>
      </p:sp>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1793" t="20371" r="7478" b="20823"/>
          <a:stretch/>
        </p:blipFill>
        <p:spPr>
          <a:xfrm>
            <a:off x="0" y="2895600"/>
            <a:ext cx="14630399" cy="5334000"/>
          </a:xfrm>
          <a:prstGeom prst="rect">
            <a:avLst/>
          </a:prstGeom>
        </p:spPr>
      </p:pic>
      <p:sp>
        <p:nvSpPr>
          <p:cNvPr id="10" name="TextBox 9"/>
          <p:cNvSpPr txBox="1"/>
          <p:nvPr userDrawn="1"/>
        </p:nvSpPr>
        <p:spPr>
          <a:xfrm>
            <a:off x="457200" y="524556"/>
            <a:ext cx="58674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dirty="0" smtClean="0">
                <a:solidFill>
                  <a:schemeClr val="tx1"/>
                </a:solidFill>
              </a:rPr>
              <a:t>Bloomberg Intelligence</a:t>
            </a:r>
            <a:endParaRPr lang="en-US" dirty="0">
              <a:solidFill>
                <a:schemeClr val="tx1"/>
              </a:solidFill>
            </a:endParaRPr>
          </a:p>
        </p:txBody>
      </p:sp>
      <p:sp>
        <p:nvSpPr>
          <p:cNvPr id="11" name="TextBox 10"/>
          <p:cNvSpPr txBox="1"/>
          <p:nvPr userDrawn="1"/>
        </p:nvSpPr>
        <p:spPr>
          <a:xfrm>
            <a:off x="471677" y="1645920"/>
            <a:ext cx="13777723" cy="1107996"/>
          </a:xfrm>
          <a:prstGeom prst="rect">
            <a:avLst/>
          </a:prstGeom>
        </p:spPr>
        <p:txBody>
          <a:bodyPr wrap="square" lIns="0" tIns="0" rIns="0" bIns="0">
            <a:spAutoFit/>
          </a:bodyPr>
          <a:lstStyle>
            <a:lvl1pPr marL="355600" indent="-342900">
              <a:lnSpc>
                <a:spcPct val="100000"/>
              </a:lnSpc>
              <a:spcBef>
                <a:spcPts val="100"/>
              </a:spcBef>
              <a:spcAft>
                <a:spcPts val="2400"/>
              </a:spcAft>
              <a:buFont typeface="Arial" panose="020B0604020202020204" pitchFamily="34" charset="0"/>
              <a:buChar char="•"/>
              <a:defRPr sz="2400" b="0" spc="-5">
                <a:solidFill>
                  <a:schemeClr val="bg1"/>
                </a:solidFill>
                <a:latin typeface="Arial"/>
                <a:cs typeface="Arial"/>
              </a:defRPr>
            </a:lvl1pPr>
          </a:lstStyle>
          <a:p>
            <a:pPr marL="12700" indent="0">
              <a:buNone/>
            </a:pPr>
            <a:r>
              <a:rPr lang="en-GB" sz="2400" b="0" kern="1200" spc="-5" dirty="0" smtClean="0">
                <a:solidFill>
                  <a:schemeClr val="tx1"/>
                </a:solidFill>
                <a:effectLst/>
                <a:latin typeface="Arial"/>
                <a:ea typeface="+mn-ea"/>
                <a:cs typeface="Arial"/>
              </a:rPr>
              <a:t>Bloomberg Intelligence (BI) research delivers an independent perspective providing interactive data and investment research on companies, industries and global markets. Our team of 350 research professionals help our clients make informed decisions in the rapidly moving investment landscape.</a:t>
            </a:r>
            <a:endParaRPr lang="en-GB" sz="2400" b="0" kern="1200" spc="-5" dirty="0">
              <a:solidFill>
                <a:schemeClr val="tx1"/>
              </a:solidFill>
              <a:effectLst/>
              <a:latin typeface="Arial"/>
              <a:ea typeface="+mn-ea"/>
              <a:cs typeface="Arial"/>
            </a:endParaRPr>
          </a:p>
        </p:txBody>
      </p:sp>
    </p:spTree>
    <p:extLst>
      <p:ext uri="{BB962C8B-B14F-4D97-AF65-F5344CB8AC3E}">
        <p14:creationId xmlns:p14="http://schemas.microsoft.com/office/powerpoint/2010/main" val="255344792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dmin Notes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486156" y="531240"/>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dirty="0" smtClean="0">
                <a:solidFill>
                  <a:schemeClr val="tx1"/>
                </a:solidFill>
              </a:rPr>
              <a:t>Administrative notes</a:t>
            </a:r>
            <a:endParaRPr lang="en-US" dirty="0">
              <a:solidFill>
                <a:schemeClr val="tx1"/>
              </a:solidFill>
            </a:endParaRPr>
          </a:p>
        </p:txBody>
      </p:sp>
    </p:spTree>
    <p:extLst>
      <p:ext uri="{BB962C8B-B14F-4D97-AF65-F5344CB8AC3E}">
        <p14:creationId xmlns:p14="http://schemas.microsoft.com/office/powerpoint/2010/main" val="8478175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eak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1"/>
          <p:cNvSpPr>
            <a:spLocks noGrp="1"/>
          </p:cNvSpPr>
          <p:nvPr>
            <p:ph sz="quarter" idx="10" hasCustomPrompt="1"/>
          </p:nvPr>
        </p:nvSpPr>
        <p:spPr>
          <a:xfrm>
            <a:off x="3505200" y="2020416"/>
            <a:ext cx="3581400" cy="276999"/>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5" name="Content Placeholder 23"/>
          <p:cNvSpPr>
            <a:spLocks noGrp="1"/>
          </p:cNvSpPr>
          <p:nvPr>
            <p:ph sz="quarter" idx="11" hasCustomPrompt="1"/>
          </p:nvPr>
        </p:nvSpPr>
        <p:spPr>
          <a:xfrm>
            <a:off x="3505200" y="2309752"/>
            <a:ext cx="3581400" cy="1107996"/>
          </a:xfrm>
          <a:prstGeom prst="rect">
            <a:avLst/>
          </a:prstGeom>
        </p:spPr>
        <p:txBody>
          <a:bodyPr/>
          <a:lstStyle>
            <a:lvl1pPr>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lvl="0"/>
            <a:r>
              <a:rPr lang="en-US" dirty="0" smtClean="0"/>
              <a:t>Email (optional)</a:t>
            </a:r>
          </a:p>
          <a:p>
            <a:pPr lvl="0"/>
            <a:r>
              <a:rPr lang="en-US" dirty="0" smtClean="0"/>
              <a:t>Phone (optional)</a:t>
            </a:r>
            <a:endParaRPr lang="en-US" dirty="0"/>
          </a:p>
        </p:txBody>
      </p:sp>
      <p:sp>
        <p:nvSpPr>
          <p:cNvPr id="6" name="Content Placeholder 21"/>
          <p:cNvSpPr>
            <a:spLocks noGrp="1"/>
          </p:cNvSpPr>
          <p:nvPr>
            <p:ph sz="quarter" idx="12" hasCustomPrompt="1"/>
          </p:nvPr>
        </p:nvSpPr>
        <p:spPr>
          <a:xfrm>
            <a:off x="3505200" y="4038600"/>
            <a:ext cx="3581400" cy="276999"/>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7" name="Content Placeholder 23"/>
          <p:cNvSpPr>
            <a:spLocks noGrp="1"/>
          </p:cNvSpPr>
          <p:nvPr>
            <p:ph sz="quarter" idx="13" hasCustomPrompt="1"/>
          </p:nvPr>
        </p:nvSpPr>
        <p:spPr>
          <a:xfrm>
            <a:off x="3505200" y="4327936"/>
            <a:ext cx="3581400" cy="1107996"/>
          </a:xfrm>
          <a:prstGeom prst="rect">
            <a:avLst/>
          </a:prstGeom>
        </p:spPr>
        <p:txBody>
          <a:bodyPr/>
          <a:lstStyle>
            <a:lvl1pPr>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lvl="0"/>
            <a:r>
              <a:rPr lang="en-US" dirty="0" smtClean="0"/>
              <a:t>Email (optional)</a:t>
            </a:r>
          </a:p>
          <a:p>
            <a:pPr lvl="0"/>
            <a:r>
              <a:rPr lang="en-US" dirty="0" smtClean="0"/>
              <a:t>Phone (optional)</a:t>
            </a:r>
            <a:endParaRPr lang="en-US" dirty="0"/>
          </a:p>
        </p:txBody>
      </p:sp>
      <p:sp>
        <p:nvSpPr>
          <p:cNvPr id="9" name="Content Placeholder 21"/>
          <p:cNvSpPr>
            <a:spLocks noGrp="1"/>
          </p:cNvSpPr>
          <p:nvPr>
            <p:ph sz="quarter" idx="14" hasCustomPrompt="1"/>
          </p:nvPr>
        </p:nvSpPr>
        <p:spPr>
          <a:xfrm>
            <a:off x="9563100" y="2020416"/>
            <a:ext cx="3581400" cy="276999"/>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10" name="Content Placeholder 23"/>
          <p:cNvSpPr>
            <a:spLocks noGrp="1"/>
          </p:cNvSpPr>
          <p:nvPr>
            <p:ph sz="quarter" idx="15" hasCustomPrompt="1"/>
          </p:nvPr>
        </p:nvSpPr>
        <p:spPr>
          <a:xfrm>
            <a:off x="9563100" y="2309752"/>
            <a:ext cx="3581400" cy="1107996"/>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lvl="0"/>
            <a:r>
              <a:rPr lang="en-US" dirty="0" smtClean="0"/>
              <a:t>Email (optional)</a:t>
            </a:r>
          </a:p>
          <a:p>
            <a:pPr lvl="0"/>
            <a:r>
              <a:rPr lang="en-US" dirty="0" smtClean="0"/>
              <a:t>Phone (optional)</a:t>
            </a:r>
          </a:p>
        </p:txBody>
      </p:sp>
      <p:sp>
        <p:nvSpPr>
          <p:cNvPr id="11" name="Content Placeholder 21"/>
          <p:cNvSpPr>
            <a:spLocks noGrp="1"/>
          </p:cNvSpPr>
          <p:nvPr>
            <p:ph sz="quarter" idx="16" hasCustomPrompt="1"/>
          </p:nvPr>
        </p:nvSpPr>
        <p:spPr>
          <a:xfrm>
            <a:off x="9563100" y="4038600"/>
            <a:ext cx="3581400" cy="276999"/>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12" name="Content Placeholder 23"/>
          <p:cNvSpPr>
            <a:spLocks noGrp="1"/>
          </p:cNvSpPr>
          <p:nvPr>
            <p:ph sz="quarter" idx="17" hasCustomPrompt="1"/>
          </p:nvPr>
        </p:nvSpPr>
        <p:spPr>
          <a:xfrm>
            <a:off x="9563100" y="4327936"/>
            <a:ext cx="3581400" cy="1107996"/>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lvl="0"/>
            <a:r>
              <a:rPr lang="en-US" dirty="0" smtClean="0"/>
              <a:t>Email (optional)</a:t>
            </a:r>
          </a:p>
          <a:p>
            <a:pPr lvl="0"/>
            <a:r>
              <a:rPr lang="en-US" dirty="0" smtClean="0"/>
              <a:t>Phone (optional)</a:t>
            </a:r>
            <a:endParaRPr lang="en-US" dirty="0"/>
          </a:p>
        </p:txBody>
      </p:sp>
      <p:sp>
        <p:nvSpPr>
          <p:cNvPr id="13" name="Content Placeholder 21"/>
          <p:cNvSpPr>
            <a:spLocks noGrp="1"/>
          </p:cNvSpPr>
          <p:nvPr>
            <p:ph sz="quarter" idx="18" hasCustomPrompt="1"/>
          </p:nvPr>
        </p:nvSpPr>
        <p:spPr>
          <a:xfrm>
            <a:off x="3505200" y="6069122"/>
            <a:ext cx="3581400" cy="276999"/>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14" name="Content Placeholder 23"/>
          <p:cNvSpPr>
            <a:spLocks noGrp="1"/>
          </p:cNvSpPr>
          <p:nvPr>
            <p:ph sz="quarter" idx="19" hasCustomPrompt="1"/>
          </p:nvPr>
        </p:nvSpPr>
        <p:spPr>
          <a:xfrm>
            <a:off x="3505200" y="6358458"/>
            <a:ext cx="3581400" cy="1107996"/>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lvl="0"/>
            <a:r>
              <a:rPr lang="en-US" dirty="0" smtClean="0"/>
              <a:t>Email (optional)</a:t>
            </a:r>
          </a:p>
          <a:p>
            <a:pPr lvl="0"/>
            <a:r>
              <a:rPr lang="en-US" dirty="0" smtClean="0"/>
              <a:t>Phone (optional)</a:t>
            </a:r>
            <a:endParaRPr lang="en-US" dirty="0"/>
          </a:p>
        </p:txBody>
      </p:sp>
      <p:sp>
        <p:nvSpPr>
          <p:cNvPr id="15" name="Content Placeholder 21"/>
          <p:cNvSpPr>
            <a:spLocks noGrp="1"/>
          </p:cNvSpPr>
          <p:nvPr>
            <p:ph sz="quarter" idx="20" hasCustomPrompt="1"/>
          </p:nvPr>
        </p:nvSpPr>
        <p:spPr>
          <a:xfrm>
            <a:off x="9563100" y="6069122"/>
            <a:ext cx="3581400" cy="276999"/>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16" name="Content Placeholder 23"/>
          <p:cNvSpPr>
            <a:spLocks noGrp="1"/>
          </p:cNvSpPr>
          <p:nvPr>
            <p:ph sz="quarter" idx="21" hasCustomPrompt="1"/>
          </p:nvPr>
        </p:nvSpPr>
        <p:spPr>
          <a:xfrm>
            <a:off x="9563100" y="6358458"/>
            <a:ext cx="3581400" cy="1107996"/>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lvl="0"/>
            <a:r>
              <a:rPr lang="en-US" dirty="0" smtClean="0"/>
              <a:t>Email (optional)</a:t>
            </a:r>
          </a:p>
          <a:p>
            <a:pPr lvl="0"/>
            <a:r>
              <a:rPr lang="en-US" dirty="0" smtClean="0"/>
              <a:t>Phone (optional)</a:t>
            </a:r>
            <a:endParaRPr lang="en-US" dirty="0"/>
          </a:p>
        </p:txBody>
      </p:sp>
      <p:sp>
        <p:nvSpPr>
          <p:cNvPr id="17" name="Picture Placeholder 35"/>
          <p:cNvSpPr>
            <a:spLocks noGrp="1"/>
          </p:cNvSpPr>
          <p:nvPr>
            <p:ph type="pic" sz="quarter" idx="22"/>
          </p:nvPr>
        </p:nvSpPr>
        <p:spPr>
          <a:xfrm>
            <a:off x="1714500" y="2020888"/>
            <a:ext cx="1524000" cy="1524000"/>
          </a:xfrm>
          <a:prstGeom prst="rect">
            <a:avLst/>
          </a:prstGeom>
        </p:spPr>
        <p:txBody>
          <a:bodyPr/>
          <a:lstStyle/>
          <a:p>
            <a:endParaRPr lang="en-US"/>
          </a:p>
        </p:txBody>
      </p:sp>
      <p:sp>
        <p:nvSpPr>
          <p:cNvPr id="18" name="Picture Placeholder 35"/>
          <p:cNvSpPr>
            <a:spLocks noGrp="1"/>
          </p:cNvSpPr>
          <p:nvPr>
            <p:ph type="pic" sz="quarter" idx="23"/>
          </p:nvPr>
        </p:nvSpPr>
        <p:spPr>
          <a:xfrm>
            <a:off x="1714500" y="4002024"/>
            <a:ext cx="1524000" cy="1524000"/>
          </a:xfrm>
          <a:prstGeom prst="rect">
            <a:avLst/>
          </a:prstGeom>
        </p:spPr>
        <p:txBody>
          <a:bodyPr/>
          <a:lstStyle/>
          <a:p>
            <a:endParaRPr lang="en-US"/>
          </a:p>
        </p:txBody>
      </p:sp>
      <p:sp>
        <p:nvSpPr>
          <p:cNvPr id="19" name="Picture Placeholder 35"/>
          <p:cNvSpPr>
            <a:spLocks noGrp="1"/>
          </p:cNvSpPr>
          <p:nvPr>
            <p:ph type="pic" sz="quarter" idx="24"/>
          </p:nvPr>
        </p:nvSpPr>
        <p:spPr>
          <a:xfrm>
            <a:off x="1714500" y="6069122"/>
            <a:ext cx="1524000" cy="1524000"/>
          </a:xfrm>
          <a:prstGeom prst="rect">
            <a:avLst/>
          </a:prstGeom>
        </p:spPr>
        <p:txBody>
          <a:bodyPr/>
          <a:lstStyle/>
          <a:p>
            <a:endParaRPr lang="en-US"/>
          </a:p>
        </p:txBody>
      </p:sp>
      <p:sp>
        <p:nvSpPr>
          <p:cNvPr id="20" name="Picture Placeholder 35"/>
          <p:cNvSpPr>
            <a:spLocks noGrp="1"/>
          </p:cNvSpPr>
          <p:nvPr>
            <p:ph type="pic" sz="quarter" idx="25"/>
          </p:nvPr>
        </p:nvSpPr>
        <p:spPr>
          <a:xfrm>
            <a:off x="7772400" y="2020888"/>
            <a:ext cx="1524000" cy="1524000"/>
          </a:xfrm>
          <a:prstGeom prst="rect">
            <a:avLst/>
          </a:prstGeom>
        </p:spPr>
        <p:txBody>
          <a:bodyPr/>
          <a:lstStyle/>
          <a:p>
            <a:endParaRPr lang="en-US"/>
          </a:p>
        </p:txBody>
      </p:sp>
      <p:sp>
        <p:nvSpPr>
          <p:cNvPr id="21" name="Picture Placeholder 35"/>
          <p:cNvSpPr>
            <a:spLocks noGrp="1"/>
          </p:cNvSpPr>
          <p:nvPr>
            <p:ph type="pic" sz="quarter" idx="26"/>
          </p:nvPr>
        </p:nvSpPr>
        <p:spPr>
          <a:xfrm>
            <a:off x="7772400" y="4002024"/>
            <a:ext cx="1524000" cy="1524000"/>
          </a:xfrm>
          <a:prstGeom prst="rect">
            <a:avLst/>
          </a:prstGeom>
        </p:spPr>
        <p:txBody>
          <a:bodyPr/>
          <a:lstStyle/>
          <a:p>
            <a:endParaRPr lang="en-US"/>
          </a:p>
        </p:txBody>
      </p:sp>
      <p:sp>
        <p:nvSpPr>
          <p:cNvPr id="22" name="Picture Placeholder 35"/>
          <p:cNvSpPr>
            <a:spLocks noGrp="1"/>
          </p:cNvSpPr>
          <p:nvPr>
            <p:ph type="pic" sz="quarter" idx="27"/>
          </p:nvPr>
        </p:nvSpPr>
        <p:spPr>
          <a:xfrm>
            <a:off x="7772400" y="6069122"/>
            <a:ext cx="1524000" cy="1524000"/>
          </a:xfrm>
          <a:prstGeom prst="rect">
            <a:avLst/>
          </a:prstGeom>
        </p:spPr>
        <p:txBody>
          <a:bodyPr/>
          <a:lstStyle/>
          <a:p>
            <a:endParaRPr lang="en-US"/>
          </a:p>
        </p:txBody>
      </p:sp>
      <p:sp>
        <p:nvSpPr>
          <p:cNvPr id="23" name="TextBox 22"/>
          <p:cNvSpPr txBox="1"/>
          <p:nvPr userDrawn="1"/>
        </p:nvSpPr>
        <p:spPr>
          <a:xfrm>
            <a:off x="486156" y="531240"/>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dirty="0" smtClean="0">
                <a:solidFill>
                  <a:schemeClr val="tx1"/>
                </a:solidFill>
              </a:rPr>
              <a:t>Today’s speakers</a:t>
            </a:r>
            <a:endParaRPr lang="en-US" dirty="0">
              <a:solidFill>
                <a:schemeClr val="tx1"/>
              </a:solidFill>
            </a:endParaRPr>
          </a:p>
        </p:txBody>
      </p:sp>
    </p:spTree>
    <p:extLst>
      <p:ext uri="{BB962C8B-B14F-4D97-AF65-F5344CB8AC3E}">
        <p14:creationId xmlns:p14="http://schemas.microsoft.com/office/powerpoint/2010/main" val="155202918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Key Messages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0BA3BAA-29AE-4095-8095-805C58FCFF67}"/>
              </a:ext>
            </a:extLst>
          </p:cNvPr>
          <p:cNvSpPr>
            <a:spLocks noGrp="1"/>
          </p:cNvSpPr>
          <p:nvPr>
            <p:ph type="body" sz="quarter" idx="10"/>
          </p:nvPr>
        </p:nvSpPr>
        <p:spPr>
          <a:xfrm>
            <a:off x="486156" y="1654766"/>
            <a:ext cx="12658344" cy="5667285"/>
          </a:xfrm>
          <a:prstGeom prst="rect">
            <a:avLst/>
          </a:prstGeom>
        </p:spPr>
        <p:txBody>
          <a:bodyPr>
            <a:noAutofit/>
          </a:bodyPr>
          <a:lstStyle>
            <a:lvl1pPr marL="12700" indent="0" algn="l" defTabSz="914400" rtl="0" eaLnBrk="1" latinLnBrk="0" hangingPunct="1">
              <a:lnSpc>
                <a:spcPct val="100000"/>
              </a:lnSpc>
              <a:spcBef>
                <a:spcPts val="100"/>
              </a:spcBef>
              <a:buFont typeface="Arial" panose="020B0604020202020204" pitchFamily="34" charset="0"/>
              <a:buNone/>
              <a:defRPr lang="en-US" sz="2400" kern="1200" spc="-5" dirty="0" smtClean="0">
                <a:solidFill>
                  <a:schemeClr val="tx1"/>
                </a:solidFill>
                <a:latin typeface="+mn-lt"/>
                <a:ea typeface="+mn-ea"/>
                <a:cs typeface="Arial"/>
              </a:defRPr>
            </a:lvl1pPr>
            <a:lvl2pPr marL="800100" indent="-342900">
              <a:buFont typeface="Arial" panose="020B0604020202020204" pitchFamily="34" charset="0"/>
              <a:buChar char="•"/>
              <a:defRPr sz="2400">
                <a:latin typeface="+mn-lt"/>
              </a:defRPr>
            </a:lvl2pPr>
            <a:lvl3pPr marL="1257300" indent="-342900">
              <a:buFont typeface="Courier New" panose="02070309020205020404" pitchFamily="49" charset="0"/>
              <a:buChar char="o"/>
              <a:defRPr sz="2400">
                <a:latin typeface="+mn-lt"/>
              </a:defRPr>
            </a:lvl3pPr>
            <a:lvl4pPr marL="1828800" indent="-457200">
              <a:buFont typeface="Wingdings" panose="05000000000000000000" pitchFamily="2" charset="2"/>
              <a:buChar char="§"/>
              <a:defRPr sz="2400" baseline="0">
                <a:latin typeface="+mn-lt"/>
              </a:defRPr>
            </a:lvl4pPr>
            <a:lvl5pPr marL="1828800" indent="0">
              <a:buNone/>
              <a:defRPr sz="2400">
                <a:latin typeface="+mn-lt"/>
              </a:defRPr>
            </a:lvl5pPr>
            <a:lvl6pPr marL="2286000" indent="0">
              <a:buNone/>
              <a:defRPr sz="2400">
                <a:latin typeface="+mn-lt"/>
              </a:defRPr>
            </a:lvl6pPr>
            <a:lvl7pPr>
              <a:defRPr/>
            </a:lvl7pPr>
          </a:lstStyle>
          <a:p>
            <a:pPr lvl="0"/>
            <a:endParaRPr lang="en-US" dirty="0" smtClean="0"/>
          </a:p>
        </p:txBody>
      </p:sp>
      <p:sp>
        <p:nvSpPr>
          <p:cNvPr id="4" name="TextBox 3"/>
          <p:cNvSpPr txBox="1"/>
          <p:nvPr userDrawn="1"/>
        </p:nvSpPr>
        <p:spPr>
          <a:xfrm>
            <a:off x="486156" y="531240"/>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dirty="0" smtClean="0">
                <a:solidFill>
                  <a:schemeClr val="tx1"/>
                </a:solidFill>
              </a:rPr>
              <a:t>Key</a:t>
            </a:r>
            <a:r>
              <a:rPr lang="en-US" baseline="0" dirty="0" smtClean="0">
                <a:solidFill>
                  <a:schemeClr val="tx1"/>
                </a:solidFill>
              </a:rPr>
              <a:t> messages</a:t>
            </a:r>
            <a:endParaRPr lang="en-US" dirty="0">
              <a:solidFill>
                <a:schemeClr val="tx1"/>
              </a:solidFill>
            </a:endParaRPr>
          </a:p>
        </p:txBody>
      </p:sp>
    </p:spTree>
    <p:extLst>
      <p:ext uri="{BB962C8B-B14F-4D97-AF65-F5344CB8AC3E}">
        <p14:creationId xmlns:p14="http://schemas.microsoft.com/office/powerpoint/2010/main" val="33072936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57200" y="533400"/>
            <a:ext cx="12687300" cy="553998"/>
          </a:xfrm>
          <a:prstGeom prst="rect">
            <a:avLst/>
          </a:prstGeom>
        </p:spPr>
        <p:txBody>
          <a:bodyPr wrap="square" lIns="0" tIns="0" rIns="0" bIns="0" anchor="ctr">
            <a:spAutoFit/>
          </a:bodyPr>
          <a:lstStyle>
            <a:lvl1pPr>
              <a:lnSpc>
                <a:spcPct val="90000"/>
              </a:lnSpc>
              <a:defRPr sz="4000" b="1" kern="1200" spc="-5" dirty="0">
                <a:solidFill>
                  <a:schemeClr val="tx1"/>
                </a:solidFill>
                <a:latin typeface="Arial"/>
                <a:ea typeface="+mn-ea"/>
                <a:cs typeface="Arial"/>
              </a:defRPr>
            </a:lvl1pPr>
          </a:lstStyle>
          <a:p>
            <a:r>
              <a:rPr lang="en-US" dirty="0"/>
              <a:t>Header</a:t>
            </a:r>
            <a:endParaRPr dirty="0"/>
          </a:p>
        </p:txBody>
      </p:sp>
      <p:sp>
        <p:nvSpPr>
          <p:cNvPr id="4" name="Text Placeholder 7">
            <a:extLst>
              <a:ext uri="{FF2B5EF4-FFF2-40B4-BE49-F238E27FC236}">
                <a16:creationId xmlns:a16="http://schemas.microsoft.com/office/drawing/2014/main" id="{90BA3BAA-29AE-4095-8095-805C58FCFF67}"/>
              </a:ext>
            </a:extLst>
          </p:cNvPr>
          <p:cNvSpPr>
            <a:spLocks noGrp="1"/>
          </p:cNvSpPr>
          <p:nvPr>
            <p:ph type="body" sz="quarter" idx="10" hasCustomPrompt="1"/>
          </p:nvPr>
        </p:nvSpPr>
        <p:spPr>
          <a:xfrm>
            <a:off x="486156" y="1654766"/>
            <a:ext cx="12658344" cy="5667285"/>
          </a:xfrm>
          <a:prstGeom prst="rect">
            <a:avLst/>
          </a:prstGeom>
        </p:spPr>
        <p:txBody>
          <a:bodyPr>
            <a:noAutofit/>
          </a:bodyPr>
          <a:lstStyle>
            <a:lvl1pPr marL="355600" indent="-342900" algn="l" defTabSz="914400" rtl="0" eaLnBrk="1" latinLnBrk="0" hangingPunct="1">
              <a:lnSpc>
                <a:spcPct val="100000"/>
              </a:lnSpc>
              <a:spcBef>
                <a:spcPts val="100"/>
              </a:spcBef>
              <a:buFont typeface="Arial" panose="020B0604020202020204" pitchFamily="34" charset="0"/>
              <a:buChar char="•"/>
              <a:defRPr lang="en-US" sz="2400" kern="1200" spc="-5" dirty="0" smtClean="0">
                <a:solidFill>
                  <a:schemeClr val="tx1"/>
                </a:solidFill>
                <a:latin typeface="Arial"/>
                <a:ea typeface="+mn-ea"/>
                <a:cs typeface="Arial"/>
              </a:defRPr>
            </a:lvl1pPr>
            <a:lvl2pPr marL="742950" indent="-285750">
              <a:buFont typeface="Courier New" panose="02070309020205020404" pitchFamily="49" charset="0"/>
              <a:buChar char="o"/>
              <a:defRPr sz="2400"/>
            </a:lvl2pPr>
            <a:lvl3pPr marL="1200150" indent="-285750">
              <a:buFont typeface="Wingdings" panose="05000000000000000000" pitchFamily="2" charset="2"/>
              <a:buChar char="§"/>
              <a:defRPr sz="2400"/>
            </a:lvl3pPr>
            <a:lvl4pPr marL="1371600" marR="0" indent="0" defTabSz="914400" eaLnBrk="1" fontAlgn="auto" latinLnBrk="0" hangingPunct="1">
              <a:lnSpc>
                <a:spcPct val="100000"/>
              </a:lnSpc>
              <a:spcBef>
                <a:spcPts val="0"/>
              </a:spcBef>
              <a:spcAft>
                <a:spcPts val="0"/>
              </a:spcAft>
              <a:buClrTx/>
              <a:buSzTx/>
              <a:buFont typeface="Arial" panose="020B0604020202020204" pitchFamily="34" charset="0"/>
              <a:buNone/>
              <a:tabLst/>
              <a:defRPr sz="2400"/>
            </a:lvl4pPr>
            <a:lvl5pPr marL="1828800" marR="0" indent="0" defTabSz="914400" eaLnBrk="1" fontAlgn="auto" latinLnBrk="0" hangingPunct="1">
              <a:lnSpc>
                <a:spcPct val="100000"/>
              </a:lnSpc>
              <a:spcBef>
                <a:spcPts val="0"/>
              </a:spcBef>
              <a:spcAft>
                <a:spcPts val="0"/>
              </a:spcAft>
              <a:buClrTx/>
              <a:buSzTx/>
              <a:buFont typeface="Courier New" panose="02070309020205020404" pitchFamily="49" charset="0"/>
              <a:buNone/>
              <a:tabLst/>
              <a:defRPr sz="2400"/>
            </a:lvl5pPr>
            <a:lvl6pPr marL="2286000" marR="0" indent="0" defTabSz="914400" eaLnBrk="1" fontAlgn="auto" latinLnBrk="0" hangingPunct="1">
              <a:lnSpc>
                <a:spcPct val="100000"/>
              </a:lnSpc>
              <a:spcBef>
                <a:spcPts val="0"/>
              </a:spcBef>
              <a:spcAft>
                <a:spcPts val="0"/>
              </a:spcAft>
              <a:buClrTx/>
              <a:buSzTx/>
              <a:buFont typeface="Wingdings" panose="05000000000000000000" pitchFamily="2" charset="2"/>
              <a:buNone/>
              <a:tabLst/>
              <a:defRPr sz="2400"/>
            </a:lvl6pPr>
          </a:lstStyle>
          <a:p>
            <a:pPr lvl="0"/>
            <a:r>
              <a:rPr lang="en-US" dirty="0" smtClean="0"/>
              <a:t>Content</a:t>
            </a:r>
          </a:p>
          <a:p>
            <a:pPr lvl="1"/>
            <a:r>
              <a:rPr lang="en-US" dirty="0" smtClean="0"/>
              <a:t>Content level 2</a:t>
            </a:r>
          </a:p>
          <a:p>
            <a:pPr lvl="2"/>
            <a:r>
              <a:rPr lang="en-US" dirty="0" smtClean="0"/>
              <a:t>Content level 3</a:t>
            </a:r>
          </a:p>
          <a:p>
            <a:pPr marL="1657350" marR="0" lvl="3"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Content level 4</a:t>
            </a:r>
          </a:p>
          <a:p>
            <a:pPr marL="2114550" marR="0" lvl="4" indent="-285750" defTabSz="91440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smtClean="0"/>
              <a:t>Content level 5</a:t>
            </a:r>
          </a:p>
          <a:p>
            <a:pPr marL="2571750" marR="0" lvl="5"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smtClean="0"/>
              <a:t>Content level 6</a:t>
            </a:r>
          </a:p>
        </p:txBody>
      </p:sp>
    </p:spTree>
    <p:extLst>
      <p:ext uri="{BB962C8B-B14F-4D97-AF65-F5344CB8AC3E}">
        <p14:creationId xmlns:p14="http://schemas.microsoft.com/office/powerpoint/2010/main" val="419442917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Key Messages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486156" y="531240"/>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dirty="0" smtClean="0">
                <a:solidFill>
                  <a:schemeClr val="tx1"/>
                </a:solidFill>
              </a:rPr>
              <a:t>Bloomberg resources</a:t>
            </a:r>
            <a:endParaRPr lang="en-US" dirty="0">
              <a:solidFill>
                <a:schemeClr val="tx1"/>
              </a:solidFill>
            </a:endParaRPr>
          </a:p>
        </p:txBody>
      </p:sp>
      <p:sp>
        <p:nvSpPr>
          <p:cNvPr id="5" name="Content Placeholder 21"/>
          <p:cNvSpPr>
            <a:spLocks noGrp="1"/>
          </p:cNvSpPr>
          <p:nvPr>
            <p:ph sz="quarter" idx="10" hasCustomPrompt="1"/>
          </p:nvPr>
        </p:nvSpPr>
        <p:spPr>
          <a:xfrm>
            <a:off x="487229" y="2020416"/>
            <a:ext cx="3581400" cy="307777"/>
          </a:xfrm>
          <a:prstGeom prst="rect">
            <a:avLst/>
          </a:prstGeom>
        </p:spPr>
        <p:txBody>
          <a:bodyPr/>
          <a:lstStyle>
            <a:lvl1pPr>
              <a:defRPr sz="2000"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Coverage</a:t>
            </a:r>
            <a:endParaRPr lang="en-US" dirty="0"/>
          </a:p>
        </p:txBody>
      </p:sp>
      <p:sp>
        <p:nvSpPr>
          <p:cNvPr id="6" name="Content Placeholder 23"/>
          <p:cNvSpPr>
            <a:spLocks noGrp="1"/>
          </p:cNvSpPr>
          <p:nvPr>
            <p:ph sz="quarter" idx="11" hasCustomPrompt="1"/>
          </p:nvPr>
        </p:nvSpPr>
        <p:spPr>
          <a:xfrm>
            <a:off x="487228" y="2344987"/>
            <a:ext cx="4846771" cy="307777"/>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sz="200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List key coverage areas</a:t>
            </a:r>
          </a:p>
        </p:txBody>
      </p:sp>
      <p:sp>
        <p:nvSpPr>
          <p:cNvPr id="7" name="Content Placeholder 21"/>
          <p:cNvSpPr>
            <a:spLocks noGrp="1"/>
          </p:cNvSpPr>
          <p:nvPr>
            <p:ph sz="quarter" idx="14" hasCustomPrompt="1"/>
          </p:nvPr>
        </p:nvSpPr>
        <p:spPr>
          <a:xfrm>
            <a:off x="6545128" y="2020416"/>
            <a:ext cx="2989345" cy="307777"/>
          </a:xfrm>
          <a:prstGeom prst="rect">
            <a:avLst/>
          </a:prstGeom>
        </p:spPr>
        <p:txBody>
          <a:bodyPr/>
          <a:lstStyle>
            <a:lvl1pPr>
              <a:defRPr sz="2000"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Terminal</a:t>
            </a:r>
            <a:endParaRPr lang="en-US" dirty="0"/>
          </a:p>
        </p:txBody>
      </p:sp>
      <p:sp>
        <p:nvSpPr>
          <p:cNvPr id="9" name="Content Placeholder 23"/>
          <p:cNvSpPr>
            <a:spLocks noGrp="1"/>
          </p:cNvSpPr>
          <p:nvPr>
            <p:ph sz="quarter" idx="15" hasCustomPrompt="1"/>
          </p:nvPr>
        </p:nvSpPr>
        <p:spPr>
          <a:xfrm>
            <a:off x="6545128" y="2344987"/>
            <a:ext cx="5532572" cy="738664"/>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sz="240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Dashboard &lt;GO&gt;</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Related function &lt;GO&gt;</a:t>
            </a:r>
          </a:p>
        </p:txBody>
      </p:sp>
      <p:sp>
        <p:nvSpPr>
          <p:cNvPr id="10" name="Content Placeholder 23"/>
          <p:cNvSpPr>
            <a:spLocks noGrp="1"/>
          </p:cNvSpPr>
          <p:nvPr>
            <p:ph sz="quarter" idx="19" hasCustomPrompt="1"/>
          </p:nvPr>
        </p:nvSpPr>
        <p:spPr>
          <a:xfrm>
            <a:off x="6519370" y="4343400"/>
            <a:ext cx="7501430" cy="3200400"/>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Dashboard picture</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354431912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486156" y="531240"/>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dirty="0" smtClean="0">
                <a:solidFill>
                  <a:schemeClr val="tx1"/>
                </a:solidFill>
              </a:rPr>
              <a:t>Thank you</a:t>
            </a:r>
            <a:endParaRPr lang="en-US" dirty="0">
              <a:solidFill>
                <a:schemeClr val="tx1"/>
              </a:solidFill>
            </a:endParaRPr>
          </a:p>
        </p:txBody>
      </p:sp>
    </p:spTree>
    <p:extLst>
      <p:ext uri="{BB962C8B-B14F-4D97-AF65-F5344CB8AC3E}">
        <p14:creationId xmlns:p14="http://schemas.microsoft.com/office/powerpoint/2010/main" val="25464447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1"/>
          <p:cNvSpPr txBox="1">
            <a:spLocks/>
          </p:cNvSpPr>
          <p:nvPr userDrawn="1"/>
        </p:nvSpPr>
        <p:spPr>
          <a:xfrm>
            <a:off x="457200" y="1850544"/>
            <a:ext cx="12687299" cy="5236056"/>
          </a:xfrm>
          <a:prstGeom prst="rect">
            <a:avLst/>
          </a:prstGeom>
        </p:spPr>
        <p:txBody>
          <a:bodyPr wrap="square" lIns="0" tIns="0" rIns="0" bIns="0">
            <a:noAutofit/>
          </a:bodyPr>
          <a:lstStyle>
            <a:lvl1pPr marL="342900" indent="-342900">
              <a:lnSpc>
                <a:spcPct val="100000"/>
              </a:lnSpc>
              <a:spcAft>
                <a:spcPts val="600"/>
              </a:spcAft>
              <a:buClrTx/>
              <a:buSzPct val="90000"/>
              <a:buFont typeface="Arial" panose="020B0604020202020204" pitchFamily="34" charset="0"/>
              <a:buChar char="•"/>
              <a:defRPr lang="en-US" sz="2000" b="1" i="0" baseline="0">
                <a:solidFill>
                  <a:schemeClr val="bg1"/>
                </a:solidFill>
                <a:latin typeface="Arial" charset="0"/>
                <a:ea typeface="Arial" charset="0"/>
                <a:cs typeface="Arial" charset="0"/>
              </a:defRPr>
            </a:lvl1pPr>
            <a:lvl2pPr marL="571500" indent="-228600">
              <a:lnSpc>
                <a:spcPct val="100000"/>
              </a:lnSpc>
              <a:spcAft>
                <a:spcPts val="600"/>
              </a:spcAft>
              <a:buClr>
                <a:schemeClr val="bg1"/>
              </a:buClr>
              <a:buSzPct val="90000"/>
              <a:buFont typeface="Arial" panose="020B0604020202020204" pitchFamily="34" charset="0"/>
              <a:buChar char="̶"/>
              <a:defRPr sz="1800" baseline="0">
                <a:solidFill>
                  <a:schemeClr val="bg1"/>
                </a:solidFill>
                <a:latin typeface="Arial" charset="0"/>
                <a:ea typeface="Arial" charset="0"/>
                <a:cs typeface="Arial" charset="0"/>
              </a:defRPr>
            </a:lvl2pPr>
            <a:lvl3pPr marL="800100" indent="-228600">
              <a:lnSpc>
                <a:spcPct val="100000"/>
              </a:lnSpc>
              <a:spcAft>
                <a:spcPts val="600"/>
              </a:spcAft>
              <a:buSzPct val="80000"/>
              <a:buFont typeface="Arial" panose="020B0604020202020204" pitchFamily="34" charset="0"/>
              <a:buChar char="•"/>
              <a:defRPr sz="1600">
                <a:solidFill>
                  <a:schemeClr val="bg1"/>
                </a:solidFill>
                <a:latin typeface="Arial" charset="0"/>
                <a:ea typeface="Arial" charset="0"/>
                <a:cs typeface="Arial" charset="0"/>
              </a:defRPr>
            </a:lvl3pPr>
            <a:lvl4pPr marL="1028700" indent="-174625">
              <a:lnSpc>
                <a:spcPct val="100000"/>
              </a:lnSpc>
              <a:spcAft>
                <a:spcPts val="400"/>
              </a:spcAft>
              <a:buSzPct val="80000"/>
              <a:buFont typeface="Arial" panose="020B0604020202020204" pitchFamily="34" charset="0"/>
              <a:buChar char="-"/>
              <a:defRPr sz="1400">
                <a:solidFill>
                  <a:schemeClr val="bg1"/>
                </a:solidFill>
                <a:latin typeface="Arial" charset="0"/>
                <a:ea typeface="Arial" charset="0"/>
                <a:cs typeface="Arial" charset="0"/>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600"/>
              </a:spcAft>
              <a:buClrTx/>
              <a:buSzPct val="90000"/>
              <a:buFont typeface="Arial" panose="020B0604020202020204" pitchFamily="34" charset="0"/>
              <a:buNone/>
              <a:tabLst/>
              <a:defRPr/>
            </a:pPr>
            <a:r>
              <a:rPr kumimoji="0" lang="en-US" sz="1500" b="0" i="0" u="none" strike="noStrike" kern="0" cap="none" spc="0" normalizeH="0" baseline="0" noProof="0" dirty="0" smtClean="0">
                <a:ln>
                  <a:noFill/>
                </a:ln>
                <a:solidFill>
                  <a:schemeClr val="tx1"/>
                </a:solidFill>
                <a:effectLst/>
                <a:uLnTx/>
                <a:uFillTx/>
                <a:latin typeface="Arial" charset="0"/>
                <a:cs typeface="Arial" charset="0"/>
              </a:rPr>
              <a:t>The data included in these materials are for illustrative purposes only. The BLOOMBERG TERMINAL service and Bloomberg data products (the “Services”) are owned and distributed by Bloomberg Finance L.P. (“BFLP”) except (</a:t>
            </a:r>
            <a:r>
              <a:rPr kumimoji="0" lang="en-US" sz="1500" b="0" i="0" u="none" strike="noStrike" kern="0" cap="none" spc="0" normalizeH="0" baseline="0" noProof="0" dirty="0" err="1" smtClean="0">
                <a:ln>
                  <a:noFill/>
                </a:ln>
                <a:solidFill>
                  <a:schemeClr val="tx1"/>
                </a:solidFill>
                <a:effectLst/>
                <a:uLnTx/>
                <a:uFillTx/>
                <a:latin typeface="Arial" charset="0"/>
                <a:cs typeface="Arial" charset="0"/>
              </a:rPr>
              <a:t>i</a:t>
            </a:r>
            <a:r>
              <a:rPr kumimoji="0" lang="en-US" sz="1500" b="0" i="0" u="none" strike="noStrike" kern="0" cap="none" spc="0" normalizeH="0" baseline="0" noProof="0" dirty="0" smtClean="0">
                <a:ln>
                  <a:noFill/>
                </a:ln>
                <a:solidFill>
                  <a:schemeClr val="tx1"/>
                </a:solidFill>
                <a:effectLst/>
                <a:uLnTx/>
                <a:uFillTx/>
                <a:latin typeface="Arial" charset="0"/>
                <a:cs typeface="Arial" charset="0"/>
              </a:rPr>
              <a:t>) in Argentina, Australia and certain jurisdictions in the Pacific islands, Bermuda, China, India, Japan, Korea and New Zealand, where Bloomberg L.P. and its subsidiaries (“BLP”) distribute these products, and (ii) in Singapore and the jurisdictions serviced by Bloomberg’s Singapore office, where a subsidiary of BFLP distributes these products. BLP provides BFLP and its subsidiaries with global marketing and operational support and service. Certain features, functions, products and services are available only to sophisticated investors and only where permitted. BFLP, BLP and their affiliates do not guarantee the accuracy of prices or other information in the Services. Nothing in the Services shall constitute or be construed as an offering of financial instruments by BFLP, BLP or their affiliates, or as investment advice or recommendations by BFLP, BLP or their affiliates of an investment strategy or whether or not to “buy”, “sell” or “hold” an investment. Information available via the Services should not be considered as information sufficient upon which to base an investment decision. The following are trademarks and service marks of BFLP, a Delaware limited partnership, or its subsidiaries: BLOOMBERG, BLOOMBERG ANYWHERE, BLOOMBERG MARKETS, BLOOMBERG NEWS, BLOOMBERG PROFESSIONAL, BLOOMBERG TERMINAL and BLOOMBERG.COM. Absence of any trademark or service mark from this list does not waive Bloomberg’s intellectual property rights in that name, mark or logo. All rights reserved. © 2020 Bloomberg.</a:t>
            </a:r>
          </a:p>
          <a:p>
            <a:pPr marL="0" marR="0" lvl="0" indent="0" defTabSz="914400" eaLnBrk="1" fontAlgn="auto" latinLnBrk="0" hangingPunct="1">
              <a:lnSpc>
                <a:spcPct val="100000"/>
              </a:lnSpc>
              <a:spcBef>
                <a:spcPts val="0"/>
              </a:spcBef>
              <a:spcAft>
                <a:spcPts val="600"/>
              </a:spcAft>
              <a:buClrTx/>
              <a:buSzPct val="90000"/>
              <a:buFont typeface="Arial" panose="020B0604020202020204" pitchFamily="34" charset="0"/>
              <a:buNone/>
              <a:tabLst/>
              <a:defRPr/>
            </a:pPr>
            <a:r>
              <a:rPr kumimoji="0" lang="en-US" sz="1500" b="0" i="0" u="none" strike="noStrike" kern="0" cap="none" spc="0" normalizeH="0" baseline="0" noProof="0" dirty="0" smtClean="0">
                <a:ln>
                  <a:noFill/>
                </a:ln>
                <a:solidFill>
                  <a:schemeClr val="tx1"/>
                </a:solidFill>
                <a:effectLst/>
                <a:uLnTx/>
                <a:uFillTx/>
                <a:latin typeface="Arial" charset="0"/>
                <a:cs typeface="Arial" charset="0"/>
              </a:rPr>
              <a:t>Bloomberg Intelligence is a service provided by Bloomberg Finance L.P. and its affiliates. Bloomberg Intelligence shall not constitute, nor be construed as, investment advice or investment recommendations (i.e., recommendations as to whether or not to “buy”, “sell”, “hold”, or to enter or not to enter into any other transaction involving any specific interest) or a recommendation as to an investment or other strategy. No aspect of the Bloomberg Intelligence function is based on the consideration of a customer's individual circumstances. Bloomberg Intelligence should not be considered as information sufficient upon which to base an investment decision.  You should determine on your own whether you agree with Bloomberg Intelligence.</a:t>
            </a:r>
          </a:p>
          <a:p>
            <a:pPr marL="0" marR="0" lvl="0" indent="0" defTabSz="914400" eaLnBrk="1" fontAlgn="auto" latinLnBrk="0" hangingPunct="1">
              <a:lnSpc>
                <a:spcPct val="100000"/>
              </a:lnSpc>
              <a:spcBef>
                <a:spcPts val="0"/>
              </a:spcBef>
              <a:spcAft>
                <a:spcPts val="600"/>
              </a:spcAft>
              <a:buClrTx/>
              <a:buSzPct val="90000"/>
              <a:buFont typeface="Arial" panose="020B0604020202020204" pitchFamily="34" charset="0"/>
              <a:buNone/>
              <a:tabLst/>
              <a:defRPr/>
            </a:pPr>
            <a:r>
              <a:rPr kumimoji="0" lang="en-US" sz="1500" b="0" i="0" u="none" strike="noStrike" kern="0" cap="none" spc="0" normalizeH="0" baseline="0" noProof="0" dirty="0" smtClean="0">
                <a:ln>
                  <a:noFill/>
                </a:ln>
                <a:solidFill>
                  <a:schemeClr val="tx1"/>
                </a:solidFill>
                <a:effectLst/>
                <a:uLnTx/>
                <a:uFillTx/>
                <a:latin typeface="Arial" charset="0"/>
                <a:cs typeface="Arial" charset="0"/>
              </a:rPr>
              <a:t>Bloomberg Intelligence Credit and Company research is offered only in certain jurisdictions. Bloomberg Intelligence should not be construed as tax or accounting advice or as a service designed to facilitate any Bloomberg Intelligence subscriber's compliance with its tax, accounting, or other legal obligations. Employees involved in Bloomberg Intelligence may hold positions in the securities analyzed or discussed on Bloomberg Intelligence.</a:t>
            </a:r>
            <a:endParaRPr kumimoji="0" lang="en-US" sz="1500" b="0" i="0" u="none" strike="noStrike" kern="0" cap="none" spc="0" normalizeH="0" baseline="0" noProof="0" dirty="0">
              <a:ln>
                <a:noFill/>
              </a:ln>
              <a:solidFill>
                <a:schemeClr val="tx1"/>
              </a:solidFill>
              <a:effectLst/>
              <a:uLnTx/>
              <a:uFillTx/>
              <a:latin typeface="Arial" charset="0"/>
              <a:cs typeface="Arial" charset="0"/>
            </a:endParaRPr>
          </a:p>
        </p:txBody>
      </p:sp>
      <p:sp>
        <p:nvSpPr>
          <p:cNvPr id="5" name="TextBox 4"/>
          <p:cNvSpPr txBox="1"/>
          <p:nvPr userDrawn="1"/>
        </p:nvSpPr>
        <p:spPr>
          <a:xfrm>
            <a:off x="457200" y="524556"/>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dirty="0" smtClean="0">
                <a:solidFill>
                  <a:schemeClr val="tx1"/>
                </a:solidFill>
              </a:rPr>
              <a:t>Disclaimer</a:t>
            </a:r>
            <a:endParaRPr lang="en-US" dirty="0">
              <a:solidFill>
                <a:schemeClr val="tx1"/>
              </a:solidFill>
            </a:endParaRPr>
          </a:p>
        </p:txBody>
      </p:sp>
    </p:spTree>
    <p:extLst>
      <p:ext uri="{BB962C8B-B14F-4D97-AF65-F5344CB8AC3E}">
        <p14:creationId xmlns:p14="http://schemas.microsoft.com/office/powerpoint/2010/main" val="273126826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0" y="0"/>
            <a:ext cx="14630400" cy="8229600"/>
            <a:chOff x="0" y="0"/>
            <a:chExt cx="14630400" cy="8229600"/>
          </a:xfrm>
        </p:grpSpPr>
        <p:pic>
          <p:nvPicPr>
            <p:cNvPr id="8" name="Picture 7">
              <a:extLst>
                <a:ext uri="{FF2B5EF4-FFF2-40B4-BE49-F238E27FC236}">
                  <a16:creationId xmlns:a16="http://schemas.microsoft.com/office/drawing/2014/main" id="{7E60168F-B486-4C07-ADC5-A77D3F82EE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Rectangle 1"/>
            <p:cNvSpPr/>
            <p:nvPr userDrawn="1"/>
          </p:nvSpPr>
          <p:spPr>
            <a:xfrm>
              <a:off x="3886200" y="268941"/>
              <a:ext cx="7924800" cy="3810000"/>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1066800" y="681487"/>
            <a:ext cx="12954000" cy="3235967"/>
            <a:chOff x="4343401" y="681487"/>
            <a:chExt cx="9677399" cy="3235967"/>
          </a:xfrm>
        </p:grpSpPr>
        <p:sp>
          <p:nvSpPr>
            <p:cNvPr id="5" name="Rectangle 4"/>
            <p:cNvSpPr/>
            <p:nvPr userDrawn="1"/>
          </p:nvSpPr>
          <p:spPr>
            <a:xfrm>
              <a:off x="6705600" y="685800"/>
              <a:ext cx="7315200" cy="3231654"/>
            </a:xfrm>
            <a:prstGeom prst="rect">
              <a:avLst/>
            </a:prstGeom>
          </p:spPr>
          <p:txBody>
            <a:bodyPr>
              <a:spAutoFit/>
            </a:bodyPr>
            <a:lstStyle/>
            <a:p>
              <a:pPr algn="l"/>
              <a:r>
                <a:rPr lang="en-US" sz="1700" b="0" i="0" dirty="0" smtClean="0">
                  <a:solidFill>
                    <a:schemeClr val="bg1"/>
                  </a:solidFill>
                  <a:effectLst/>
                  <a:latin typeface="Avenir Next P for BBG" panose="020B0503020202020204" pitchFamily="34" charset="0"/>
                </a:rPr>
                <a:t>Bloomberg Intelligence (BI) research delivers an independent perspective providing interactive data and investment research on over 2,000</a:t>
              </a:r>
              <a:r>
                <a:rPr lang="en-US" sz="1700" b="0" i="0" baseline="0" dirty="0" smtClean="0">
                  <a:solidFill>
                    <a:schemeClr val="bg1"/>
                  </a:solidFill>
                  <a:effectLst/>
                  <a:latin typeface="Avenir Next P for BBG" panose="020B0503020202020204" pitchFamily="34" charset="0"/>
                </a:rPr>
                <a:t> </a:t>
              </a:r>
              <a:r>
                <a:rPr lang="en-US" sz="1700" b="0" i="0" dirty="0" smtClean="0">
                  <a:solidFill>
                    <a:schemeClr val="bg1"/>
                  </a:solidFill>
                  <a:effectLst/>
                  <a:latin typeface="Avenir Next P for BBG" panose="020B0503020202020204" pitchFamily="34" charset="0"/>
                </a:rPr>
                <a:t>companies, 135 industries and all global markets. Our team of over 350 research professionals help our clients make decisions with confidence in the rapidly moving investment landscape.</a:t>
              </a:r>
            </a:p>
            <a:p>
              <a:pPr algn="l"/>
              <a:endParaRPr lang="en-US" sz="1700" b="0" i="0" dirty="0" smtClean="0">
                <a:solidFill>
                  <a:schemeClr val="bg1"/>
                </a:solidFill>
                <a:effectLst/>
                <a:latin typeface="Avenir Next P for BBG" panose="020B0503020202020204" pitchFamily="34" charset="0"/>
              </a:endParaRPr>
            </a:p>
            <a:p>
              <a:pPr algn="l"/>
              <a:r>
                <a:rPr lang="en-US" sz="1700" b="0" i="0" dirty="0" smtClean="0">
                  <a:solidFill>
                    <a:schemeClr val="bg1"/>
                  </a:solidFill>
                  <a:effectLst/>
                  <a:latin typeface="Avenir Next P for BBG" panose="020B0503020202020204" pitchFamily="34" charset="0"/>
                </a:rPr>
                <a:t>BI analysis is backed by live, transparent data from Bloomberg and 500 third-party data contributors that clients can use to refine and support their ideas.</a:t>
              </a:r>
            </a:p>
            <a:p>
              <a:pPr algn="l"/>
              <a:endParaRPr lang="en-US" sz="1700" b="0" i="0" dirty="0" smtClean="0">
                <a:solidFill>
                  <a:schemeClr val="bg1"/>
                </a:solidFill>
                <a:effectLst/>
                <a:latin typeface="Avenir Next P for BBG" panose="020B0503020202020204" pitchFamily="34" charset="0"/>
              </a:endParaRPr>
            </a:p>
            <a:p>
              <a:pPr algn="l"/>
              <a:r>
                <a:rPr lang="en-US" sz="1700" b="0" i="0" dirty="0" smtClean="0">
                  <a:solidFill>
                    <a:schemeClr val="bg1"/>
                  </a:solidFill>
                  <a:effectLst/>
                  <a:latin typeface="Avenir Next P for BBG" panose="020B0503020202020204" pitchFamily="34" charset="0"/>
                </a:rPr>
                <a:t>Bloomberg intelligence is</a:t>
              </a:r>
              <a:r>
                <a:rPr lang="en-US" sz="1700" b="0" i="0" baseline="0" dirty="0" smtClean="0">
                  <a:solidFill>
                    <a:schemeClr val="bg1"/>
                  </a:solidFill>
                  <a:effectLst/>
                  <a:latin typeface="Avenir Next P for BBG" panose="020B0503020202020204" pitchFamily="34" charset="0"/>
                </a:rPr>
                <a:t> available exclusively on the Bloomberg Terminal and the Bloomberg Professional App. </a:t>
              </a:r>
            </a:p>
            <a:p>
              <a:pPr algn="l"/>
              <a:endParaRPr lang="en-US" sz="1700" b="0" i="0" baseline="0" dirty="0" smtClean="0">
                <a:solidFill>
                  <a:schemeClr val="bg1"/>
                </a:solidFill>
                <a:effectLst/>
                <a:latin typeface="Avenir Next P for BBG" panose="020B0503020202020204" pitchFamily="34" charset="0"/>
              </a:endParaRPr>
            </a:p>
            <a:p>
              <a:pPr algn="l"/>
              <a:r>
                <a:rPr lang="en-US" sz="1700" b="0" i="0" dirty="0" smtClean="0">
                  <a:solidFill>
                    <a:srgbClr val="FFA229"/>
                  </a:solidFill>
                  <a:effectLst/>
                  <a:latin typeface="Avenir Next P for BBG" panose="020B0503020202020204" pitchFamily="34" charset="0"/>
                </a:rPr>
                <a:t>Visit</a:t>
              </a:r>
              <a:r>
                <a:rPr lang="en-US" sz="1700" b="0" i="0" baseline="0" dirty="0" smtClean="0">
                  <a:solidFill>
                    <a:srgbClr val="FFA229"/>
                  </a:solidFill>
                  <a:effectLst/>
                  <a:latin typeface="Avenir Next P for BBG" panose="020B0503020202020204" pitchFamily="34" charset="0"/>
                </a:rPr>
                <a:t> us @ </a:t>
              </a:r>
              <a:r>
                <a:rPr lang="en-US" sz="1700" b="0" i="0" dirty="0" smtClean="0">
                  <a:solidFill>
                    <a:schemeClr val="accent6"/>
                  </a:solidFill>
                  <a:effectLst/>
                  <a:latin typeface="Avenir Next P for BBG" panose="020B0503020202020204" pitchFamily="34" charset="0"/>
                  <a:hlinkClick r:id="rId3"/>
                </a:rPr>
                <a:t>Bloomberg.com/intelligence</a:t>
              </a:r>
              <a:r>
                <a:rPr lang="en-US" sz="1700" b="0" i="0" baseline="0" dirty="0" smtClean="0">
                  <a:solidFill>
                    <a:srgbClr val="FFA229"/>
                  </a:solidFill>
                  <a:effectLst/>
                  <a:latin typeface="Avenir Next P for BBG" panose="020B0503020202020204" pitchFamily="34" charset="0"/>
                </a:rPr>
                <a:t> or </a:t>
              </a:r>
              <a:r>
                <a:rPr lang="en-US" sz="1700" b="0" i="0" baseline="0" dirty="0" smtClean="0">
                  <a:solidFill>
                    <a:srgbClr val="FFA229"/>
                  </a:solidFill>
                  <a:effectLst/>
                  <a:latin typeface="Avenir Next P for BBG" panose="020B0503020202020204" pitchFamily="34" charset="0"/>
                  <a:hlinkClick r:id="rId4"/>
                </a:rPr>
                <a:t>r</a:t>
              </a:r>
              <a:r>
                <a:rPr lang="en-US" sz="1700" b="0" i="0" dirty="0" smtClean="0">
                  <a:solidFill>
                    <a:srgbClr val="FFA229"/>
                  </a:solidFill>
                  <a:effectLst/>
                  <a:latin typeface="Avenir Next P for BBG" panose="020B0503020202020204" pitchFamily="34" charset="0"/>
                  <a:hlinkClick r:id="rId4"/>
                </a:rPr>
                <a:t>equest a</a:t>
              </a:r>
              <a:r>
                <a:rPr lang="en-US" sz="1700" b="0" i="0" baseline="0" dirty="0" smtClean="0">
                  <a:solidFill>
                    <a:srgbClr val="FFA229"/>
                  </a:solidFill>
                  <a:effectLst/>
                  <a:latin typeface="Avenir Next P for BBG" panose="020B0503020202020204" pitchFamily="34" charset="0"/>
                  <a:hlinkClick r:id="rId4"/>
                </a:rPr>
                <a:t> demo</a:t>
              </a:r>
              <a:endParaRPr lang="en-US" sz="1700" b="0" i="0" dirty="0">
                <a:solidFill>
                  <a:srgbClr val="FFA229"/>
                </a:solidFill>
                <a:effectLst/>
                <a:latin typeface="Avenir Next P for BBG" panose="020B0503020202020204" pitchFamily="34" charset="0"/>
              </a:endParaRPr>
            </a:p>
          </p:txBody>
        </p:sp>
        <p:cxnSp>
          <p:nvCxnSpPr>
            <p:cNvPr id="7" name="Straight Connector 6"/>
            <p:cNvCxnSpPr/>
            <p:nvPr userDrawn="1"/>
          </p:nvCxnSpPr>
          <p:spPr>
            <a:xfrm>
              <a:off x="6335807" y="685800"/>
              <a:ext cx="0" cy="312420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4343401" y="681487"/>
              <a:ext cx="1600200" cy="2585323"/>
            </a:xfrm>
            <a:prstGeom prst="rect">
              <a:avLst/>
            </a:prstGeom>
          </p:spPr>
          <p:txBody>
            <a:bodyPr wrap="square">
              <a:spAutoFit/>
            </a:bodyPr>
            <a:lstStyle/>
            <a:p>
              <a:pPr marL="0" indent="0" algn="r">
                <a:buFont typeface="Arial" panose="020B0604020202020204" pitchFamily="34" charset="0"/>
                <a:buNone/>
              </a:pPr>
              <a:r>
                <a:rPr lang="en-US" b="1" i="0" dirty="0" smtClean="0">
                  <a:solidFill>
                    <a:schemeClr val="bg1"/>
                  </a:solidFill>
                  <a:effectLst/>
                  <a:latin typeface="Avenir Next P for BBG" panose="020B0503020202020204" pitchFamily="34" charset="0"/>
                </a:rPr>
                <a:t>Strategy</a:t>
              </a:r>
            </a:p>
            <a:p>
              <a:pPr marL="0" indent="0" algn="r">
                <a:buFont typeface="Arial" panose="020B0604020202020204" pitchFamily="34" charset="0"/>
                <a:buNone/>
              </a:pPr>
              <a:endParaRPr lang="en-US" b="1" i="0" dirty="0" smtClean="0">
                <a:solidFill>
                  <a:schemeClr val="bg1"/>
                </a:solidFill>
                <a:effectLst/>
                <a:latin typeface="Avenir Next P for BBG" panose="020B0503020202020204" pitchFamily="34" charset="0"/>
              </a:endParaRPr>
            </a:p>
            <a:p>
              <a:pPr marL="0" indent="0" algn="r">
                <a:buFont typeface="Arial" panose="020B0604020202020204" pitchFamily="34" charset="0"/>
                <a:buNone/>
              </a:pPr>
              <a:r>
                <a:rPr lang="en-US" b="1" i="0" dirty="0" smtClean="0">
                  <a:solidFill>
                    <a:schemeClr val="bg1"/>
                  </a:solidFill>
                  <a:effectLst/>
                  <a:latin typeface="Avenir Next P for BBG" panose="020B0503020202020204" pitchFamily="34" charset="0"/>
                </a:rPr>
                <a:t>Equity</a:t>
              </a:r>
            </a:p>
            <a:p>
              <a:pPr marL="0" indent="0" algn="r">
                <a:buFont typeface="Arial" panose="020B0604020202020204" pitchFamily="34" charset="0"/>
                <a:buNone/>
              </a:pPr>
              <a:endParaRPr lang="en-US" b="1" i="0" dirty="0" smtClean="0">
                <a:solidFill>
                  <a:schemeClr val="bg1"/>
                </a:solidFill>
                <a:effectLst/>
                <a:latin typeface="Avenir Next P for BBG" panose="020B0503020202020204" pitchFamily="34" charset="0"/>
              </a:endParaRPr>
            </a:p>
            <a:p>
              <a:pPr marL="0" indent="0" algn="r">
                <a:buFont typeface="Arial" panose="020B0604020202020204" pitchFamily="34" charset="0"/>
                <a:buNone/>
              </a:pPr>
              <a:r>
                <a:rPr lang="en-US" b="1" i="0" dirty="0" smtClean="0">
                  <a:solidFill>
                    <a:schemeClr val="bg1"/>
                  </a:solidFill>
                  <a:effectLst/>
                  <a:latin typeface="Avenir Next P for BBG" panose="020B0503020202020204" pitchFamily="34" charset="0"/>
                </a:rPr>
                <a:t>Credit</a:t>
              </a:r>
            </a:p>
            <a:p>
              <a:pPr marL="0" indent="0" algn="r">
                <a:buFont typeface="Arial" panose="020B0604020202020204" pitchFamily="34" charset="0"/>
                <a:buNone/>
              </a:pPr>
              <a:endParaRPr lang="en-US" b="1" i="0" dirty="0" smtClean="0">
                <a:solidFill>
                  <a:schemeClr val="bg1"/>
                </a:solidFill>
                <a:effectLst/>
                <a:latin typeface="Avenir Next P for BBG" panose="020B0503020202020204" pitchFamily="34" charset="0"/>
              </a:endParaRPr>
            </a:p>
            <a:p>
              <a:pPr marL="0" indent="0" algn="r">
                <a:buFont typeface="Arial" panose="020B0604020202020204" pitchFamily="34" charset="0"/>
                <a:buNone/>
              </a:pPr>
              <a:r>
                <a:rPr lang="en-US" b="1" i="0" dirty="0" smtClean="0">
                  <a:solidFill>
                    <a:schemeClr val="bg1"/>
                  </a:solidFill>
                  <a:effectLst/>
                  <a:latin typeface="Avenir Next P for BBG" panose="020B0503020202020204" pitchFamily="34" charset="0"/>
                </a:rPr>
                <a:t>Government</a:t>
              </a:r>
            </a:p>
            <a:p>
              <a:pPr marL="0" indent="0" algn="r">
                <a:buFont typeface="Arial" panose="020B0604020202020204" pitchFamily="34" charset="0"/>
                <a:buNone/>
              </a:pPr>
              <a:endParaRPr lang="en-US" b="1" i="0" dirty="0" smtClean="0">
                <a:solidFill>
                  <a:schemeClr val="bg1"/>
                </a:solidFill>
                <a:effectLst/>
                <a:latin typeface="Avenir Next P for BBG" panose="020B0503020202020204" pitchFamily="34" charset="0"/>
              </a:endParaRPr>
            </a:p>
            <a:p>
              <a:pPr marL="0" indent="0" algn="r">
                <a:buFont typeface="Arial" panose="020B0604020202020204" pitchFamily="34" charset="0"/>
                <a:buNone/>
              </a:pPr>
              <a:r>
                <a:rPr lang="en-US" b="1" i="0" dirty="0" smtClean="0">
                  <a:solidFill>
                    <a:schemeClr val="bg1"/>
                  </a:solidFill>
                  <a:effectLst/>
                  <a:latin typeface="Avenir Next P for BBG" panose="020B0503020202020204" pitchFamily="34" charset="0"/>
                </a:rPr>
                <a:t>Litigation</a:t>
              </a:r>
              <a:endParaRPr lang="en-US" b="1" i="0" dirty="0">
                <a:solidFill>
                  <a:srgbClr val="FFA229"/>
                </a:solidFill>
                <a:effectLst/>
                <a:latin typeface="Avenir Next P for BBG" panose="020B0503020202020204" pitchFamily="34" charset="0"/>
              </a:endParaRPr>
            </a:p>
          </p:txBody>
        </p:sp>
      </p:grpSp>
    </p:spTree>
    <p:extLst>
      <p:ext uri="{BB962C8B-B14F-4D97-AF65-F5344CB8AC3E}">
        <p14:creationId xmlns:p14="http://schemas.microsoft.com/office/powerpoint/2010/main" val="25056606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mp; Date">
    <p:bg>
      <p:bgPr>
        <a:solidFill>
          <a:schemeClr val="bg1"/>
        </a:solidFill>
        <a:effectLst/>
      </p:bgPr>
    </p:bg>
    <p:spTree>
      <p:nvGrpSpPr>
        <p:cNvPr id="1" name=""/>
        <p:cNvGrpSpPr/>
        <p:nvPr/>
      </p:nvGrpSpPr>
      <p:grpSpPr>
        <a:xfrm>
          <a:off x="0" y="0"/>
          <a:ext cx="0" cy="0"/>
          <a:chOff x="0" y="0"/>
          <a:chExt cx="0" cy="0"/>
        </a:xfrm>
      </p:grpSpPr>
      <p:sp>
        <p:nvSpPr>
          <p:cNvPr id="17" name="bk object 16">
            <a:extLst>
              <a:ext uri="{FF2B5EF4-FFF2-40B4-BE49-F238E27FC236}">
                <a16:creationId xmlns:a16="http://schemas.microsoft.com/office/drawing/2014/main" id="{7B5675BB-25CE-4412-B42D-435716C7C9B5}"/>
              </a:ext>
            </a:extLst>
          </p:cNvPr>
          <p:cNvSpPr/>
          <p:nvPr userDrawn="1"/>
        </p:nvSpPr>
        <p:spPr>
          <a:xfrm>
            <a:off x="0" y="0"/>
            <a:ext cx="14630399" cy="8229600"/>
          </a:xfrm>
          <a:prstGeom prst="rect">
            <a:avLst/>
          </a:prstGeom>
          <a:blipFill>
            <a:blip r:embed="rId2"/>
            <a:stretch>
              <a:fillRect/>
            </a:stretch>
          </a:blipFill>
        </p:spPr>
        <p:txBody>
          <a:bodyPr wrap="square" lIns="0" tIns="0" rIns="0" bIns="0" rtlCol="0"/>
          <a:lstStyle/>
          <a:p>
            <a:r>
              <a:rPr lang="en-US" dirty="0"/>
              <a:t>z</a:t>
            </a:r>
            <a:endParaRPr dirty="0"/>
          </a:p>
        </p:txBody>
      </p:sp>
      <p:sp>
        <p:nvSpPr>
          <p:cNvPr id="2" name="Holder 2"/>
          <p:cNvSpPr>
            <a:spLocks noGrp="1"/>
          </p:cNvSpPr>
          <p:nvPr>
            <p:ph type="title" hasCustomPrompt="1"/>
          </p:nvPr>
        </p:nvSpPr>
        <p:spPr>
          <a:xfrm>
            <a:off x="859536" y="1734028"/>
            <a:ext cx="11521440" cy="954107"/>
          </a:xfrm>
        </p:spPr>
        <p:txBody>
          <a:bodyPr lIns="0" tIns="0" rIns="0" bIns="0"/>
          <a:lstStyle>
            <a:lvl1pPr>
              <a:defRPr sz="6200" b="1" i="0">
                <a:solidFill>
                  <a:schemeClr val="bg1"/>
                </a:solidFill>
                <a:latin typeface="Arial"/>
                <a:cs typeface="Arial"/>
              </a:defRPr>
            </a:lvl1pPr>
          </a:lstStyle>
          <a:p>
            <a:r>
              <a:rPr lang="en-US" dirty="0" smtClean="0"/>
              <a:t>Title</a:t>
            </a:r>
            <a:endParaRPr dirty="0"/>
          </a:p>
        </p:txBody>
      </p:sp>
      <p:sp>
        <p:nvSpPr>
          <p:cNvPr id="4" name="Text Placeholder 3"/>
          <p:cNvSpPr>
            <a:spLocks noGrp="1"/>
          </p:cNvSpPr>
          <p:nvPr>
            <p:ph type="body" sz="quarter" idx="10" hasCustomPrompt="1"/>
          </p:nvPr>
        </p:nvSpPr>
        <p:spPr>
          <a:xfrm>
            <a:off x="858838" y="4283663"/>
            <a:ext cx="6608762" cy="430887"/>
          </a:xfrm>
          <a:prstGeom prst="rect">
            <a:avLst/>
          </a:prstGeom>
        </p:spPr>
        <p:txBody>
          <a:bodyPr lIns="0" tIns="0" rIns="0" bIns="0"/>
          <a:lstStyle>
            <a:lvl1pPr>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Date</a:t>
            </a:r>
            <a:endParaRPr lang="en-US" dirty="0"/>
          </a:p>
        </p:txBody>
      </p:sp>
    </p:spTree>
    <p:extLst>
      <p:ext uri="{BB962C8B-B14F-4D97-AF65-F5344CB8AC3E}">
        <p14:creationId xmlns:p14="http://schemas.microsoft.com/office/powerpoint/2010/main" val="70666945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74769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smtClean="0"/>
              <a:t>Click to edit Master title style</a:t>
            </a:r>
            <a:endParaRPr lang="en-US"/>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DCD933-B6DE-45B3-9748-BFFBAA8A953B}"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5A7B2-C7B9-4EE3-8AC5-B2F27A22DE34}" type="slidenum">
              <a:rPr lang="en-US" smtClean="0"/>
              <a:t>‹#›</a:t>
            </a:fld>
            <a:endParaRPr lang="en-US"/>
          </a:p>
        </p:txBody>
      </p:sp>
    </p:spTree>
    <p:extLst>
      <p:ext uri="{BB962C8B-B14F-4D97-AF65-F5344CB8AC3E}">
        <p14:creationId xmlns:p14="http://schemas.microsoft.com/office/powerpoint/2010/main" val="126902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CD933-B6DE-45B3-9748-BFFBAA8A953B}"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5A7B2-C7B9-4EE3-8AC5-B2F27A22DE34}" type="slidenum">
              <a:rPr lang="en-US" smtClean="0"/>
              <a:t>‹#›</a:t>
            </a:fld>
            <a:endParaRPr lang="en-US"/>
          </a:p>
        </p:txBody>
      </p:sp>
    </p:spTree>
    <p:extLst>
      <p:ext uri="{BB962C8B-B14F-4D97-AF65-F5344CB8AC3E}">
        <p14:creationId xmlns:p14="http://schemas.microsoft.com/office/powerpoint/2010/main" val="40536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smtClean="0"/>
              <a:t>Click to edit Master title style</a:t>
            </a:r>
            <a:endParaRPr lang="en-US"/>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EDCD933-B6DE-45B3-9748-BFFBAA8A953B}"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5A7B2-C7B9-4EE3-8AC5-B2F27A22DE34}" type="slidenum">
              <a:rPr lang="en-US" smtClean="0"/>
              <a:t>‹#›</a:t>
            </a:fld>
            <a:endParaRPr lang="en-US"/>
          </a:p>
        </p:txBody>
      </p:sp>
    </p:spTree>
    <p:extLst>
      <p:ext uri="{BB962C8B-B14F-4D97-AF65-F5344CB8AC3E}">
        <p14:creationId xmlns:p14="http://schemas.microsoft.com/office/powerpoint/2010/main" val="4281305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05840" y="2190750"/>
            <a:ext cx="6217920" cy="522160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06640" y="2190750"/>
            <a:ext cx="6217920" cy="522160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DCD933-B6DE-45B3-9748-BFFBAA8A953B}"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95A7B2-C7B9-4EE3-8AC5-B2F27A22DE34}" type="slidenum">
              <a:rPr lang="en-US" smtClean="0"/>
              <a:t>‹#›</a:t>
            </a:fld>
            <a:endParaRPr lang="en-US"/>
          </a:p>
        </p:txBody>
      </p:sp>
    </p:spTree>
    <p:extLst>
      <p:ext uri="{BB962C8B-B14F-4D97-AF65-F5344CB8AC3E}">
        <p14:creationId xmlns:p14="http://schemas.microsoft.com/office/powerpoint/2010/main" val="3974227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smtClean="0"/>
              <a:t>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DCD933-B6DE-45B3-9748-BFFBAA8A953B}" type="datetimeFigureOut">
              <a:rPr lang="en-US" smtClean="0"/>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95A7B2-C7B9-4EE3-8AC5-B2F27A22DE34}" type="slidenum">
              <a:rPr lang="en-US" smtClean="0"/>
              <a:t>‹#›</a:t>
            </a:fld>
            <a:endParaRPr lang="en-US"/>
          </a:p>
        </p:txBody>
      </p:sp>
    </p:spTree>
    <p:extLst>
      <p:ext uri="{BB962C8B-B14F-4D97-AF65-F5344CB8AC3E}">
        <p14:creationId xmlns:p14="http://schemas.microsoft.com/office/powerpoint/2010/main" val="3801069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DCD933-B6DE-45B3-9748-BFFBAA8A953B}" type="datetimeFigureOut">
              <a:rPr lang="en-US" smtClean="0"/>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95A7B2-C7B9-4EE3-8AC5-B2F27A22DE34}" type="slidenum">
              <a:rPr lang="en-US" smtClean="0"/>
              <a:t>‹#›</a:t>
            </a:fld>
            <a:endParaRPr lang="en-US"/>
          </a:p>
        </p:txBody>
      </p:sp>
    </p:spTree>
    <p:extLst>
      <p:ext uri="{BB962C8B-B14F-4D97-AF65-F5344CB8AC3E}">
        <p14:creationId xmlns:p14="http://schemas.microsoft.com/office/powerpoint/2010/main" val="693133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CD933-B6DE-45B3-9748-BFFBAA8A953B}" type="datetimeFigureOut">
              <a:rPr lang="en-US" smtClean="0"/>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95A7B2-C7B9-4EE3-8AC5-B2F27A22DE34}" type="slidenum">
              <a:rPr lang="en-US" smtClean="0"/>
              <a:t>‹#›</a:t>
            </a:fld>
            <a:endParaRPr lang="en-US"/>
          </a:p>
        </p:txBody>
      </p:sp>
    </p:spTree>
    <p:extLst>
      <p:ext uri="{BB962C8B-B14F-4D97-AF65-F5344CB8AC3E}">
        <p14:creationId xmlns:p14="http://schemas.microsoft.com/office/powerpoint/2010/main" val="2638852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smtClean="0"/>
              <a:t>Click to edit Master title style</a:t>
            </a:r>
            <a:endParaRPr lang="en-US"/>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fld id="{2EDCD933-B6DE-45B3-9748-BFFBAA8A953B}"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95A7B2-C7B9-4EE3-8AC5-B2F27A22DE34}" type="slidenum">
              <a:rPr lang="en-US" smtClean="0"/>
              <a:t>‹#›</a:t>
            </a:fld>
            <a:endParaRPr lang="en-US"/>
          </a:p>
        </p:txBody>
      </p:sp>
    </p:spTree>
    <p:extLst>
      <p:ext uri="{BB962C8B-B14F-4D97-AF65-F5344CB8AC3E}">
        <p14:creationId xmlns:p14="http://schemas.microsoft.com/office/powerpoint/2010/main" val="38278640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smtClean="0"/>
              <a:t>Click to edit Master title style</a:t>
            </a:r>
            <a:endParaRPr lang="en-US"/>
          </a:p>
        </p:txBody>
      </p:sp>
      <p:sp>
        <p:nvSpPr>
          <p:cNvPr id="3" name="Picture Placeholder 2"/>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smtClean="0"/>
              <a:t>Edit Master text styles</a:t>
            </a:r>
          </a:p>
        </p:txBody>
      </p:sp>
      <p:sp>
        <p:nvSpPr>
          <p:cNvPr id="5" name="Date Placeholder 4"/>
          <p:cNvSpPr>
            <a:spLocks noGrp="1"/>
          </p:cNvSpPr>
          <p:nvPr>
            <p:ph type="dt" sz="half" idx="10"/>
          </p:nvPr>
        </p:nvSpPr>
        <p:spPr/>
        <p:txBody>
          <a:bodyPr/>
          <a:lstStyle/>
          <a:p>
            <a:fld id="{2EDCD933-B6DE-45B3-9748-BFFBAA8A953B}"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95A7B2-C7B9-4EE3-8AC5-B2F27A22DE34}" type="slidenum">
              <a:rPr lang="en-US" smtClean="0"/>
              <a:t>‹#›</a:t>
            </a:fld>
            <a:endParaRPr lang="en-US"/>
          </a:p>
        </p:txBody>
      </p:sp>
    </p:spTree>
    <p:extLst>
      <p:ext uri="{BB962C8B-B14F-4D97-AF65-F5344CB8AC3E}">
        <p14:creationId xmlns:p14="http://schemas.microsoft.com/office/powerpoint/2010/main" val="1440468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mp; Date &amp; Presenter">
    <p:bg>
      <p:bgPr>
        <a:solidFill>
          <a:schemeClr val="bg1"/>
        </a:solidFill>
        <a:effectLst/>
      </p:bgPr>
    </p:bg>
    <p:spTree>
      <p:nvGrpSpPr>
        <p:cNvPr id="1" name=""/>
        <p:cNvGrpSpPr/>
        <p:nvPr/>
      </p:nvGrpSpPr>
      <p:grpSpPr>
        <a:xfrm>
          <a:off x="0" y="0"/>
          <a:ext cx="0" cy="0"/>
          <a:chOff x="0" y="0"/>
          <a:chExt cx="0" cy="0"/>
        </a:xfrm>
      </p:grpSpPr>
      <p:sp>
        <p:nvSpPr>
          <p:cNvPr id="17" name="bk object 16">
            <a:extLst>
              <a:ext uri="{FF2B5EF4-FFF2-40B4-BE49-F238E27FC236}">
                <a16:creationId xmlns:a16="http://schemas.microsoft.com/office/drawing/2014/main" id="{7B5675BB-25CE-4412-B42D-435716C7C9B5}"/>
              </a:ext>
            </a:extLst>
          </p:cNvPr>
          <p:cNvSpPr/>
          <p:nvPr userDrawn="1"/>
        </p:nvSpPr>
        <p:spPr>
          <a:xfrm>
            <a:off x="0" y="0"/>
            <a:ext cx="14630399" cy="8229600"/>
          </a:xfrm>
          <a:prstGeom prst="rect">
            <a:avLst/>
          </a:prstGeom>
          <a:blipFill>
            <a:blip r:embed="rId2"/>
            <a:stretch>
              <a:fillRect/>
            </a:stretch>
          </a:blipFill>
        </p:spPr>
        <p:txBody>
          <a:bodyPr wrap="square" lIns="0" tIns="0" rIns="0" bIns="0" rtlCol="0"/>
          <a:lstStyle/>
          <a:p>
            <a:r>
              <a:rPr lang="en-US" dirty="0"/>
              <a:t>z</a:t>
            </a:r>
            <a:endParaRPr dirty="0"/>
          </a:p>
        </p:txBody>
      </p:sp>
      <p:sp>
        <p:nvSpPr>
          <p:cNvPr id="2" name="Holder 2"/>
          <p:cNvSpPr>
            <a:spLocks noGrp="1"/>
          </p:cNvSpPr>
          <p:nvPr>
            <p:ph type="title" hasCustomPrompt="1"/>
          </p:nvPr>
        </p:nvSpPr>
        <p:spPr>
          <a:xfrm>
            <a:off x="859536" y="1734028"/>
            <a:ext cx="11521440" cy="954107"/>
          </a:xfrm>
        </p:spPr>
        <p:txBody>
          <a:bodyPr lIns="0" tIns="0" rIns="0" bIns="0"/>
          <a:lstStyle>
            <a:lvl1pPr>
              <a:defRPr sz="6200" b="1" i="0" baseline="0">
                <a:solidFill>
                  <a:schemeClr val="bg1"/>
                </a:solidFill>
                <a:latin typeface="Arial"/>
                <a:cs typeface="Arial"/>
              </a:defRPr>
            </a:lvl1pPr>
          </a:lstStyle>
          <a:p>
            <a:r>
              <a:rPr lang="en-US" dirty="0" smtClean="0"/>
              <a:t>BI Credit &amp; Strategy</a:t>
            </a:r>
            <a:endParaRPr dirty="0"/>
          </a:p>
        </p:txBody>
      </p:sp>
      <p:sp>
        <p:nvSpPr>
          <p:cNvPr id="4" name="Text Placeholder 3"/>
          <p:cNvSpPr>
            <a:spLocks noGrp="1"/>
          </p:cNvSpPr>
          <p:nvPr>
            <p:ph type="body" sz="quarter" idx="10" hasCustomPrompt="1"/>
          </p:nvPr>
        </p:nvSpPr>
        <p:spPr>
          <a:xfrm>
            <a:off x="858838" y="4283663"/>
            <a:ext cx="6608762" cy="430887"/>
          </a:xfrm>
          <a:prstGeom prst="rect">
            <a:avLst/>
          </a:prstGeom>
        </p:spPr>
        <p:txBody>
          <a:bodyPr lIns="0" tIns="0" rIns="0" bIns="0"/>
          <a:lstStyle>
            <a:lvl1pPr>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January 14, 2021</a:t>
            </a:r>
            <a:endParaRPr lang="en-US" dirty="0"/>
          </a:p>
        </p:txBody>
      </p:sp>
      <p:sp>
        <p:nvSpPr>
          <p:cNvPr id="5" name="Text Placeholder 3"/>
          <p:cNvSpPr>
            <a:spLocks noGrp="1"/>
          </p:cNvSpPr>
          <p:nvPr>
            <p:ph type="body" sz="quarter" idx="11" hasCustomPrompt="1"/>
          </p:nvPr>
        </p:nvSpPr>
        <p:spPr>
          <a:xfrm>
            <a:off x="858838" y="5243424"/>
            <a:ext cx="6608762" cy="430887"/>
          </a:xfrm>
          <a:prstGeom prst="rect">
            <a:avLst/>
          </a:prstGeom>
        </p:spPr>
        <p:txBody>
          <a:bodyPr lIns="0" tIns="0" rIns="0" bIns="0"/>
          <a:lstStyle>
            <a:lvl1pPr>
              <a:defRPr sz="2800"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FIASI Event</a:t>
            </a:r>
            <a:endParaRPr lang="en-US" dirty="0"/>
          </a:p>
        </p:txBody>
      </p:sp>
    </p:spTree>
    <p:extLst>
      <p:ext uri="{BB962C8B-B14F-4D97-AF65-F5344CB8AC3E}">
        <p14:creationId xmlns:p14="http://schemas.microsoft.com/office/powerpoint/2010/main" val="216890591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CD933-B6DE-45B3-9748-BFFBAA8A953B}"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5A7B2-C7B9-4EE3-8AC5-B2F27A22DE34}" type="slidenum">
              <a:rPr lang="en-US" smtClean="0"/>
              <a:t>‹#›</a:t>
            </a:fld>
            <a:endParaRPr lang="en-US"/>
          </a:p>
        </p:txBody>
      </p:sp>
    </p:spTree>
    <p:extLst>
      <p:ext uri="{BB962C8B-B14F-4D97-AF65-F5344CB8AC3E}">
        <p14:creationId xmlns:p14="http://schemas.microsoft.com/office/powerpoint/2010/main" val="25663901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CD933-B6DE-45B3-9748-BFFBAA8A953B}"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5A7B2-C7B9-4EE3-8AC5-B2F27A22DE34}" type="slidenum">
              <a:rPr lang="en-US" smtClean="0"/>
              <a:t>‹#›</a:t>
            </a:fld>
            <a:endParaRPr lang="en-US"/>
          </a:p>
        </p:txBody>
      </p:sp>
    </p:spTree>
    <p:extLst>
      <p:ext uri="{BB962C8B-B14F-4D97-AF65-F5344CB8AC3E}">
        <p14:creationId xmlns:p14="http://schemas.microsoft.com/office/powerpoint/2010/main" val="2623264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2_Content layou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57200" y="524557"/>
            <a:ext cx="12687300" cy="553998"/>
          </a:xfrm>
          <a:prstGeom prst="rect">
            <a:avLst/>
          </a:prstGeom>
        </p:spPr>
        <p:txBody>
          <a:bodyPr wrap="square" lIns="0" tIns="0" rIns="0" bIns="0" anchor="ctr">
            <a:spAutoFit/>
          </a:bodyPr>
          <a:lstStyle>
            <a:lvl1pPr>
              <a:lnSpc>
                <a:spcPct val="90000"/>
              </a:lnSpc>
              <a:defRPr sz="4000" b="1" kern="1200" spc="-5" dirty="0">
                <a:solidFill>
                  <a:schemeClr val="bg1"/>
                </a:solidFill>
                <a:latin typeface="Arial"/>
                <a:ea typeface="+mn-ea"/>
                <a:cs typeface="Arial"/>
              </a:defRPr>
            </a:lvl1pPr>
          </a:lstStyle>
          <a:p>
            <a:r>
              <a:rPr lang="en-US" dirty="0"/>
              <a:t>Header</a:t>
            </a:r>
            <a:endParaRPr dirty="0"/>
          </a:p>
        </p:txBody>
      </p:sp>
      <p:sp>
        <p:nvSpPr>
          <p:cNvPr id="8" name="Text Placeholder 7">
            <a:extLst>
              <a:ext uri="{FF2B5EF4-FFF2-40B4-BE49-F238E27FC236}">
                <a16:creationId xmlns:a16="http://schemas.microsoft.com/office/drawing/2014/main" id="{90BA3BAA-29AE-4095-8095-805C58FCFF67}"/>
              </a:ext>
            </a:extLst>
          </p:cNvPr>
          <p:cNvSpPr>
            <a:spLocks noGrp="1"/>
          </p:cNvSpPr>
          <p:nvPr>
            <p:ph type="body" sz="quarter" idx="10" hasCustomPrompt="1"/>
          </p:nvPr>
        </p:nvSpPr>
        <p:spPr>
          <a:xfrm>
            <a:off x="486156" y="1645920"/>
            <a:ext cx="12658344" cy="5669280"/>
          </a:xfrm>
          <a:prstGeom prst="rect">
            <a:avLst/>
          </a:prstGeom>
        </p:spPr>
        <p:txBody>
          <a:bodyPr/>
          <a:lstStyle>
            <a:lvl1pPr marL="12700" indent="0" algn="l" defTabSz="914364" rtl="0" eaLnBrk="1" latinLnBrk="0" hangingPunct="1">
              <a:lnSpc>
                <a:spcPct val="100000"/>
              </a:lnSpc>
              <a:spcBef>
                <a:spcPts val="100"/>
              </a:spcBef>
              <a:buFont typeface="Arial" panose="020B0604020202020204" pitchFamily="34" charset="0"/>
              <a:buNone/>
              <a:defRPr lang="en-US" sz="2400" kern="1200" spc="-5" baseline="0" dirty="0" smtClean="0">
                <a:solidFill>
                  <a:schemeClr val="bg1"/>
                </a:solidFill>
                <a:latin typeface="Arial"/>
                <a:ea typeface="+mn-ea"/>
                <a:cs typeface="Arial"/>
              </a:defRPr>
            </a:lvl1pPr>
            <a:lvl2pPr marL="742920" indent="-285738">
              <a:buClr>
                <a:schemeClr val="bg1"/>
              </a:buClr>
              <a:buFont typeface="Arial" panose="020B0604020202020204" pitchFamily="34" charset="0"/>
              <a:buChar char="•"/>
              <a:defRPr sz="2400" baseline="0">
                <a:solidFill>
                  <a:schemeClr val="bg1"/>
                </a:solidFill>
              </a:defRPr>
            </a:lvl2pPr>
            <a:lvl3pPr marL="1200102" indent="-285738">
              <a:buFont typeface="Courier New" panose="02070309020205020404" pitchFamily="49" charset="0"/>
              <a:buChar char="o"/>
              <a:defRPr sz="2400">
                <a:solidFill>
                  <a:schemeClr val="bg1"/>
                </a:solidFill>
              </a:defRPr>
            </a:lvl3pPr>
            <a:lvl4pPr marL="1714432" indent="-342887">
              <a:buFont typeface="Wingdings" panose="05000000000000000000" pitchFamily="2" charset="2"/>
              <a:buChar char="§"/>
              <a:defRPr sz="2400">
                <a:solidFill>
                  <a:schemeClr val="bg1"/>
                </a:solidFill>
              </a:defRPr>
            </a:lvl4pPr>
            <a:lvl5pPr marL="2114466" indent="-285738">
              <a:buFont typeface="Arial" panose="020B0604020202020204" pitchFamily="34" charset="0"/>
              <a:buChar char="•"/>
              <a:defRPr sz="2400" baseline="0">
                <a:solidFill>
                  <a:schemeClr val="bg1"/>
                </a:solidFill>
              </a:defRPr>
            </a:lvl5pPr>
            <a:lvl6pPr marL="2571647" indent="-285738">
              <a:buFont typeface="Courier New" panose="02070309020205020404" pitchFamily="49" charset="0"/>
              <a:buChar char="o"/>
              <a:defRPr sz="2400">
                <a:solidFill>
                  <a:schemeClr val="bg1"/>
                </a:solidFill>
              </a:defRPr>
            </a:lvl6pPr>
          </a:lstStyle>
          <a:p>
            <a:pPr lvl="0"/>
            <a:r>
              <a:rPr lang="en-US" dirty="0" smtClean="0"/>
              <a:t>Content</a:t>
            </a:r>
          </a:p>
          <a:p>
            <a:pPr lvl="1"/>
            <a:r>
              <a:rPr lang="en-US" dirty="0" smtClean="0"/>
              <a:t>Content level 2</a:t>
            </a:r>
          </a:p>
          <a:p>
            <a:pPr lvl="2"/>
            <a:r>
              <a:rPr lang="en-US" dirty="0" smtClean="0"/>
              <a:t>Content level 3</a:t>
            </a:r>
          </a:p>
          <a:p>
            <a:pPr lvl="3"/>
            <a:r>
              <a:rPr lang="en-US" dirty="0" smtClean="0"/>
              <a:t>Content level 4</a:t>
            </a:r>
          </a:p>
          <a:p>
            <a:pPr lvl="4"/>
            <a:r>
              <a:rPr lang="en-US" dirty="0" smtClean="0"/>
              <a:t>Content level 5</a:t>
            </a:r>
          </a:p>
          <a:p>
            <a:pPr lvl="5"/>
            <a:r>
              <a:rPr lang="en-US" dirty="0" smtClean="0"/>
              <a:t>Content level 6</a:t>
            </a:r>
          </a:p>
        </p:txBody>
      </p:sp>
    </p:spTree>
    <p:extLst>
      <p:ext uri="{BB962C8B-B14F-4D97-AF65-F5344CB8AC3E}">
        <p14:creationId xmlns:p14="http://schemas.microsoft.com/office/powerpoint/2010/main" val="105408266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I Intro">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60168F-B486-4C07-ADC5-A77D3F82EE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grpSp>
        <p:nvGrpSpPr>
          <p:cNvPr id="4" name="Group 3"/>
          <p:cNvGrpSpPr/>
          <p:nvPr userDrawn="1"/>
        </p:nvGrpSpPr>
        <p:grpSpPr>
          <a:xfrm>
            <a:off x="2895600" y="259977"/>
            <a:ext cx="9220200" cy="3665034"/>
            <a:chOff x="2895600" y="259976"/>
            <a:chExt cx="9220200" cy="3665034"/>
          </a:xfrm>
        </p:grpSpPr>
        <p:pic>
          <p:nvPicPr>
            <p:cNvPr id="8" name="Picture 7">
              <a:extLst>
                <a:ext uri="{FF2B5EF4-FFF2-40B4-BE49-F238E27FC236}">
                  <a16:creationId xmlns:a16="http://schemas.microsoft.com/office/drawing/2014/main" id="{7E60168F-B486-4C07-ADC5-A77D3F82EE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083" t="15718" r="27604" b="50881"/>
            <a:stretch/>
          </p:blipFill>
          <p:spPr>
            <a:xfrm>
              <a:off x="2895600" y="259976"/>
              <a:ext cx="8839200" cy="3665034"/>
            </a:xfrm>
            <a:prstGeom prst="rect">
              <a:avLst/>
            </a:prstGeom>
          </p:spPr>
        </p:pic>
        <p:sp>
          <p:nvSpPr>
            <p:cNvPr id="2" name="TextBox 1"/>
            <p:cNvSpPr txBox="1"/>
            <p:nvPr userDrawn="1"/>
          </p:nvSpPr>
          <p:spPr>
            <a:xfrm>
              <a:off x="8077200" y="1828800"/>
              <a:ext cx="4038600" cy="1097801"/>
            </a:xfrm>
            <a:prstGeom prst="rect">
              <a:avLst/>
            </a:prstGeom>
            <a:solidFill>
              <a:schemeClr val="tx1"/>
            </a:solidFill>
          </p:spPr>
          <p:txBody>
            <a:bodyPr wrap="square" lIns="0" tIns="0" rIns="0" bIns="0" rtlCol="0">
              <a:spAutoFit/>
            </a:bodyPr>
            <a:lstStyle/>
            <a:p>
              <a:r>
                <a:rPr lang="en-US" sz="2378" dirty="0" smtClean="0">
                  <a:solidFill>
                    <a:schemeClr val="bg1"/>
                  </a:solidFill>
                  <a:latin typeface="Avenir Next P for BBG" panose="020B0503020202020204" pitchFamily="34" charset="0"/>
                </a:rPr>
                <a:t>350 research professionals covering 2,000</a:t>
              </a:r>
              <a:r>
                <a:rPr lang="en-US" sz="2378" baseline="0" dirty="0" smtClean="0">
                  <a:solidFill>
                    <a:schemeClr val="bg1"/>
                  </a:solidFill>
                  <a:latin typeface="Avenir Next P for BBG" panose="020B0503020202020204" pitchFamily="34" charset="0"/>
                </a:rPr>
                <a:t> companies and more than 135 industries</a:t>
              </a:r>
              <a:endParaRPr lang="en-US" sz="2378" dirty="0">
                <a:solidFill>
                  <a:schemeClr val="bg1"/>
                </a:solidFill>
                <a:latin typeface="Avenir Next P for BBG" panose="020B0503020202020204" pitchFamily="34" charset="0"/>
              </a:endParaRPr>
            </a:p>
          </p:txBody>
        </p:sp>
      </p:grpSp>
    </p:spTree>
    <p:extLst>
      <p:ext uri="{BB962C8B-B14F-4D97-AF65-F5344CB8AC3E}">
        <p14:creationId xmlns:p14="http://schemas.microsoft.com/office/powerpoint/2010/main" val="295132149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17" name="bk object 16">
            <a:extLst>
              <a:ext uri="{FF2B5EF4-FFF2-40B4-BE49-F238E27FC236}">
                <a16:creationId xmlns:a16="http://schemas.microsoft.com/office/drawing/2014/main" id="{7B5675BB-25CE-4412-B42D-435716C7C9B5}"/>
              </a:ext>
            </a:extLst>
          </p:cNvPr>
          <p:cNvSpPr/>
          <p:nvPr userDrawn="1"/>
        </p:nvSpPr>
        <p:spPr>
          <a:xfrm>
            <a:off x="2" y="0"/>
            <a:ext cx="14630399" cy="8229600"/>
          </a:xfrm>
          <a:prstGeom prst="rect">
            <a:avLst/>
          </a:prstGeom>
          <a:blipFill>
            <a:blip r:embed="rId2"/>
            <a:stretch>
              <a:fillRect/>
            </a:stretch>
          </a:blipFill>
        </p:spPr>
        <p:txBody>
          <a:bodyPr wrap="square" lIns="0" tIns="0" rIns="0" bIns="0" rtlCol="0"/>
          <a:lstStyle/>
          <a:p>
            <a:endParaRPr sz="1800" dirty="0"/>
          </a:p>
        </p:txBody>
      </p:sp>
      <p:sp>
        <p:nvSpPr>
          <p:cNvPr id="2" name="Holder 2"/>
          <p:cNvSpPr>
            <a:spLocks noGrp="1"/>
          </p:cNvSpPr>
          <p:nvPr>
            <p:ph type="title" hasCustomPrompt="1"/>
          </p:nvPr>
        </p:nvSpPr>
        <p:spPr>
          <a:xfrm>
            <a:off x="859536" y="1734029"/>
            <a:ext cx="11521440" cy="954107"/>
          </a:xfrm>
        </p:spPr>
        <p:txBody>
          <a:bodyPr lIns="0" tIns="0" rIns="0" bIns="0"/>
          <a:lstStyle>
            <a:lvl1pPr>
              <a:defRPr sz="6199" b="1" i="0">
                <a:solidFill>
                  <a:schemeClr val="bg1"/>
                </a:solidFill>
                <a:latin typeface="Arial"/>
                <a:cs typeface="Arial"/>
              </a:defRPr>
            </a:lvl1pPr>
          </a:lstStyle>
          <a:p>
            <a:r>
              <a:rPr lang="en-US" dirty="0" smtClean="0"/>
              <a:t>Title</a:t>
            </a:r>
            <a:endParaRPr dirty="0"/>
          </a:p>
        </p:txBody>
      </p:sp>
    </p:spTree>
    <p:extLst>
      <p:ext uri="{BB962C8B-B14F-4D97-AF65-F5344CB8AC3E}">
        <p14:creationId xmlns:p14="http://schemas.microsoft.com/office/powerpoint/2010/main" val="288749781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mp; Date">
    <p:bg>
      <p:bgPr>
        <a:solidFill>
          <a:schemeClr val="bg1"/>
        </a:solidFill>
        <a:effectLst/>
      </p:bgPr>
    </p:bg>
    <p:spTree>
      <p:nvGrpSpPr>
        <p:cNvPr id="1" name=""/>
        <p:cNvGrpSpPr/>
        <p:nvPr/>
      </p:nvGrpSpPr>
      <p:grpSpPr>
        <a:xfrm>
          <a:off x="0" y="0"/>
          <a:ext cx="0" cy="0"/>
          <a:chOff x="0" y="0"/>
          <a:chExt cx="0" cy="0"/>
        </a:xfrm>
      </p:grpSpPr>
      <p:sp>
        <p:nvSpPr>
          <p:cNvPr id="17" name="bk object 16">
            <a:extLst>
              <a:ext uri="{FF2B5EF4-FFF2-40B4-BE49-F238E27FC236}">
                <a16:creationId xmlns:a16="http://schemas.microsoft.com/office/drawing/2014/main" id="{7B5675BB-25CE-4412-B42D-435716C7C9B5}"/>
              </a:ext>
            </a:extLst>
          </p:cNvPr>
          <p:cNvSpPr/>
          <p:nvPr userDrawn="1"/>
        </p:nvSpPr>
        <p:spPr>
          <a:xfrm>
            <a:off x="2" y="0"/>
            <a:ext cx="14630399" cy="8229600"/>
          </a:xfrm>
          <a:prstGeom prst="rect">
            <a:avLst/>
          </a:prstGeom>
          <a:blipFill>
            <a:blip r:embed="rId2"/>
            <a:stretch>
              <a:fillRect/>
            </a:stretch>
          </a:blipFill>
        </p:spPr>
        <p:txBody>
          <a:bodyPr wrap="square" lIns="0" tIns="0" rIns="0" bIns="0" rtlCol="0"/>
          <a:lstStyle/>
          <a:p>
            <a:r>
              <a:rPr lang="en-US" sz="1800" dirty="0"/>
              <a:t>z</a:t>
            </a:r>
            <a:endParaRPr sz="1800" dirty="0"/>
          </a:p>
        </p:txBody>
      </p:sp>
      <p:sp>
        <p:nvSpPr>
          <p:cNvPr id="2" name="Holder 2"/>
          <p:cNvSpPr>
            <a:spLocks noGrp="1"/>
          </p:cNvSpPr>
          <p:nvPr>
            <p:ph type="title" hasCustomPrompt="1"/>
          </p:nvPr>
        </p:nvSpPr>
        <p:spPr>
          <a:xfrm>
            <a:off x="859536" y="1734029"/>
            <a:ext cx="11521440" cy="954107"/>
          </a:xfrm>
        </p:spPr>
        <p:txBody>
          <a:bodyPr lIns="0" tIns="0" rIns="0" bIns="0"/>
          <a:lstStyle>
            <a:lvl1pPr>
              <a:defRPr sz="6199" b="1" i="0">
                <a:solidFill>
                  <a:schemeClr val="bg1"/>
                </a:solidFill>
                <a:latin typeface="Arial"/>
                <a:cs typeface="Arial"/>
              </a:defRPr>
            </a:lvl1pPr>
          </a:lstStyle>
          <a:p>
            <a:r>
              <a:rPr lang="en-US" dirty="0" smtClean="0"/>
              <a:t>Title</a:t>
            </a:r>
            <a:endParaRPr dirty="0"/>
          </a:p>
        </p:txBody>
      </p:sp>
      <p:sp>
        <p:nvSpPr>
          <p:cNvPr id="4" name="Text Placeholder 3"/>
          <p:cNvSpPr>
            <a:spLocks noGrp="1"/>
          </p:cNvSpPr>
          <p:nvPr>
            <p:ph type="body" sz="quarter" idx="10" hasCustomPrompt="1"/>
          </p:nvPr>
        </p:nvSpPr>
        <p:spPr>
          <a:xfrm>
            <a:off x="858838" y="4283663"/>
            <a:ext cx="6608762" cy="430888"/>
          </a:xfrm>
          <a:prstGeom prst="rect">
            <a:avLst/>
          </a:prstGeom>
        </p:spPr>
        <p:txBody>
          <a:bodyPr lIns="0" tIns="0" rIns="0" bIns="0"/>
          <a:lstStyle>
            <a:lvl1pPr>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Date</a:t>
            </a:r>
            <a:endParaRPr lang="en-US" dirty="0"/>
          </a:p>
        </p:txBody>
      </p:sp>
    </p:spTree>
    <p:extLst>
      <p:ext uri="{BB962C8B-B14F-4D97-AF65-F5344CB8AC3E}">
        <p14:creationId xmlns:p14="http://schemas.microsoft.com/office/powerpoint/2010/main" val="265207949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mp; Date &amp; Presenter">
    <p:bg>
      <p:bgPr>
        <a:solidFill>
          <a:schemeClr val="bg1"/>
        </a:solidFill>
        <a:effectLst/>
      </p:bgPr>
    </p:bg>
    <p:spTree>
      <p:nvGrpSpPr>
        <p:cNvPr id="1" name=""/>
        <p:cNvGrpSpPr/>
        <p:nvPr/>
      </p:nvGrpSpPr>
      <p:grpSpPr>
        <a:xfrm>
          <a:off x="0" y="0"/>
          <a:ext cx="0" cy="0"/>
          <a:chOff x="0" y="0"/>
          <a:chExt cx="0" cy="0"/>
        </a:xfrm>
      </p:grpSpPr>
      <p:sp>
        <p:nvSpPr>
          <p:cNvPr id="17" name="bk object 16">
            <a:extLst>
              <a:ext uri="{FF2B5EF4-FFF2-40B4-BE49-F238E27FC236}">
                <a16:creationId xmlns:a16="http://schemas.microsoft.com/office/drawing/2014/main" id="{7B5675BB-25CE-4412-B42D-435716C7C9B5}"/>
              </a:ext>
            </a:extLst>
          </p:cNvPr>
          <p:cNvSpPr/>
          <p:nvPr userDrawn="1"/>
        </p:nvSpPr>
        <p:spPr>
          <a:xfrm>
            <a:off x="2" y="0"/>
            <a:ext cx="14630399" cy="8229600"/>
          </a:xfrm>
          <a:prstGeom prst="rect">
            <a:avLst/>
          </a:prstGeom>
          <a:blipFill>
            <a:blip r:embed="rId2"/>
            <a:stretch>
              <a:fillRect/>
            </a:stretch>
          </a:blipFill>
        </p:spPr>
        <p:txBody>
          <a:bodyPr wrap="square" lIns="0" tIns="0" rIns="0" bIns="0" rtlCol="0"/>
          <a:lstStyle/>
          <a:p>
            <a:r>
              <a:rPr lang="en-US" sz="1800" dirty="0"/>
              <a:t>z</a:t>
            </a:r>
            <a:endParaRPr sz="1800" dirty="0"/>
          </a:p>
        </p:txBody>
      </p:sp>
      <p:sp>
        <p:nvSpPr>
          <p:cNvPr id="2" name="Holder 2"/>
          <p:cNvSpPr>
            <a:spLocks noGrp="1"/>
          </p:cNvSpPr>
          <p:nvPr>
            <p:ph type="title" hasCustomPrompt="1"/>
          </p:nvPr>
        </p:nvSpPr>
        <p:spPr>
          <a:xfrm>
            <a:off x="859536" y="1734029"/>
            <a:ext cx="11521440" cy="954107"/>
          </a:xfrm>
        </p:spPr>
        <p:txBody>
          <a:bodyPr lIns="0" tIns="0" rIns="0" bIns="0"/>
          <a:lstStyle>
            <a:lvl1pPr>
              <a:defRPr sz="6199" b="1" i="0">
                <a:solidFill>
                  <a:schemeClr val="bg1"/>
                </a:solidFill>
                <a:latin typeface="Arial"/>
                <a:cs typeface="Arial"/>
              </a:defRPr>
            </a:lvl1pPr>
          </a:lstStyle>
          <a:p>
            <a:r>
              <a:rPr lang="en-US" dirty="0" smtClean="0"/>
              <a:t>Title</a:t>
            </a:r>
            <a:endParaRPr dirty="0"/>
          </a:p>
        </p:txBody>
      </p:sp>
      <p:sp>
        <p:nvSpPr>
          <p:cNvPr id="4" name="Text Placeholder 3"/>
          <p:cNvSpPr>
            <a:spLocks noGrp="1"/>
          </p:cNvSpPr>
          <p:nvPr>
            <p:ph type="body" sz="quarter" idx="10" hasCustomPrompt="1"/>
          </p:nvPr>
        </p:nvSpPr>
        <p:spPr>
          <a:xfrm>
            <a:off x="858838" y="4283663"/>
            <a:ext cx="6608762" cy="430888"/>
          </a:xfrm>
          <a:prstGeom prst="rect">
            <a:avLst/>
          </a:prstGeom>
        </p:spPr>
        <p:txBody>
          <a:bodyPr lIns="0" tIns="0" rIns="0" bIns="0"/>
          <a:lstStyle>
            <a:lvl1pPr>
              <a:defRPr sz="2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Date</a:t>
            </a:r>
            <a:endParaRPr lang="en-US" dirty="0"/>
          </a:p>
        </p:txBody>
      </p:sp>
      <p:sp>
        <p:nvSpPr>
          <p:cNvPr id="5" name="Text Placeholder 3"/>
          <p:cNvSpPr>
            <a:spLocks noGrp="1"/>
          </p:cNvSpPr>
          <p:nvPr>
            <p:ph type="body" sz="quarter" idx="11" hasCustomPrompt="1"/>
          </p:nvPr>
        </p:nvSpPr>
        <p:spPr>
          <a:xfrm>
            <a:off x="858838" y="5243424"/>
            <a:ext cx="6608762" cy="430888"/>
          </a:xfrm>
          <a:prstGeom prst="rect">
            <a:avLst/>
          </a:prstGeom>
        </p:spPr>
        <p:txBody>
          <a:bodyPr lIns="0" tIns="0" rIns="0" bIns="0"/>
          <a:lstStyle>
            <a:lvl1pPr>
              <a:defRPr sz="2800" b="1"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Lead presenter</a:t>
            </a:r>
            <a:endParaRPr lang="en-US" dirty="0"/>
          </a:p>
        </p:txBody>
      </p:sp>
    </p:spTree>
    <p:extLst>
      <p:ext uri="{BB962C8B-B14F-4D97-AF65-F5344CB8AC3E}">
        <p14:creationId xmlns:p14="http://schemas.microsoft.com/office/powerpoint/2010/main" val="278792934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fo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1447800"/>
            <a:ext cx="14630400" cy="6781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TextBox 6"/>
          <p:cNvSpPr txBox="1"/>
          <p:nvPr userDrawn="1"/>
        </p:nvSpPr>
        <p:spPr>
          <a:xfrm>
            <a:off x="457200" y="524558"/>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sz="4000" dirty="0" smtClean="0"/>
              <a:t>Bloomberg Intelligence</a:t>
            </a:r>
            <a:endParaRPr lang="en-US" sz="4000" dirty="0"/>
          </a:p>
        </p:txBody>
      </p:sp>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7812" t="20371" r="17187" b="24074"/>
          <a:stretch/>
        </p:blipFill>
        <p:spPr>
          <a:xfrm>
            <a:off x="1035940" y="2894964"/>
            <a:ext cx="12558522" cy="5232718"/>
          </a:xfrm>
          <a:prstGeom prst="rect">
            <a:avLst/>
          </a:prstGeom>
        </p:spPr>
      </p:pic>
      <p:sp>
        <p:nvSpPr>
          <p:cNvPr id="9" name="TextBox 8"/>
          <p:cNvSpPr txBox="1"/>
          <p:nvPr userDrawn="1"/>
        </p:nvSpPr>
        <p:spPr>
          <a:xfrm>
            <a:off x="471677" y="1645920"/>
            <a:ext cx="13777723" cy="1107996"/>
          </a:xfrm>
          <a:prstGeom prst="rect">
            <a:avLst/>
          </a:prstGeom>
        </p:spPr>
        <p:txBody>
          <a:bodyPr wrap="square" lIns="0" tIns="0" rIns="0" bIns="0">
            <a:spAutoFit/>
          </a:bodyPr>
          <a:lstStyle>
            <a:lvl1pPr marL="355600" indent="-342900">
              <a:lnSpc>
                <a:spcPct val="100000"/>
              </a:lnSpc>
              <a:spcBef>
                <a:spcPts val="100"/>
              </a:spcBef>
              <a:spcAft>
                <a:spcPts val="2400"/>
              </a:spcAft>
              <a:buFont typeface="Arial" panose="020B0604020202020204" pitchFamily="34" charset="0"/>
              <a:buChar char="•"/>
              <a:defRPr sz="2400" b="0" spc="-5">
                <a:solidFill>
                  <a:schemeClr val="bg1"/>
                </a:solidFill>
                <a:latin typeface="Arial"/>
                <a:cs typeface="Arial"/>
              </a:defRPr>
            </a:lvl1pPr>
          </a:lstStyle>
          <a:p>
            <a:pPr marL="12700" indent="0">
              <a:buNone/>
            </a:pPr>
            <a:r>
              <a:rPr lang="en-GB" sz="2400" b="0" kern="1200" spc="-5" dirty="0" smtClean="0">
                <a:solidFill>
                  <a:schemeClr val="bg1"/>
                </a:solidFill>
                <a:effectLst/>
                <a:latin typeface="Arial"/>
                <a:ea typeface="+mn-ea"/>
                <a:cs typeface="Arial"/>
              </a:rPr>
              <a:t>Bloomberg Intelligence (BI) research delivers an independent perspective providing interactive data and investment research on companies, industries and global markets. Our team of 350 research professionals help our clients make informed decisions in the rapidly moving investment landscape.</a:t>
            </a:r>
            <a:endParaRPr lang="en-GB" sz="2400" b="0" kern="1200" spc="-5" dirty="0">
              <a:solidFill>
                <a:schemeClr val="bg1"/>
              </a:solidFill>
              <a:effectLst/>
              <a:latin typeface="Arial"/>
              <a:ea typeface="+mn-ea"/>
              <a:cs typeface="Arial"/>
            </a:endParaRPr>
          </a:p>
        </p:txBody>
      </p:sp>
      <p:sp>
        <p:nvSpPr>
          <p:cNvPr id="11" name="object 2424"/>
          <p:cNvSpPr txBox="1"/>
          <p:nvPr userDrawn="1"/>
        </p:nvSpPr>
        <p:spPr>
          <a:xfrm>
            <a:off x="9011938" y="500680"/>
            <a:ext cx="1828800" cy="641201"/>
          </a:xfrm>
          <a:prstGeom prst="rect">
            <a:avLst/>
          </a:prstGeom>
        </p:spPr>
        <p:txBody>
          <a:bodyPr vert="horz" wrap="square" lIns="0" tIns="0" rIns="0" bIns="0" rtlCol="0">
            <a:spAutoFit/>
          </a:bodyPr>
          <a:lstStyle/>
          <a:p>
            <a:pPr marL="12700">
              <a:lnSpc>
                <a:spcPts val="3575"/>
              </a:lnSpc>
              <a:spcBef>
                <a:spcPts val="100"/>
              </a:spcBef>
            </a:pPr>
            <a:r>
              <a:rPr sz="3000" b="1" spc="-70" dirty="0">
                <a:solidFill>
                  <a:srgbClr val="F89C27"/>
                </a:solidFill>
                <a:latin typeface="Avenir Next P for BBG"/>
                <a:cs typeface="Avenir Next P for BBG"/>
              </a:rPr>
              <a:t>135+</a:t>
            </a:r>
            <a:endParaRPr sz="3000" dirty="0">
              <a:solidFill>
                <a:srgbClr val="F89C27"/>
              </a:solidFill>
              <a:latin typeface="Avenir Next P for BBG"/>
              <a:cs typeface="Avenir Next P for BBG"/>
            </a:endParaRPr>
          </a:p>
          <a:p>
            <a:pPr marL="12700">
              <a:lnSpc>
                <a:spcPts val="1415"/>
              </a:lnSpc>
            </a:pPr>
            <a:r>
              <a:rPr sz="1200" spc="-5" dirty="0" smtClean="0">
                <a:solidFill>
                  <a:srgbClr val="FFFFFF"/>
                </a:solidFill>
                <a:latin typeface="Avenir Next P for BBG"/>
                <a:cs typeface="Avenir Next P for BBG"/>
              </a:rPr>
              <a:t>industries</a:t>
            </a:r>
            <a:endParaRPr sz="1200" dirty="0">
              <a:latin typeface="Avenir Next P for BBG"/>
              <a:cs typeface="Avenir Next P for BBG"/>
            </a:endParaRPr>
          </a:p>
        </p:txBody>
      </p:sp>
      <p:sp>
        <p:nvSpPr>
          <p:cNvPr id="13" name="object 2425"/>
          <p:cNvSpPr txBox="1"/>
          <p:nvPr userDrawn="1"/>
        </p:nvSpPr>
        <p:spPr>
          <a:xfrm>
            <a:off x="7183789" y="500680"/>
            <a:ext cx="1828800" cy="641201"/>
          </a:xfrm>
          <a:prstGeom prst="rect">
            <a:avLst/>
          </a:prstGeom>
        </p:spPr>
        <p:txBody>
          <a:bodyPr vert="horz" wrap="square" lIns="0" tIns="0" rIns="0" bIns="0" rtlCol="0">
            <a:spAutoFit/>
          </a:bodyPr>
          <a:lstStyle/>
          <a:p>
            <a:pPr marL="12700">
              <a:lnSpc>
                <a:spcPts val="3575"/>
              </a:lnSpc>
              <a:spcBef>
                <a:spcPts val="100"/>
              </a:spcBef>
            </a:pPr>
            <a:r>
              <a:rPr sz="3000" b="1" spc="-25" dirty="0" smtClean="0">
                <a:solidFill>
                  <a:srgbClr val="F99B27"/>
                </a:solidFill>
                <a:latin typeface="Avenir Next P for BBG"/>
                <a:cs typeface="Avenir Next P for BBG"/>
              </a:rPr>
              <a:t>500+</a:t>
            </a:r>
            <a:endParaRPr sz="3000" dirty="0">
              <a:solidFill>
                <a:srgbClr val="F99B27"/>
              </a:solidFill>
              <a:latin typeface="Avenir Next P for BBG"/>
              <a:cs typeface="Avenir Next P for BBG"/>
            </a:endParaRPr>
          </a:p>
          <a:p>
            <a:pPr marL="12700">
              <a:lnSpc>
                <a:spcPts val="1415"/>
              </a:lnSpc>
            </a:pPr>
            <a:r>
              <a:rPr sz="1200" dirty="0">
                <a:solidFill>
                  <a:srgbClr val="FFFFFF"/>
                </a:solidFill>
                <a:latin typeface="Avenir Next P for BBG"/>
                <a:cs typeface="Avenir Next P for BBG"/>
              </a:rPr>
              <a:t>data</a:t>
            </a:r>
            <a:r>
              <a:rPr sz="1200" spc="-44" dirty="0">
                <a:solidFill>
                  <a:srgbClr val="FFFFFF"/>
                </a:solidFill>
                <a:latin typeface="Avenir Next P for BBG"/>
                <a:cs typeface="Avenir Next P for BBG"/>
              </a:rPr>
              <a:t> </a:t>
            </a:r>
            <a:r>
              <a:rPr sz="1200" spc="-5" dirty="0">
                <a:solidFill>
                  <a:srgbClr val="FFFFFF"/>
                </a:solidFill>
                <a:latin typeface="Avenir Next P for BBG"/>
                <a:cs typeface="Avenir Next P for BBG"/>
              </a:rPr>
              <a:t>contributors</a:t>
            </a:r>
            <a:endParaRPr sz="1200" dirty="0">
              <a:latin typeface="Avenir Next P for BBG"/>
              <a:cs typeface="Avenir Next P for BBG"/>
            </a:endParaRPr>
          </a:p>
        </p:txBody>
      </p:sp>
      <p:sp>
        <p:nvSpPr>
          <p:cNvPr id="14" name="Rectangle 13"/>
          <p:cNvSpPr/>
          <p:nvPr userDrawn="1"/>
        </p:nvSpPr>
        <p:spPr>
          <a:xfrm>
            <a:off x="10591800" y="500680"/>
            <a:ext cx="1828800" cy="641201"/>
          </a:xfrm>
          <a:prstGeom prst="rect">
            <a:avLst/>
          </a:prstGeom>
        </p:spPr>
        <p:txBody>
          <a:bodyPr wrap="square" lIns="0" tIns="0" rIns="0" bIns="0">
            <a:spAutoFit/>
          </a:bodyPr>
          <a:lstStyle/>
          <a:p>
            <a:pPr marL="12700" marR="0" lvl="0" indent="0" algn="l" defTabSz="914364" rtl="0" eaLnBrk="1" fontAlgn="auto" latinLnBrk="0" hangingPunct="1">
              <a:lnSpc>
                <a:spcPts val="3575"/>
              </a:lnSpc>
              <a:spcBef>
                <a:spcPts val="760"/>
              </a:spcBef>
              <a:spcAft>
                <a:spcPts val="0"/>
              </a:spcAft>
              <a:buClrTx/>
              <a:buSzTx/>
              <a:buFontTx/>
              <a:buNone/>
              <a:tabLst/>
              <a:defRPr/>
            </a:pPr>
            <a:r>
              <a:rPr kumimoji="0" lang="en-US" sz="3000" b="1" i="0" u="none" strike="noStrike" kern="1200" cap="none" spc="44" normalizeH="0" baseline="0" noProof="0" dirty="0" smtClean="0">
                <a:ln>
                  <a:noFill/>
                </a:ln>
                <a:solidFill>
                  <a:srgbClr val="F79B27"/>
                </a:solidFill>
                <a:effectLst/>
                <a:uLnTx/>
                <a:uFillTx/>
                <a:latin typeface="Avenir Next P for BBG"/>
                <a:ea typeface="+mn-ea"/>
                <a:cs typeface="Avenir Next P for BBG"/>
              </a:rPr>
              <a:t>2</a:t>
            </a:r>
            <a:r>
              <a:rPr kumimoji="0" lang="en-US" sz="3000" b="1" i="0" u="none" strike="noStrike" kern="1200" cap="none" spc="-50" normalizeH="0" baseline="0" noProof="0" dirty="0" smtClean="0">
                <a:ln>
                  <a:noFill/>
                </a:ln>
                <a:solidFill>
                  <a:srgbClr val="F79B27"/>
                </a:solidFill>
                <a:effectLst/>
                <a:uLnTx/>
                <a:uFillTx/>
                <a:latin typeface="Avenir Next P for BBG"/>
                <a:ea typeface="+mn-ea"/>
                <a:cs typeface="Avenir Next P for BBG"/>
              </a:rPr>
              <a:t>,</a:t>
            </a:r>
            <a:r>
              <a:rPr kumimoji="0" lang="en-US" sz="3000" b="1" i="0" u="none" strike="noStrike" kern="1200" cap="none" spc="30" normalizeH="0" baseline="0" noProof="0" dirty="0" smtClean="0">
                <a:ln>
                  <a:noFill/>
                </a:ln>
                <a:solidFill>
                  <a:srgbClr val="F79B27"/>
                </a:solidFill>
                <a:effectLst/>
                <a:uLnTx/>
                <a:uFillTx/>
                <a:latin typeface="Avenir Next P for BBG"/>
                <a:ea typeface="+mn-ea"/>
                <a:cs typeface="Avenir Next P for BBG"/>
              </a:rPr>
              <a:t>00</a:t>
            </a:r>
            <a:r>
              <a:rPr kumimoji="0" lang="en-US" sz="3000" b="1" i="0" u="none" strike="noStrike" kern="1200" cap="none" spc="-50" normalizeH="0" baseline="0" noProof="0" dirty="0" smtClean="0">
                <a:ln>
                  <a:noFill/>
                </a:ln>
                <a:solidFill>
                  <a:srgbClr val="F79B27"/>
                </a:solidFill>
                <a:effectLst/>
                <a:uLnTx/>
                <a:uFillTx/>
                <a:latin typeface="Avenir Next P for BBG"/>
                <a:ea typeface="+mn-ea"/>
                <a:cs typeface="Avenir Next P for BBG"/>
              </a:rPr>
              <a:t>0</a:t>
            </a:r>
            <a:r>
              <a:rPr kumimoji="0" lang="en-US" sz="3000" b="1" i="0" u="none" strike="noStrike" kern="1200" cap="none" spc="0" normalizeH="0" baseline="0" noProof="0" dirty="0" smtClean="0">
                <a:ln>
                  <a:noFill/>
                </a:ln>
                <a:solidFill>
                  <a:srgbClr val="F79B27"/>
                </a:solidFill>
                <a:effectLst/>
                <a:uLnTx/>
                <a:uFillTx/>
                <a:latin typeface="Avenir Next P for BBG"/>
                <a:ea typeface="+mn-ea"/>
                <a:cs typeface="Avenir Next P for BBG"/>
              </a:rPr>
              <a:t>+</a:t>
            </a:r>
            <a:endParaRPr kumimoji="0" lang="en-US" sz="3000" b="0" i="0" u="none" strike="noStrike" kern="1200" cap="none" spc="0" normalizeH="0" baseline="0" noProof="0" dirty="0" smtClean="0">
              <a:ln>
                <a:noFill/>
              </a:ln>
              <a:solidFill>
                <a:srgbClr val="F79B27"/>
              </a:solidFill>
              <a:effectLst/>
              <a:uLnTx/>
              <a:uFillTx/>
              <a:latin typeface="Avenir Next P for BBG"/>
              <a:ea typeface="+mn-ea"/>
              <a:cs typeface="Avenir Next P for BBG"/>
            </a:endParaRPr>
          </a:p>
          <a:p>
            <a:pPr marL="12700" marR="0" lvl="0" indent="0" algn="l" defTabSz="914364" rtl="0" eaLnBrk="1" fontAlgn="auto" latinLnBrk="0" hangingPunct="1">
              <a:lnSpc>
                <a:spcPts val="1415"/>
              </a:lnSpc>
              <a:spcBef>
                <a:spcPts val="0"/>
              </a:spcBef>
              <a:spcAft>
                <a:spcPts val="0"/>
              </a:spcAft>
              <a:buClrTx/>
              <a:buSzTx/>
              <a:buFontTx/>
              <a:buNone/>
              <a:tabLst/>
              <a:defRPr/>
            </a:pPr>
            <a:r>
              <a:rPr kumimoji="0" lang="en-US" sz="1200" b="0" i="0" u="none" strike="noStrike" kern="1200" cap="none" spc="-10" normalizeH="0" baseline="0" noProof="0" dirty="0" smtClean="0">
                <a:ln>
                  <a:noFill/>
                </a:ln>
                <a:solidFill>
                  <a:srgbClr val="FFFFFF"/>
                </a:solidFill>
                <a:effectLst/>
                <a:uLnTx/>
                <a:uFillTx/>
                <a:latin typeface="Avenir Next P for BBG"/>
                <a:ea typeface="+mn-ea"/>
                <a:cs typeface="Avenir Next P for BBG"/>
              </a:rPr>
              <a:t>companies</a:t>
            </a:r>
            <a:endParaRPr kumimoji="0" lang="en-US" sz="1200" b="0" i="0" u="none" strike="noStrike" kern="1200" cap="none" spc="0" normalizeH="0" baseline="0" noProof="0" dirty="0">
              <a:ln>
                <a:noFill/>
              </a:ln>
              <a:solidFill>
                <a:srgbClr val="000000"/>
              </a:solidFill>
              <a:effectLst/>
              <a:uLnTx/>
              <a:uFillTx/>
              <a:latin typeface="Avenir Next P for BBG"/>
              <a:ea typeface="+mn-ea"/>
              <a:cs typeface="Avenir Next P for BBG"/>
            </a:endParaRPr>
          </a:p>
        </p:txBody>
      </p:sp>
      <p:sp>
        <p:nvSpPr>
          <p:cNvPr id="15" name="Rectangle 14"/>
          <p:cNvSpPr/>
          <p:nvPr userDrawn="1"/>
        </p:nvSpPr>
        <p:spPr>
          <a:xfrm>
            <a:off x="12668232" y="500679"/>
            <a:ext cx="1828800" cy="641201"/>
          </a:xfrm>
          <a:prstGeom prst="rect">
            <a:avLst/>
          </a:prstGeom>
        </p:spPr>
        <p:txBody>
          <a:bodyPr wrap="square" lIns="0" tIns="0" rIns="0" bIns="0">
            <a:spAutoFit/>
          </a:bodyPr>
          <a:lstStyle/>
          <a:p>
            <a:pPr marL="12700" marR="0" lvl="0" indent="0" algn="l" defTabSz="914364" rtl="0" eaLnBrk="1" fontAlgn="auto" latinLnBrk="0" hangingPunct="1">
              <a:lnSpc>
                <a:spcPts val="3575"/>
              </a:lnSpc>
              <a:spcBef>
                <a:spcPts val="760"/>
              </a:spcBef>
              <a:spcAft>
                <a:spcPts val="0"/>
              </a:spcAft>
              <a:buClrTx/>
              <a:buSzTx/>
              <a:buFontTx/>
              <a:buNone/>
              <a:tabLst/>
              <a:defRPr/>
            </a:pPr>
            <a:r>
              <a:rPr kumimoji="0" lang="en-US" sz="3000" b="1" i="0" u="none" strike="noStrike" kern="1200" cap="none" spc="-25" normalizeH="0" baseline="0" noProof="0" dirty="0" smtClean="0">
                <a:ln>
                  <a:noFill/>
                </a:ln>
                <a:solidFill>
                  <a:srgbClr val="FA9D27"/>
                </a:solidFill>
                <a:effectLst/>
                <a:uLnTx/>
                <a:uFillTx/>
                <a:latin typeface="Avenir Next P for BBG"/>
                <a:ea typeface="+mn-ea"/>
                <a:cs typeface="Avenir Next P for BBG"/>
              </a:rPr>
              <a:t>15yrs</a:t>
            </a:r>
            <a:endParaRPr kumimoji="0" lang="en-US" sz="3000" b="0" i="0" u="none" strike="noStrike" kern="1200" cap="none" spc="0" normalizeH="0" baseline="0" noProof="0" dirty="0" smtClean="0">
              <a:ln>
                <a:noFill/>
              </a:ln>
              <a:solidFill>
                <a:srgbClr val="FA9D27"/>
              </a:solidFill>
              <a:effectLst/>
              <a:uLnTx/>
              <a:uFillTx/>
              <a:latin typeface="Avenir Next P for BBG"/>
              <a:ea typeface="+mn-ea"/>
              <a:cs typeface="Avenir Next P for BBG"/>
            </a:endParaRPr>
          </a:p>
          <a:p>
            <a:pPr marL="12700" marR="0" lvl="0" indent="0" algn="l" defTabSz="914364" rtl="0" eaLnBrk="1" fontAlgn="auto" latinLnBrk="0" hangingPunct="1">
              <a:lnSpc>
                <a:spcPts val="1415"/>
              </a:lnSpc>
              <a:spcBef>
                <a:spcPts val="0"/>
              </a:spcBef>
              <a:spcAft>
                <a:spcPts val="0"/>
              </a:spcAft>
              <a:buClrTx/>
              <a:buSzTx/>
              <a:buFontTx/>
              <a:buNone/>
              <a:tabLst/>
              <a:defRPr/>
            </a:pPr>
            <a:r>
              <a:rPr kumimoji="0" lang="en-US" sz="1200" b="0" i="0" u="none" strike="noStrike" kern="1200" cap="none" spc="-14" normalizeH="0" baseline="0" noProof="0" dirty="0" smtClean="0">
                <a:ln>
                  <a:noFill/>
                </a:ln>
                <a:solidFill>
                  <a:srgbClr val="FFFFFF"/>
                </a:solidFill>
                <a:effectLst/>
                <a:uLnTx/>
                <a:uFillTx/>
                <a:latin typeface="Avenir Next P for BBG"/>
                <a:ea typeface="+mn-ea"/>
                <a:cs typeface="Avenir Next P for BBG"/>
              </a:rPr>
              <a:t>avg.</a:t>
            </a:r>
            <a:r>
              <a:rPr kumimoji="0" lang="en-US" sz="1200" b="0" i="0" u="none" strike="noStrike" kern="1200" cap="none" spc="-5" normalizeH="0" baseline="0" noProof="0" dirty="0" smtClean="0">
                <a:ln>
                  <a:noFill/>
                </a:ln>
                <a:solidFill>
                  <a:srgbClr val="FFFFFF"/>
                </a:solidFill>
                <a:effectLst/>
                <a:uLnTx/>
                <a:uFillTx/>
                <a:latin typeface="Avenir Next P for BBG"/>
                <a:ea typeface="+mn-ea"/>
                <a:cs typeface="Avenir Next P for BBG"/>
              </a:rPr>
              <a:t> analyst </a:t>
            </a:r>
            <a:r>
              <a:rPr kumimoji="0" lang="en-US" sz="1200" b="0" i="0" u="none" strike="noStrike" kern="1200" cap="none" spc="-10" normalizeH="0" baseline="0" noProof="0" dirty="0" smtClean="0">
                <a:ln>
                  <a:noFill/>
                </a:ln>
                <a:solidFill>
                  <a:srgbClr val="FFFFFF"/>
                </a:solidFill>
                <a:effectLst/>
                <a:uLnTx/>
                <a:uFillTx/>
                <a:latin typeface="Avenir Next P for BBG"/>
                <a:ea typeface="+mn-ea"/>
                <a:cs typeface="Avenir Next P for BBG"/>
              </a:rPr>
              <a:t>experience</a:t>
            </a:r>
            <a:endParaRPr kumimoji="0" lang="en-US" sz="1200" b="0" i="0" u="none" strike="noStrike" kern="1200" cap="none" spc="0" normalizeH="0" baseline="0" noProof="0" dirty="0">
              <a:ln>
                <a:noFill/>
              </a:ln>
              <a:solidFill>
                <a:srgbClr val="000000"/>
              </a:solidFill>
              <a:effectLst/>
              <a:uLnTx/>
              <a:uFillTx/>
              <a:latin typeface="Avenir Next P for BBG"/>
              <a:ea typeface="+mn-ea"/>
              <a:cs typeface="Avenir Next P for BBG"/>
            </a:endParaRPr>
          </a:p>
        </p:txBody>
      </p:sp>
    </p:spTree>
    <p:extLst>
      <p:ext uri="{BB962C8B-B14F-4D97-AF65-F5344CB8AC3E}">
        <p14:creationId xmlns:p14="http://schemas.microsoft.com/office/powerpoint/2010/main" val="375821437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Admin Note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userDrawn="1"/>
        </p:nvSpPr>
        <p:spPr>
          <a:xfrm>
            <a:off x="486156" y="531242"/>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sz="4000" dirty="0" smtClean="0"/>
              <a:t>Administrative notes</a:t>
            </a:r>
            <a:endParaRPr lang="en-US" sz="4000" dirty="0"/>
          </a:p>
        </p:txBody>
      </p:sp>
    </p:spTree>
    <p:extLst>
      <p:ext uri="{BB962C8B-B14F-4D97-AF65-F5344CB8AC3E}">
        <p14:creationId xmlns:p14="http://schemas.microsoft.com/office/powerpoint/2010/main" val="4074266722"/>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oday's Speak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Content Placeholder 21"/>
          <p:cNvSpPr>
            <a:spLocks noGrp="1"/>
          </p:cNvSpPr>
          <p:nvPr>
            <p:ph sz="quarter" idx="10" hasCustomPrompt="1"/>
          </p:nvPr>
        </p:nvSpPr>
        <p:spPr>
          <a:xfrm>
            <a:off x="3505200" y="2020416"/>
            <a:ext cx="3581400" cy="277000"/>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24" name="Content Placeholder 23"/>
          <p:cNvSpPr>
            <a:spLocks noGrp="1"/>
          </p:cNvSpPr>
          <p:nvPr>
            <p:ph sz="quarter" idx="11" hasCustomPrompt="1"/>
          </p:nvPr>
        </p:nvSpPr>
        <p:spPr>
          <a:xfrm>
            <a:off x="3505200" y="2309752"/>
            <a:ext cx="3581400" cy="1107996"/>
          </a:xfrm>
          <a:prstGeom prst="rect">
            <a:avLst/>
          </a:prstGeom>
        </p:spPr>
        <p:txBody>
          <a:bodyPr/>
          <a:lstStyle>
            <a:lvl1pPr marL="0" marR="0" indent="0" defTabSz="914364" eaLnBrk="1" fontAlgn="auto" latinLnBrk="0" hangingPunct="1">
              <a:lnSpc>
                <a:spcPct val="100000"/>
              </a:lnSpc>
              <a:spcBef>
                <a:spcPts val="0"/>
              </a:spcBef>
              <a:spcAft>
                <a:spcPts val="0"/>
              </a:spcAft>
              <a:buClrTx/>
              <a:buSzTx/>
              <a:buFontTx/>
              <a:buNone/>
              <a:tabLst/>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marL="0" marR="0" lvl="0" indent="0" defTabSz="914364" eaLnBrk="1" fontAlgn="auto" latinLnBrk="0" hangingPunct="1">
              <a:lnSpc>
                <a:spcPct val="100000"/>
              </a:lnSpc>
              <a:spcBef>
                <a:spcPts val="0"/>
              </a:spcBef>
              <a:spcAft>
                <a:spcPts val="0"/>
              </a:spcAft>
              <a:buClrTx/>
              <a:buSzTx/>
              <a:buFontTx/>
              <a:buNone/>
              <a:tabLst/>
              <a:defRPr/>
            </a:pPr>
            <a:r>
              <a:rPr lang="en-US" dirty="0" smtClean="0"/>
              <a:t>Email (optional)</a:t>
            </a:r>
          </a:p>
          <a:p>
            <a:pPr marL="0" marR="0" lvl="0" indent="0" defTabSz="914364" eaLnBrk="1" fontAlgn="auto" latinLnBrk="0" hangingPunct="1">
              <a:lnSpc>
                <a:spcPct val="100000"/>
              </a:lnSpc>
              <a:spcBef>
                <a:spcPts val="0"/>
              </a:spcBef>
              <a:spcAft>
                <a:spcPts val="0"/>
              </a:spcAft>
              <a:buClrTx/>
              <a:buSzTx/>
              <a:buFontTx/>
              <a:buNone/>
              <a:tabLst/>
              <a:defRPr/>
            </a:pPr>
            <a:r>
              <a:rPr lang="en-US" dirty="0" smtClean="0"/>
              <a:t>Phone (optional)</a:t>
            </a:r>
          </a:p>
        </p:txBody>
      </p:sp>
      <p:sp>
        <p:nvSpPr>
          <p:cNvPr id="25" name="Content Placeholder 21"/>
          <p:cNvSpPr>
            <a:spLocks noGrp="1"/>
          </p:cNvSpPr>
          <p:nvPr>
            <p:ph sz="quarter" idx="12" hasCustomPrompt="1"/>
          </p:nvPr>
        </p:nvSpPr>
        <p:spPr>
          <a:xfrm>
            <a:off x="3505200" y="4038600"/>
            <a:ext cx="3581400" cy="277000"/>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26" name="Content Placeholder 23"/>
          <p:cNvSpPr>
            <a:spLocks noGrp="1"/>
          </p:cNvSpPr>
          <p:nvPr>
            <p:ph sz="quarter" idx="13" hasCustomPrompt="1"/>
          </p:nvPr>
        </p:nvSpPr>
        <p:spPr>
          <a:xfrm>
            <a:off x="3505200" y="4327936"/>
            <a:ext cx="3581400" cy="1107996"/>
          </a:xfrm>
          <a:prstGeom prst="rect">
            <a:avLst/>
          </a:prstGeom>
        </p:spPr>
        <p:txBody>
          <a:bodyPr/>
          <a:lstStyle>
            <a:lvl1pPr marL="0" marR="0" indent="0" defTabSz="914364" eaLnBrk="1" fontAlgn="auto" latinLnBrk="0" hangingPunct="1">
              <a:lnSpc>
                <a:spcPct val="100000"/>
              </a:lnSpc>
              <a:spcBef>
                <a:spcPts val="0"/>
              </a:spcBef>
              <a:spcAft>
                <a:spcPts val="0"/>
              </a:spcAft>
              <a:buClrTx/>
              <a:buSzTx/>
              <a:buFontTx/>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marL="0" marR="0" lvl="0" indent="0" defTabSz="914364" eaLnBrk="1" fontAlgn="auto" latinLnBrk="0" hangingPunct="1">
              <a:lnSpc>
                <a:spcPct val="100000"/>
              </a:lnSpc>
              <a:spcBef>
                <a:spcPts val="0"/>
              </a:spcBef>
              <a:spcAft>
                <a:spcPts val="0"/>
              </a:spcAft>
              <a:buClrTx/>
              <a:buSzTx/>
              <a:buFontTx/>
              <a:buNone/>
              <a:tabLst/>
              <a:defRPr/>
            </a:pPr>
            <a:r>
              <a:rPr lang="en-US" dirty="0" smtClean="0"/>
              <a:t>Email (optional)</a:t>
            </a:r>
          </a:p>
          <a:p>
            <a:pPr marL="0" marR="0" lvl="0" indent="0" defTabSz="914364" eaLnBrk="1" fontAlgn="auto" latinLnBrk="0" hangingPunct="1">
              <a:lnSpc>
                <a:spcPct val="100000"/>
              </a:lnSpc>
              <a:spcBef>
                <a:spcPts val="0"/>
              </a:spcBef>
              <a:spcAft>
                <a:spcPts val="0"/>
              </a:spcAft>
              <a:buClrTx/>
              <a:buSzTx/>
              <a:buFontTx/>
              <a:buNone/>
              <a:tabLst/>
              <a:defRPr/>
            </a:pPr>
            <a:r>
              <a:rPr lang="en-US" dirty="0" smtClean="0"/>
              <a:t>Phone (optional)</a:t>
            </a:r>
          </a:p>
        </p:txBody>
      </p:sp>
      <p:sp>
        <p:nvSpPr>
          <p:cNvPr id="27" name="Content Placeholder 21"/>
          <p:cNvSpPr>
            <a:spLocks noGrp="1"/>
          </p:cNvSpPr>
          <p:nvPr>
            <p:ph sz="quarter" idx="14" hasCustomPrompt="1"/>
          </p:nvPr>
        </p:nvSpPr>
        <p:spPr>
          <a:xfrm>
            <a:off x="9563100" y="2020416"/>
            <a:ext cx="3581400" cy="277000"/>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28" name="Content Placeholder 23"/>
          <p:cNvSpPr>
            <a:spLocks noGrp="1"/>
          </p:cNvSpPr>
          <p:nvPr>
            <p:ph sz="quarter" idx="15" hasCustomPrompt="1"/>
          </p:nvPr>
        </p:nvSpPr>
        <p:spPr>
          <a:xfrm>
            <a:off x="9563100" y="2309752"/>
            <a:ext cx="3581400" cy="1107996"/>
          </a:xfrm>
          <a:prstGeom prst="rect">
            <a:avLst/>
          </a:prstGeom>
        </p:spPr>
        <p:txBody>
          <a:bodyPr/>
          <a:lstStyle>
            <a:lvl1pPr marL="0" marR="0" indent="0" defTabSz="914364" eaLnBrk="1" fontAlgn="auto" latinLnBrk="0" hangingPunct="1">
              <a:lnSpc>
                <a:spcPct val="100000"/>
              </a:lnSpc>
              <a:spcBef>
                <a:spcPts val="0"/>
              </a:spcBef>
              <a:spcAft>
                <a:spcPts val="0"/>
              </a:spcAft>
              <a:buClrTx/>
              <a:buSzTx/>
              <a:buFontTx/>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marL="0" marR="0" lvl="0" indent="0" defTabSz="914364" eaLnBrk="1" fontAlgn="auto" latinLnBrk="0" hangingPunct="1">
              <a:lnSpc>
                <a:spcPct val="100000"/>
              </a:lnSpc>
              <a:spcBef>
                <a:spcPts val="0"/>
              </a:spcBef>
              <a:spcAft>
                <a:spcPts val="0"/>
              </a:spcAft>
              <a:buClrTx/>
              <a:buSzTx/>
              <a:buFontTx/>
              <a:buNone/>
              <a:tabLst/>
              <a:defRPr/>
            </a:pPr>
            <a:r>
              <a:rPr lang="en-US" dirty="0" smtClean="0"/>
              <a:t>Email (optional)</a:t>
            </a:r>
          </a:p>
          <a:p>
            <a:pPr marL="0" marR="0" lvl="0" indent="0" defTabSz="914364" eaLnBrk="1" fontAlgn="auto" latinLnBrk="0" hangingPunct="1">
              <a:lnSpc>
                <a:spcPct val="100000"/>
              </a:lnSpc>
              <a:spcBef>
                <a:spcPts val="0"/>
              </a:spcBef>
              <a:spcAft>
                <a:spcPts val="0"/>
              </a:spcAft>
              <a:buClrTx/>
              <a:buSzTx/>
              <a:buFontTx/>
              <a:buNone/>
              <a:tabLst/>
              <a:defRPr/>
            </a:pPr>
            <a:r>
              <a:rPr lang="en-US" dirty="0" smtClean="0"/>
              <a:t>Phone (optional)</a:t>
            </a:r>
          </a:p>
        </p:txBody>
      </p:sp>
      <p:sp>
        <p:nvSpPr>
          <p:cNvPr id="29" name="Content Placeholder 21"/>
          <p:cNvSpPr>
            <a:spLocks noGrp="1"/>
          </p:cNvSpPr>
          <p:nvPr>
            <p:ph sz="quarter" idx="16" hasCustomPrompt="1"/>
          </p:nvPr>
        </p:nvSpPr>
        <p:spPr>
          <a:xfrm>
            <a:off x="9563100" y="4038600"/>
            <a:ext cx="3581400" cy="277000"/>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30" name="Content Placeholder 23"/>
          <p:cNvSpPr>
            <a:spLocks noGrp="1"/>
          </p:cNvSpPr>
          <p:nvPr>
            <p:ph sz="quarter" idx="17" hasCustomPrompt="1"/>
          </p:nvPr>
        </p:nvSpPr>
        <p:spPr>
          <a:xfrm>
            <a:off x="9563100" y="4327936"/>
            <a:ext cx="3581400" cy="1107996"/>
          </a:xfrm>
          <a:prstGeom prst="rect">
            <a:avLst/>
          </a:prstGeom>
        </p:spPr>
        <p:txBody>
          <a:bodyPr/>
          <a:lstStyle>
            <a:lvl1pPr marL="0" marR="0" indent="0" defTabSz="914364" eaLnBrk="1" fontAlgn="auto" latinLnBrk="0" hangingPunct="1">
              <a:lnSpc>
                <a:spcPct val="100000"/>
              </a:lnSpc>
              <a:spcBef>
                <a:spcPts val="0"/>
              </a:spcBef>
              <a:spcAft>
                <a:spcPts val="0"/>
              </a:spcAft>
              <a:buClrTx/>
              <a:buSzTx/>
              <a:buFontTx/>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marL="0" marR="0" lvl="0" indent="0" defTabSz="914364" eaLnBrk="1" fontAlgn="auto" latinLnBrk="0" hangingPunct="1">
              <a:lnSpc>
                <a:spcPct val="100000"/>
              </a:lnSpc>
              <a:spcBef>
                <a:spcPts val="0"/>
              </a:spcBef>
              <a:spcAft>
                <a:spcPts val="0"/>
              </a:spcAft>
              <a:buClrTx/>
              <a:buSzTx/>
              <a:buFontTx/>
              <a:buNone/>
              <a:tabLst/>
              <a:defRPr/>
            </a:pPr>
            <a:r>
              <a:rPr lang="en-US" dirty="0" smtClean="0"/>
              <a:t>Email (optional)</a:t>
            </a:r>
          </a:p>
          <a:p>
            <a:pPr marL="0" marR="0" lvl="0" indent="0" defTabSz="914364" eaLnBrk="1" fontAlgn="auto" latinLnBrk="0" hangingPunct="1">
              <a:lnSpc>
                <a:spcPct val="100000"/>
              </a:lnSpc>
              <a:spcBef>
                <a:spcPts val="0"/>
              </a:spcBef>
              <a:spcAft>
                <a:spcPts val="0"/>
              </a:spcAft>
              <a:buClrTx/>
              <a:buSzTx/>
              <a:buFontTx/>
              <a:buNone/>
              <a:tabLst/>
              <a:defRPr/>
            </a:pPr>
            <a:r>
              <a:rPr lang="en-US" dirty="0" smtClean="0"/>
              <a:t>Phone (optional)</a:t>
            </a:r>
          </a:p>
        </p:txBody>
      </p:sp>
      <p:sp>
        <p:nvSpPr>
          <p:cNvPr id="31" name="Content Placeholder 21"/>
          <p:cNvSpPr>
            <a:spLocks noGrp="1"/>
          </p:cNvSpPr>
          <p:nvPr>
            <p:ph sz="quarter" idx="18" hasCustomPrompt="1"/>
          </p:nvPr>
        </p:nvSpPr>
        <p:spPr>
          <a:xfrm>
            <a:off x="3505200" y="6069123"/>
            <a:ext cx="3581400" cy="277000"/>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32" name="Content Placeholder 23"/>
          <p:cNvSpPr>
            <a:spLocks noGrp="1"/>
          </p:cNvSpPr>
          <p:nvPr>
            <p:ph sz="quarter" idx="19" hasCustomPrompt="1"/>
          </p:nvPr>
        </p:nvSpPr>
        <p:spPr>
          <a:xfrm>
            <a:off x="3505200" y="6358458"/>
            <a:ext cx="3581400" cy="1107996"/>
          </a:xfrm>
          <a:prstGeom prst="rect">
            <a:avLst/>
          </a:prstGeom>
        </p:spPr>
        <p:txBody>
          <a:bodyPr/>
          <a:lstStyle>
            <a:lvl1pPr marL="0" marR="0" indent="0" defTabSz="914364" eaLnBrk="1" fontAlgn="auto" latinLnBrk="0" hangingPunct="1">
              <a:lnSpc>
                <a:spcPct val="100000"/>
              </a:lnSpc>
              <a:spcBef>
                <a:spcPts val="0"/>
              </a:spcBef>
              <a:spcAft>
                <a:spcPts val="0"/>
              </a:spcAft>
              <a:buClrTx/>
              <a:buSzTx/>
              <a:buFontTx/>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marL="0" marR="0" lvl="0" indent="0" defTabSz="914364" eaLnBrk="1" fontAlgn="auto" latinLnBrk="0" hangingPunct="1">
              <a:lnSpc>
                <a:spcPct val="100000"/>
              </a:lnSpc>
              <a:spcBef>
                <a:spcPts val="0"/>
              </a:spcBef>
              <a:spcAft>
                <a:spcPts val="0"/>
              </a:spcAft>
              <a:buClrTx/>
              <a:buSzTx/>
              <a:buFontTx/>
              <a:buNone/>
              <a:tabLst/>
              <a:defRPr/>
            </a:pPr>
            <a:r>
              <a:rPr lang="en-US" dirty="0" smtClean="0"/>
              <a:t>Email (optional)</a:t>
            </a:r>
          </a:p>
          <a:p>
            <a:pPr marL="0" marR="0" lvl="0" indent="0" defTabSz="914364" eaLnBrk="1" fontAlgn="auto" latinLnBrk="0" hangingPunct="1">
              <a:lnSpc>
                <a:spcPct val="100000"/>
              </a:lnSpc>
              <a:spcBef>
                <a:spcPts val="0"/>
              </a:spcBef>
              <a:spcAft>
                <a:spcPts val="0"/>
              </a:spcAft>
              <a:buClrTx/>
              <a:buSzTx/>
              <a:buFontTx/>
              <a:buNone/>
              <a:tabLst/>
              <a:defRPr/>
            </a:pPr>
            <a:r>
              <a:rPr lang="en-US" dirty="0" smtClean="0"/>
              <a:t>Phone (optional)</a:t>
            </a:r>
          </a:p>
        </p:txBody>
      </p:sp>
      <p:sp>
        <p:nvSpPr>
          <p:cNvPr id="33" name="Content Placeholder 21"/>
          <p:cNvSpPr>
            <a:spLocks noGrp="1"/>
          </p:cNvSpPr>
          <p:nvPr>
            <p:ph sz="quarter" idx="20" hasCustomPrompt="1"/>
          </p:nvPr>
        </p:nvSpPr>
        <p:spPr>
          <a:xfrm>
            <a:off x="9563100" y="6069123"/>
            <a:ext cx="3581400" cy="277000"/>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34" name="Content Placeholder 23"/>
          <p:cNvSpPr>
            <a:spLocks noGrp="1"/>
          </p:cNvSpPr>
          <p:nvPr>
            <p:ph sz="quarter" idx="21" hasCustomPrompt="1"/>
          </p:nvPr>
        </p:nvSpPr>
        <p:spPr>
          <a:xfrm>
            <a:off x="9563100" y="6358458"/>
            <a:ext cx="3581400" cy="1107996"/>
          </a:xfrm>
          <a:prstGeom prst="rect">
            <a:avLst/>
          </a:prstGeom>
        </p:spPr>
        <p:txBody>
          <a:bodyPr/>
          <a:lstStyle>
            <a:lvl1pPr marL="0" marR="0" indent="0" defTabSz="914364" eaLnBrk="1" fontAlgn="auto" latinLnBrk="0" hangingPunct="1">
              <a:lnSpc>
                <a:spcPct val="100000"/>
              </a:lnSpc>
              <a:spcBef>
                <a:spcPts val="0"/>
              </a:spcBef>
              <a:spcAft>
                <a:spcPts val="0"/>
              </a:spcAft>
              <a:buClrTx/>
              <a:buSzTx/>
              <a:buFontTx/>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marL="0" marR="0" lvl="0" indent="0" defTabSz="914364" eaLnBrk="1" fontAlgn="auto" latinLnBrk="0" hangingPunct="1">
              <a:lnSpc>
                <a:spcPct val="100000"/>
              </a:lnSpc>
              <a:spcBef>
                <a:spcPts val="0"/>
              </a:spcBef>
              <a:spcAft>
                <a:spcPts val="0"/>
              </a:spcAft>
              <a:buClrTx/>
              <a:buSzTx/>
              <a:buFontTx/>
              <a:buNone/>
              <a:tabLst/>
              <a:defRPr/>
            </a:pPr>
            <a:r>
              <a:rPr lang="en-US" dirty="0" smtClean="0"/>
              <a:t>Email (optional)</a:t>
            </a:r>
          </a:p>
          <a:p>
            <a:pPr marL="0" marR="0" lvl="0" indent="0" defTabSz="914364" eaLnBrk="1" fontAlgn="auto" latinLnBrk="0" hangingPunct="1">
              <a:lnSpc>
                <a:spcPct val="100000"/>
              </a:lnSpc>
              <a:spcBef>
                <a:spcPts val="0"/>
              </a:spcBef>
              <a:spcAft>
                <a:spcPts val="0"/>
              </a:spcAft>
              <a:buClrTx/>
              <a:buSzTx/>
              <a:buFontTx/>
              <a:buNone/>
              <a:tabLst/>
              <a:defRPr/>
            </a:pPr>
            <a:r>
              <a:rPr lang="en-US" dirty="0" smtClean="0"/>
              <a:t>Phone (optional)</a:t>
            </a:r>
          </a:p>
        </p:txBody>
      </p:sp>
      <p:sp>
        <p:nvSpPr>
          <p:cNvPr id="36" name="Picture Placeholder 35"/>
          <p:cNvSpPr>
            <a:spLocks noGrp="1"/>
          </p:cNvSpPr>
          <p:nvPr>
            <p:ph type="pic" sz="quarter" idx="22"/>
          </p:nvPr>
        </p:nvSpPr>
        <p:spPr>
          <a:xfrm>
            <a:off x="1714500" y="2020888"/>
            <a:ext cx="1524000" cy="1524000"/>
          </a:xfrm>
          <a:prstGeom prst="rect">
            <a:avLst/>
          </a:prstGeom>
        </p:spPr>
        <p:txBody>
          <a:bodyPr/>
          <a:lstStyle/>
          <a:p>
            <a:endParaRPr lang="en-US" dirty="0"/>
          </a:p>
        </p:txBody>
      </p:sp>
      <p:sp>
        <p:nvSpPr>
          <p:cNvPr id="37" name="Picture Placeholder 35"/>
          <p:cNvSpPr>
            <a:spLocks noGrp="1"/>
          </p:cNvSpPr>
          <p:nvPr>
            <p:ph type="pic" sz="quarter" idx="23"/>
          </p:nvPr>
        </p:nvSpPr>
        <p:spPr>
          <a:xfrm>
            <a:off x="1714500" y="4002024"/>
            <a:ext cx="1524000" cy="1524000"/>
          </a:xfrm>
          <a:prstGeom prst="rect">
            <a:avLst/>
          </a:prstGeom>
        </p:spPr>
        <p:txBody>
          <a:bodyPr/>
          <a:lstStyle/>
          <a:p>
            <a:endParaRPr lang="en-US" dirty="0"/>
          </a:p>
        </p:txBody>
      </p:sp>
      <p:sp>
        <p:nvSpPr>
          <p:cNvPr id="38" name="Picture Placeholder 35"/>
          <p:cNvSpPr>
            <a:spLocks noGrp="1"/>
          </p:cNvSpPr>
          <p:nvPr>
            <p:ph type="pic" sz="quarter" idx="24"/>
          </p:nvPr>
        </p:nvSpPr>
        <p:spPr>
          <a:xfrm>
            <a:off x="1714500" y="6069122"/>
            <a:ext cx="1524000" cy="1524000"/>
          </a:xfrm>
          <a:prstGeom prst="rect">
            <a:avLst/>
          </a:prstGeom>
        </p:spPr>
        <p:txBody>
          <a:bodyPr/>
          <a:lstStyle/>
          <a:p>
            <a:endParaRPr lang="en-US" dirty="0"/>
          </a:p>
        </p:txBody>
      </p:sp>
      <p:sp>
        <p:nvSpPr>
          <p:cNvPr id="40" name="Picture Placeholder 35"/>
          <p:cNvSpPr>
            <a:spLocks noGrp="1"/>
          </p:cNvSpPr>
          <p:nvPr>
            <p:ph type="pic" sz="quarter" idx="25"/>
          </p:nvPr>
        </p:nvSpPr>
        <p:spPr>
          <a:xfrm>
            <a:off x="7772400" y="2020888"/>
            <a:ext cx="1524000" cy="1524000"/>
          </a:xfrm>
          <a:prstGeom prst="rect">
            <a:avLst/>
          </a:prstGeom>
        </p:spPr>
        <p:txBody>
          <a:bodyPr/>
          <a:lstStyle/>
          <a:p>
            <a:endParaRPr lang="en-US" dirty="0"/>
          </a:p>
        </p:txBody>
      </p:sp>
      <p:sp>
        <p:nvSpPr>
          <p:cNvPr id="41" name="Picture Placeholder 35"/>
          <p:cNvSpPr>
            <a:spLocks noGrp="1"/>
          </p:cNvSpPr>
          <p:nvPr>
            <p:ph type="pic" sz="quarter" idx="26"/>
          </p:nvPr>
        </p:nvSpPr>
        <p:spPr>
          <a:xfrm>
            <a:off x="7772400" y="4002024"/>
            <a:ext cx="1524000" cy="1524000"/>
          </a:xfrm>
          <a:prstGeom prst="rect">
            <a:avLst/>
          </a:prstGeom>
        </p:spPr>
        <p:txBody>
          <a:bodyPr/>
          <a:lstStyle/>
          <a:p>
            <a:endParaRPr lang="en-US" dirty="0"/>
          </a:p>
        </p:txBody>
      </p:sp>
      <p:sp>
        <p:nvSpPr>
          <p:cNvPr id="42" name="Picture Placeholder 35"/>
          <p:cNvSpPr>
            <a:spLocks noGrp="1"/>
          </p:cNvSpPr>
          <p:nvPr>
            <p:ph type="pic" sz="quarter" idx="27"/>
          </p:nvPr>
        </p:nvSpPr>
        <p:spPr>
          <a:xfrm>
            <a:off x="7772400" y="6069122"/>
            <a:ext cx="1524000" cy="1524000"/>
          </a:xfrm>
          <a:prstGeom prst="rect">
            <a:avLst/>
          </a:prstGeom>
        </p:spPr>
        <p:txBody>
          <a:bodyPr/>
          <a:lstStyle/>
          <a:p>
            <a:endParaRPr lang="en-US" dirty="0"/>
          </a:p>
        </p:txBody>
      </p:sp>
      <p:sp>
        <p:nvSpPr>
          <p:cNvPr id="44" name="TextBox 43"/>
          <p:cNvSpPr txBox="1"/>
          <p:nvPr userDrawn="1"/>
        </p:nvSpPr>
        <p:spPr>
          <a:xfrm>
            <a:off x="486156" y="531242"/>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sz="4000" dirty="0" smtClean="0"/>
              <a:t>Today’s speakers</a:t>
            </a:r>
            <a:endParaRPr lang="en-US" sz="4000" dirty="0"/>
          </a:p>
        </p:txBody>
      </p:sp>
    </p:spTree>
    <p:extLst>
      <p:ext uri="{BB962C8B-B14F-4D97-AF65-F5344CB8AC3E}">
        <p14:creationId xmlns:p14="http://schemas.microsoft.com/office/powerpoint/2010/main" val="117111787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fo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1447800"/>
            <a:ext cx="14630400" cy="6781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457200" y="524556"/>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dirty="0" smtClean="0"/>
              <a:t>Bloomberg Intelligence</a:t>
            </a:r>
            <a:endParaRPr lang="en-US" dirty="0"/>
          </a:p>
        </p:txBody>
      </p:sp>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l="7812" t="20371" r="17187" b="24074"/>
          <a:stretch/>
        </p:blipFill>
        <p:spPr>
          <a:xfrm>
            <a:off x="1035939" y="2894964"/>
            <a:ext cx="12558522" cy="5232717"/>
          </a:xfrm>
          <a:prstGeom prst="rect">
            <a:avLst/>
          </a:prstGeom>
        </p:spPr>
      </p:pic>
      <p:sp>
        <p:nvSpPr>
          <p:cNvPr id="9" name="TextBox 8"/>
          <p:cNvSpPr txBox="1"/>
          <p:nvPr userDrawn="1"/>
        </p:nvSpPr>
        <p:spPr>
          <a:xfrm>
            <a:off x="471677" y="1645920"/>
            <a:ext cx="13777723" cy="1107996"/>
          </a:xfrm>
          <a:prstGeom prst="rect">
            <a:avLst/>
          </a:prstGeom>
        </p:spPr>
        <p:txBody>
          <a:bodyPr wrap="square" lIns="0" tIns="0" rIns="0" bIns="0">
            <a:spAutoFit/>
          </a:bodyPr>
          <a:lstStyle>
            <a:lvl1pPr marL="355600" indent="-342900">
              <a:lnSpc>
                <a:spcPct val="100000"/>
              </a:lnSpc>
              <a:spcBef>
                <a:spcPts val="100"/>
              </a:spcBef>
              <a:spcAft>
                <a:spcPts val="2400"/>
              </a:spcAft>
              <a:buFont typeface="Arial" panose="020B0604020202020204" pitchFamily="34" charset="0"/>
              <a:buChar char="•"/>
              <a:defRPr sz="2400" b="0" spc="-5">
                <a:solidFill>
                  <a:schemeClr val="bg1"/>
                </a:solidFill>
                <a:latin typeface="Arial"/>
                <a:cs typeface="Arial"/>
              </a:defRPr>
            </a:lvl1pPr>
          </a:lstStyle>
          <a:p>
            <a:pPr marL="12700" indent="0">
              <a:buNone/>
            </a:pPr>
            <a:r>
              <a:rPr lang="en-GB" sz="2400" b="0" kern="1200" spc="-5" dirty="0" smtClean="0">
                <a:solidFill>
                  <a:schemeClr val="bg1"/>
                </a:solidFill>
                <a:effectLst/>
                <a:latin typeface="Arial"/>
                <a:ea typeface="+mn-ea"/>
                <a:cs typeface="Arial"/>
              </a:rPr>
              <a:t>Bloomberg Intelligence (BI) research delivers an independent perspective providing interactive data and investment research on companies, industries and global markets. Our team of 350 research professionals help our clients make informed decisions in the rapidly moving investment landscape.</a:t>
            </a:r>
            <a:endParaRPr lang="en-GB" sz="2400" b="0" kern="1200" spc="-5" dirty="0">
              <a:solidFill>
                <a:schemeClr val="bg1"/>
              </a:solidFill>
              <a:effectLst/>
              <a:latin typeface="Arial"/>
              <a:ea typeface="+mn-ea"/>
              <a:cs typeface="Arial"/>
            </a:endParaRPr>
          </a:p>
        </p:txBody>
      </p:sp>
      <p:sp>
        <p:nvSpPr>
          <p:cNvPr id="11" name="object 2424"/>
          <p:cNvSpPr txBox="1"/>
          <p:nvPr userDrawn="1"/>
        </p:nvSpPr>
        <p:spPr>
          <a:xfrm>
            <a:off x="9011937" y="500679"/>
            <a:ext cx="1828800" cy="654025"/>
          </a:xfrm>
          <a:prstGeom prst="rect">
            <a:avLst/>
          </a:prstGeom>
        </p:spPr>
        <p:txBody>
          <a:bodyPr vert="horz" wrap="square" lIns="0" tIns="0" rIns="0" bIns="0" rtlCol="0">
            <a:spAutoFit/>
          </a:bodyPr>
          <a:lstStyle/>
          <a:p>
            <a:pPr marL="12700">
              <a:lnSpc>
                <a:spcPts val="3575"/>
              </a:lnSpc>
              <a:spcBef>
                <a:spcPts val="100"/>
              </a:spcBef>
            </a:pPr>
            <a:r>
              <a:rPr sz="3000" b="1" spc="-70" dirty="0">
                <a:solidFill>
                  <a:srgbClr val="F89C27"/>
                </a:solidFill>
                <a:latin typeface="Avenir Next P for BBG"/>
                <a:cs typeface="Avenir Next P for BBG"/>
              </a:rPr>
              <a:t>135+</a:t>
            </a:r>
            <a:endParaRPr sz="3000" dirty="0">
              <a:solidFill>
                <a:srgbClr val="F89C27"/>
              </a:solidFill>
              <a:latin typeface="Avenir Next P for BBG"/>
              <a:cs typeface="Avenir Next P for BBG"/>
            </a:endParaRPr>
          </a:p>
          <a:p>
            <a:pPr marL="12700">
              <a:lnSpc>
                <a:spcPts val="1415"/>
              </a:lnSpc>
            </a:pPr>
            <a:r>
              <a:rPr sz="1200" spc="-5" dirty="0" smtClean="0">
                <a:solidFill>
                  <a:srgbClr val="FFFFFF"/>
                </a:solidFill>
                <a:latin typeface="Avenir Next P for BBG"/>
                <a:cs typeface="Avenir Next P for BBG"/>
              </a:rPr>
              <a:t>industries</a:t>
            </a:r>
            <a:endParaRPr sz="1200" dirty="0">
              <a:latin typeface="Avenir Next P for BBG"/>
              <a:cs typeface="Avenir Next P for BBG"/>
            </a:endParaRPr>
          </a:p>
        </p:txBody>
      </p:sp>
      <p:sp>
        <p:nvSpPr>
          <p:cNvPr id="13" name="object 2425"/>
          <p:cNvSpPr txBox="1"/>
          <p:nvPr userDrawn="1"/>
        </p:nvSpPr>
        <p:spPr>
          <a:xfrm>
            <a:off x="7183789" y="500679"/>
            <a:ext cx="1828800" cy="659130"/>
          </a:xfrm>
          <a:prstGeom prst="rect">
            <a:avLst/>
          </a:prstGeom>
        </p:spPr>
        <p:txBody>
          <a:bodyPr vert="horz" wrap="square" lIns="0" tIns="0" rIns="0" bIns="0" rtlCol="0">
            <a:spAutoFit/>
          </a:bodyPr>
          <a:lstStyle/>
          <a:p>
            <a:pPr marL="12700">
              <a:lnSpc>
                <a:spcPts val="3575"/>
              </a:lnSpc>
              <a:spcBef>
                <a:spcPts val="100"/>
              </a:spcBef>
            </a:pPr>
            <a:r>
              <a:rPr sz="3000" b="1" spc="-25" dirty="0" smtClean="0">
                <a:solidFill>
                  <a:srgbClr val="F99B27"/>
                </a:solidFill>
                <a:latin typeface="Avenir Next P for BBG"/>
                <a:cs typeface="Avenir Next P for BBG"/>
              </a:rPr>
              <a:t>500+</a:t>
            </a:r>
            <a:endParaRPr sz="3000" dirty="0">
              <a:solidFill>
                <a:srgbClr val="F99B27"/>
              </a:solidFill>
              <a:latin typeface="Avenir Next P for BBG"/>
              <a:cs typeface="Avenir Next P for BBG"/>
            </a:endParaRPr>
          </a:p>
          <a:p>
            <a:pPr marL="12700">
              <a:lnSpc>
                <a:spcPts val="1415"/>
              </a:lnSpc>
            </a:pPr>
            <a:r>
              <a:rPr sz="1200" dirty="0">
                <a:solidFill>
                  <a:srgbClr val="FFFFFF"/>
                </a:solidFill>
                <a:latin typeface="Avenir Next P for BBG"/>
                <a:cs typeface="Avenir Next P for BBG"/>
              </a:rPr>
              <a:t>data</a:t>
            </a:r>
            <a:r>
              <a:rPr sz="1200" spc="-45" dirty="0">
                <a:solidFill>
                  <a:srgbClr val="FFFFFF"/>
                </a:solidFill>
                <a:latin typeface="Avenir Next P for BBG"/>
                <a:cs typeface="Avenir Next P for BBG"/>
              </a:rPr>
              <a:t> </a:t>
            </a:r>
            <a:r>
              <a:rPr sz="1200" spc="-5" dirty="0">
                <a:solidFill>
                  <a:srgbClr val="FFFFFF"/>
                </a:solidFill>
                <a:latin typeface="Avenir Next P for BBG"/>
                <a:cs typeface="Avenir Next P for BBG"/>
              </a:rPr>
              <a:t>contributors</a:t>
            </a:r>
            <a:endParaRPr sz="1200" dirty="0">
              <a:latin typeface="Avenir Next P for BBG"/>
              <a:cs typeface="Avenir Next P for BBG"/>
            </a:endParaRPr>
          </a:p>
        </p:txBody>
      </p:sp>
      <p:sp>
        <p:nvSpPr>
          <p:cNvPr id="14" name="Rectangle 13"/>
          <p:cNvSpPr/>
          <p:nvPr userDrawn="1"/>
        </p:nvSpPr>
        <p:spPr>
          <a:xfrm>
            <a:off x="10591800" y="500679"/>
            <a:ext cx="1828800" cy="641201"/>
          </a:xfrm>
          <a:prstGeom prst="rect">
            <a:avLst/>
          </a:prstGeom>
        </p:spPr>
        <p:txBody>
          <a:bodyPr wrap="square" lIns="0" tIns="0" rIns="0" bIns="0">
            <a:spAutoFit/>
          </a:bodyPr>
          <a:lstStyle/>
          <a:p>
            <a:pPr marL="12700" marR="0" lvl="0" indent="0" algn="l" defTabSz="914400" rtl="0" eaLnBrk="1" fontAlgn="auto" latinLnBrk="0" hangingPunct="1">
              <a:lnSpc>
                <a:spcPts val="3575"/>
              </a:lnSpc>
              <a:spcBef>
                <a:spcPts val="760"/>
              </a:spcBef>
              <a:spcAft>
                <a:spcPts val="0"/>
              </a:spcAft>
              <a:buClrTx/>
              <a:buSzTx/>
              <a:buFontTx/>
              <a:buNone/>
              <a:tabLst/>
              <a:defRPr/>
            </a:pPr>
            <a:r>
              <a:rPr kumimoji="0" lang="en-US" sz="3000" b="1" i="0" u="none" strike="noStrike" kern="1200" cap="none" spc="45" normalizeH="0" baseline="0" noProof="0" dirty="0" smtClean="0">
                <a:ln>
                  <a:noFill/>
                </a:ln>
                <a:solidFill>
                  <a:srgbClr val="F79B27"/>
                </a:solidFill>
                <a:effectLst/>
                <a:uLnTx/>
                <a:uFillTx/>
                <a:latin typeface="Avenir Next P for BBG"/>
                <a:ea typeface="+mn-ea"/>
                <a:cs typeface="Avenir Next P for BBG"/>
              </a:rPr>
              <a:t>2</a:t>
            </a:r>
            <a:r>
              <a:rPr kumimoji="0" lang="en-US" sz="3000" b="1" i="0" u="none" strike="noStrike" kern="1200" cap="none" spc="-50" normalizeH="0" baseline="0" noProof="0" dirty="0" smtClean="0">
                <a:ln>
                  <a:noFill/>
                </a:ln>
                <a:solidFill>
                  <a:srgbClr val="F79B27"/>
                </a:solidFill>
                <a:effectLst/>
                <a:uLnTx/>
                <a:uFillTx/>
                <a:latin typeface="Avenir Next P for BBG"/>
                <a:ea typeface="+mn-ea"/>
                <a:cs typeface="Avenir Next P for BBG"/>
              </a:rPr>
              <a:t>,</a:t>
            </a:r>
            <a:r>
              <a:rPr kumimoji="0" lang="en-US" sz="3000" b="1" i="0" u="none" strike="noStrike" kern="1200" cap="none" spc="30" normalizeH="0" baseline="0" noProof="0" dirty="0" smtClean="0">
                <a:ln>
                  <a:noFill/>
                </a:ln>
                <a:solidFill>
                  <a:srgbClr val="F79B27"/>
                </a:solidFill>
                <a:effectLst/>
                <a:uLnTx/>
                <a:uFillTx/>
                <a:latin typeface="Avenir Next P for BBG"/>
                <a:ea typeface="+mn-ea"/>
                <a:cs typeface="Avenir Next P for BBG"/>
              </a:rPr>
              <a:t>00</a:t>
            </a:r>
            <a:r>
              <a:rPr kumimoji="0" lang="en-US" sz="3000" b="1" i="0" u="none" strike="noStrike" kern="1200" cap="none" spc="-50" normalizeH="0" baseline="0" noProof="0" dirty="0" smtClean="0">
                <a:ln>
                  <a:noFill/>
                </a:ln>
                <a:solidFill>
                  <a:srgbClr val="F79B27"/>
                </a:solidFill>
                <a:effectLst/>
                <a:uLnTx/>
                <a:uFillTx/>
                <a:latin typeface="Avenir Next P for BBG"/>
                <a:ea typeface="+mn-ea"/>
                <a:cs typeface="Avenir Next P for BBG"/>
              </a:rPr>
              <a:t>0</a:t>
            </a:r>
            <a:r>
              <a:rPr kumimoji="0" lang="en-US" sz="3000" b="1" i="0" u="none" strike="noStrike" kern="1200" cap="none" spc="0" normalizeH="0" baseline="0" noProof="0" dirty="0" smtClean="0">
                <a:ln>
                  <a:noFill/>
                </a:ln>
                <a:solidFill>
                  <a:srgbClr val="F79B27"/>
                </a:solidFill>
                <a:effectLst/>
                <a:uLnTx/>
                <a:uFillTx/>
                <a:latin typeface="Avenir Next P for BBG"/>
                <a:ea typeface="+mn-ea"/>
                <a:cs typeface="Avenir Next P for BBG"/>
              </a:rPr>
              <a:t>+</a:t>
            </a:r>
            <a:endParaRPr kumimoji="0" lang="en-US" sz="3000" b="0" i="0" u="none" strike="noStrike" kern="1200" cap="none" spc="0" normalizeH="0" baseline="0" noProof="0" dirty="0" smtClean="0">
              <a:ln>
                <a:noFill/>
              </a:ln>
              <a:solidFill>
                <a:srgbClr val="F79B27"/>
              </a:solidFill>
              <a:effectLst/>
              <a:uLnTx/>
              <a:uFillTx/>
              <a:latin typeface="Avenir Next P for BBG"/>
              <a:ea typeface="+mn-ea"/>
              <a:cs typeface="Avenir Next P for BBG"/>
            </a:endParaRPr>
          </a:p>
          <a:p>
            <a:pPr marL="12700" marR="0" lvl="0" indent="0" algn="l" defTabSz="914400" rtl="0" eaLnBrk="1" fontAlgn="auto" latinLnBrk="0" hangingPunct="1">
              <a:lnSpc>
                <a:spcPts val="1415"/>
              </a:lnSpc>
              <a:spcBef>
                <a:spcPts val="0"/>
              </a:spcBef>
              <a:spcAft>
                <a:spcPts val="0"/>
              </a:spcAft>
              <a:buClrTx/>
              <a:buSzTx/>
              <a:buFontTx/>
              <a:buNone/>
              <a:tabLst/>
              <a:defRPr/>
            </a:pPr>
            <a:r>
              <a:rPr kumimoji="0" lang="en-US" sz="1200" b="0" i="0" u="none" strike="noStrike" kern="1200" cap="none" spc="-10" normalizeH="0" baseline="0" noProof="0" dirty="0" smtClean="0">
                <a:ln>
                  <a:noFill/>
                </a:ln>
                <a:solidFill>
                  <a:srgbClr val="FFFFFF"/>
                </a:solidFill>
                <a:effectLst/>
                <a:uLnTx/>
                <a:uFillTx/>
                <a:latin typeface="Avenir Next P for BBG"/>
                <a:ea typeface="+mn-ea"/>
                <a:cs typeface="Avenir Next P for BBG"/>
              </a:rPr>
              <a:t>companies</a:t>
            </a:r>
            <a:endParaRPr kumimoji="0" lang="en-US" sz="1200" b="0" i="0" u="none" strike="noStrike" kern="1200" cap="none" spc="0" normalizeH="0" baseline="0" noProof="0" dirty="0">
              <a:ln>
                <a:noFill/>
              </a:ln>
              <a:solidFill>
                <a:srgbClr val="000000"/>
              </a:solidFill>
              <a:effectLst/>
              <a:uLnTx/>
              <a:uFillTx/>
              <a:latin typeface="Avenir Next P for BBG"/>
              <a:ea typeface="+mn-ea"/>
              <a:cs typeface="Avenir Next P for BBG"/>
            </a:endParaRPr>
          </a:p>
        </p:txBody>
      </p:sp>
      <p:sp>
        <p:nvSpPr>
          <p:cNvPr id="15" name="Rectangle 14"/>
          <p:cNvSpPr/>
          <p:nvPr userDrawn="1"/>
        </p:nvSpPr>
        <p:spPr>
          <a:xfrm>
            <a:off x="12668232" y="500679"/>
            <a:ext cx="1828800" cy="641201"/>
          </a:xfrm>
          <a:prstGeom prst="rect">
            <a:avLst/>
          </a:prstGeom>
        </p:spPr>
        <p:txBody>
          <a:bodyPr wrap="square" lIns="0" tIns="0" rIns="0" bIns="0">
            <a:spAutoFit/>
          </a:bodyPr>
          <a:lstStyle/>
          <a:p>
            <a:pPr marL="12700" marR="0" lvl="0" indent="0" algn="l" defTabSz="914400" rtl="0" eaLnBrk="1" fontAlgn="auto" latinLnBrk="0" hangingPunct="1">
              <a:lnSpc>
                <a:spcPts val="3575"/>
              </a:lnSpc>
              <a:spcBef>
                <a:spcPts val="760"/>
              </a:spcBef>
              <a:spcAft>
                <a:spcPts val="0"/>
              </a:spcAft>
              <a:buClrTx/>
              <a:buSzTx/>
              <a:buFontTx/>
              <a:buNone/>
              <a:tabLst/>
              <a:defRPr/>
            </a:pPr>
            <a:r>
              <a:rPr kumimoji="0" lang="en-US" sz="3000" b="1" i="0" u="none" strike="noStrike" kern="1200" cap="none" spc="-25" normalizeH="0" baseline="0" noProof="0" dirty="0" smtClean="0">
                <a:ln>
                  <a:noFill/>
                </a:ln>
                <a:solidFill>
                  <a:srgbClr val="FA9D27"/>
                </a:solidFill>
                <a:effectLst/>
                <a:uLnTx/>
                <a:uFillTx/>
                <a:latin typeface="Avenir Next P for BBG"/>
                <a:ea typeface="+mn-ea"/>
                <a:cs typeface="Avenir Next P for BBG"/>
              </a:rPr>
              <a:t>15yrs</a:t>
            </a:r>
            <a:endParaRPr kumimoji="0" lang="en-US" sz="3000" b="0" i="0" u="none" strike="noStrike" kern="1200" cap="none" spc="0" normalizeH="0" baseline="0" noProof="0" dirty="0" smtClean="0">
              <a:ln>
                <a:noFill/>
              </a:ln>
              <a:solidFill>
                <a:srgbClr val="FA9D27"/>
              </a:solidFill>
              <a:effectLst/>
              <a:uLnTx/>
              <a:uFillTx/>
              <a:latin typeface="Avenir Next P for BBG"/>
              <a:ea typeface="+mn-ea"/>
              <a:cs typeface="Avenir Next P for BBG"/>
            </a:endParaRPr>
          </a:p>
          <a:p>
            <a:pPr marL="12700" marR="0" lvl="0" indent="0" algn="l" defTabSz="914400" rtl="0" eaLnBrk="1" fontAlgn="auto" latinLnBrk="0" hangingPunct="1">
              <a:lnSpc>
                <a:spcPts val="1415"/>
              </a:lnSpc>
              <a:spcBef>
                <a:spcPts val="0"/>
              </a:spcBef>
              <a:spcAft>
                <a:spcPts val="0"/>
              </a:spcAft>
              <a:buClrTx/>
              <a:buSzTx/>
              <a:buFontTx/>
              <a:buNone/>
              <a:tabLst/>
              <a:defRPr/>
            </a:pPr>
            <a:r>
              <a:rPr kumimoji="0" lang="en-US" sz="1200" b="0" i="0" u="none" strike="noStrike" kern="1200" cap="none" spc="-15" normalizeH="0" baseline="0" noProof="0" dirty="0" smtClean="0">
                <a:ln>
                  <a:noFill/>
                </a:ln>
                <a:solidFill>
                  <a:srgbClr val="FFFFFF"/>
                </a:solidFill>
                <a:effectLst/>
                <a:uLnTx/>
                <a:uFillTx/>
                <a:latin typeface="Avenir Next P for BBG"/>
                <a:ea typeface="+mn-ea"/>
                <a:cs typeface="Avenir Next P for BBG"/>
              </a:rPr>
              <a:t>avg.</a:t>
            </a:r>
            <a:r>
              <a:rPr kumimoji="0" lang="en-US" sz="1200" b="0" i="0" u="none" strike="noStrike" kern="1200" cap="none" spc="-5" normalizeH="0" baseline="0" noProof="0" dirty="0" smtClean="0">
                <a:ln>
                  <a:noFill/>
                </a:ln>
                <a:solidFill>
                  <a:srgbClr val="FFFFFF"/>
                </a:solidFill>
                <a:effectLst/>
                <a:uLnTx/>
                <a:uFillTx/>
                <a:latin typeface="Avenir Next P for BBG"/>
                <a:ea typeface="+mn-ea"/>
                <a:cs typeface="Avenir Next P for BBG"/>
              </a:rPr>
              <a:t> analyst </a:t>
            </a:r>
            <a:r>
              <a:rPr kumimoji="0" lang="en-US" sz="1200" b="0" i="0" u="none" strike="noStrike" kern="1200" cap="none" spc="-10" normalizeH="0" baseline="0" noProof="0" dirty="0" smtClean="0">
                <a:ln>
                  <a:noFill/>
                </a:ln>
                <a:solidFill>
                  <a:srgbClr val="FFFFFF"/>
                </a:solidFill>
                <a:effectLst/>
                <a:uLnTx/>
                <a:uFillTx/>
                <a:latin typeface="Avenir Next P for BBG"/>
                <a:ea typeface="+mn-ea"/>
                <a:cs typeface="Avenir Next P for BBG"/>
              </a:rPr>
              <a:t>experience</a:t>
            </a:r>
            <a:endParaRPr kumimoji="0" lang="en-US" sz="1200" b="0" i="0" u="none" strike="noStrike" kern="1200" cap="none" spc="0" normalizeH="0" baseline="0" noProof="0" dirty="0">
              <a:ln>
                <a:noFill/>
              </a:ln>
              <a:solidFill>
                <a:srgbClr val="000000"/>
              </a:solidFill>
              <a:effectLst/>
              <a:uLnTx/>
              <a:uFillTx/>
              <a:latin typeface="Avenir Next P for BBG"/>
              <a:ea typeface="+mn-ea"/>
              <a:cs typeface="Avenir Next P for BBG"/>
            </a:endParaRPr>
          </a:p>
        </p:txBody>
      </p:sp>
    </p:spTree>
    <p:extLst>
      <p:ext uri="{BB962C8B-B14F-4D97-AF65-F5344CB8AC3E}">
        <p14:creationId xmlns:p14="http://schemas.microsoft.com/office/powerpoint/2010/main" val="1536125556"/>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ey mess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userDrawn="1"/>
        </p:nvSpPr>
        <p:spPr>
          <a:xfrm>
            <a:off x="486156" y="531242"/>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sz="4000" dirty="0" smtClean="0"/>
              <a:t>Key</a:t>
            </a:r>
            <a:r>
              <a:rPr lang="en-US" sz="4000" baseline="0" dirty="0" smtClean="0"/>
              <a:t> messages</a:t>
            </a:r>
            <a:endParaRPr lang="en-US" sz="4000" dirty="0"/>
          </a:p>
        </p:txBody>
      </p:sp>
      <p:sp>
        <p:nvSpPr>
          <p:cNvPr id="6" name="Text Placeholder 7">
            <a:extLst>
              <a:ext uri="{FF2B5EF4-FFF2-40B4-BE49-F238E27FC236}">
                <a16:creationId xmlns:a16="http://schemas.microsoft.com/office/drawing/2014/main" id="{90BA3BAA-29AE-4095-8095-805C58FCFF67}"/>
              </a:ext>
            </a:extLst>
          </p:cNvPr>
          <p:cNvSpPr>
            <a:spLocks noGrp="1"/>
          </p:cNvSpPr>
          <p:nvPr>
            <p:ph type="body" sz="quarter" idx="10" hasCustomPrompt="1"/>
          </p:nvPr>
        </p:nvSpPr>
        <p:spPr>
          <a:xfrm>
            <a:off x="486156" y="1645920"/>
            <a:ext cx="12658344" cy="5669280"/>
          </a:xfrm>
          <a:prstGeom prst="rect">
            <a:avLst/>
          </a:prstGeom>
        </p:spPr>
        <p:txBody>
          <a:bodyPr/>
          <a:lstStyle>
            <a:lvl1pPr marL="355585" indent="-342887" algn="l" defTabSz="914364" rtl="0" eaLnBrk="1" latinLnBrk="0" hangingPunct="1">
              <a:lnSpc>
                <a:spcPct val="100000"/>
              </a:lnSpc>
              <a:spcBef>
                <a:spcPts val="100"/>
              </a:spcBef>
              <a:buFont typeface="Arial" panose="020B0604020202020204" pitchFamily="34" charset="0"/>
              <a:buChar char="•"/>
              <a:defRPr lang="en-US" sz="2400" kern="1200" spc="-5" dirty="0" smtClean="0">
                <a:solidFill>
                  <a:schemeClr val="bg1"/>
                </a:solidFill>
                <a:latin typeface="Arial"/>
                <a:ea typeface="+mn-ea"/>
                <a:cs typeface="Arial"/>
              </a:defRPr>
            </a:lvl1pPr>
            <a:lvl2pPr marL="800068" indent="-342887">
              <a:buClr>
                <a:schemeClr val="bg1"/>
              </a:buClr>
              <a:buFont typeface="Courier New" panose="02070309020205020404" pitchFamily="49" charset="0"/>
              <a:buChar char="o"/>
              <a:defRPr lang="en-US" sz="2400" kern="1200" spc="-5" dirty="0">
                <a:solidFill>
                  <a:schemeClr val="bg1"/>
                </a:solidFill>
                <a:latin typeface="Arial"/>
                <a:ea typeface="+mn-ea"/>
                <a:cs typeface="Arial"/>
              </a:defRPr>
            </a:lvl2pPr>
            <a:lvl3pPr marL="1257250" indent="-342887">
              <a:buClr>
                <a:schemeClr val="bg1"/>
              </a:buClr>
              <a:buFont typeface="Wingdings" panose="05000000000000000000" pitchFamily="2" charset="2"/>
              <a:buChar char="§"/>
              <a:defRPr sz="2400" baseline="0">
                <a:solidFill>
                  <a:schemeClr val="bg1"/>
                </a:solidFill>
              </a:defRPr>
            </a:lvl3pPr>
            <a:lvl4pPr marL="1657284" indent="-285738">
              <a:buFont typeface="Arial" panose="020B0604020202020204" pitchFamily="34" charset="0"/>
              <a:buChar char="•"/>
              <a:defRPr sz="2400">
                <a:solidFill>
                  <a:schemeClr val="bg1"/>
                </a:solidFill>
              </a:defRPr>
            </a:lvl4pPr>
            <a:lvl5pPr marL="2114466" indent="-285738">
              <a:buClr>
                <a:schemeClr val="bg1"/>
              </a:buClr>
              <a:buFont typeface="Courier New" panose="02070309020205020404" pitchFamily="49" charset="0"/>
              <a:buChar char="o"/>
              <a:defRPr sz="2400">
                <a:solidFill>
                  <a:schemeClr val="bg1"/>
                </a:solidFill>
              </a:defRPr>
            </a:lvl5pPr>
            <a:lvl6pPr marL="2571647" indent="-285738">
              <a:buClr>
                <a:schemeClr val="bg1"/>
              </a:buClr>
              <a:buFont typeface="Wingdings" panose="05000000000000000000" pitchFamily="2" charset="2"/>
              <a:buChar char="§"/>
              <a:defRPr sz="2400">
                <a:solidFill>
                  <a:schemeClr val="bg1"/>
                </a:solidFill>
              </a:defRPr>
            </a:lvl6pPr>
          </a:lstStyle>
          <a:p>
            <a:pPr lvl="0"/>
            <a:r>
              <a:rPr lang="en-US" dirty="0" smtClean="0"/>
              <a:t>Content</a:t>
            </a:r>
          </a:p>
          <a:p>
            <a:pPr lvl="1"/>
            <a:r>
              <a:rPr lang="en-US" dirty="0" smtClean="0"/>
              <a:t>Content level 2</a:t>
            </a:r>
          </a:p>
          <a:p>
            <a:pPr lvl="2"/>
            <a:r>
              <a:rPr lang="en-US" dirty="0" smtClean="0"/>
              <a:t>Content level 3</a:t>
            </a:r>
            <a:endParaRPr lang="en-US" dirty="0"/>
          </a:p>
          <a:p>
            <a:pPr lvl="3"/>
            <a:r>
              <a:rPr lang="en-US" dirty="0" smtClean="0"/>
              <a:t>Content level 4</a:t>
            </a:r>
          </a:p>
          <a:p>
            <a:pPr lvl="4"/>
            <a:r>
              <a:rPr lang="en-US" dirty="0" smtClean="0"/>
              <a:t>Content level 5</a:t>
            </a:r>
          </a:p>
          <a:p>
            <a:pPr lvl="5"/>
            <a:r>
              <a:rPr lang="en-US" dirty="0" smtClean="0"/>
              <a:t>Content level 6</a:t>
            </a:r>
          </a:p>
        </p:txBody>
      </p:sp>
    </p:spTree>
    <p:extLst>
      <p:ext uri="{BB962C8B-B14F-4D97-AF65-F5344CB8AC3E}">
        <p14:creationId xmlns:p14="http://schemas.microsoft.com/office/powerpoint/2010/main" val="132854153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Content layou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57200" y="524557"/>
            <a:ext cx="12687300" cy="553998"/>
          </a:xfrm>
          <a:prstGeom prst="rect">
            <a:avLst/>
          </a:prstGeom>
        </p:spPr>
        <p:txBody>
          <a:bodyPr wrap="square" lIns="0" tIns="0" rIns="0" bIns="0" anchor="ctr">
            <a:spAutoFit/>
          </a:bodyPr>
          <a:lstStyle>
            <a:lvl1pPr>
              <a:lnSpc>
                <a:spcPct val="90000"/>
              </a:lnSpc>
              <a:defRPr sz="4000" b="1" kern="1200" spc="-5" dirty="0">
                <a:solidFill>
                  <a:schemeClr val="bg1"/>
                </a:solidFill>
                <a:latin typeface="Arial"/>
                <a:ea typeface="+mn-ea"/>
                <a:cs typeface="Arial"/>
              </a:defRPr>
            </a:lvl1pPr>
          </a:lstStyle>
          <a:p>
            <a:r>
              <a:rPr lang="en-US" dirty="0"/>
              <a:t>Header</a:t>
            </a:r>
            <a:endParaRPr dirty="0"/>
          </a:p>
        </p:txBody>
      </p:sp>
      <p:sp>
        <p:nvSpPr>
          <p:cNvPr id="8" name="Text Placeholder 7">
            <a:extLst>
              <a:ext uri="{FF2B5EF4-FFF2-40B4-BE49-F238E27FC236}">
                <a16:creationId xmlns:a16="http://schemas.microsoft.com/office/drawing/2014/main" id="{90BA3BAA-29AE-4095-8095-805C58FCFF67}"/>
              </a:ext>
            </a:extLst>
          </p:cNvPr>
          <p:cNvSpPr>
            <a:spLocks noGrp="1"/>
          </p:cNvSpPr>
          <p:nvPr>
            <p:ph type="body" sz="quarter" idx="10" hasCustomPrompt="1"/>
          </p:nvPr>
        </p:nvSpPr>
        <p:spPr>
          <a:xfrm>
            <a:off x="486156" y="1645920"/>
            <a:ext cx="12658344" cy="5669280"/>
          </a:xfrm>
          <a:prstGeom prst="rect">
            <a:avLst/>
          </a:prstGeom>
        </p:spPr>
        <p:txBody>
          <a:bodyPr/>
          <a:lstStyle>
            <a:lvl1pPr marL="12700" indent="0" algn="l" defTabSz="914364" rtl="0" eaLnBrk="1" latinLnBrk="0" hangingPunct="1">
              <a:lnSpc>
                <a:spcPct val="100000"/>
              </a:lnSpc>
              <a:spcBef>
                <a:spcPts val="100"/>
              </a:spcBef>
              <a:buFont typeface="Arial" panose="020B0604020202020204" pitchFamily="34" charset="0"/>
              <a:buNone/>
              <a:defRPr lang="en-US" sz="2400" kern="1200" spc="-5" baseline="0" dirty="0" smtClean="0">
                <a:solidFill>
                  <a:schemeClr val="bg1"/>
                </a:solidFill>
                <a:latin typeface="Arial"/>
                <a:ea typeface="+mn-ea"/>
                <a:cs typeface="Arial"/>
              </a:defRPr>
            </a:lvl1pPr>
            <a:lvl2pPr marL="742920" indent="-285738">
              <a:buClr>
                <a:schemeClr val="bg1"/>
              </a:buClr>
              <a:buFont typeface="Arial" panose="020B0604020202020204" pitchFamily="34" charset="0"/>
              <a:buChar char="•"/>
              <a:defRPr sz="2400" baseline="0">
                <a:solidFill>
                  <a:schemeClr val="bg1"/>
                </a:solidFill>
              </a:defRPr>
            </a:lvl2pPr>
            <a:lvl3pPr marL="1200102" indent="-285738">
              <a:buFont typeface="Courier New" panose="02070309020205020404" pitchFamily="49" charset="0"/>
              <a:buChar char="o"/>
              <a:defRPr sz="2400">
                <a:solidFill>
                  <a:schemeClr val="bg1"/>
                </a:solidFill>
              </a:defRPr>
            </a:lvl3pPr>
            <a:lvl4pPr marL="1714432" indent="-342887">
              <a:buFont typeface="Wingdings" panose="05000000000000000000" pitchFamily="2" charset="2"/>
              <a:buChar char="§"/>
              <a:defRPr sz="2400">
                <a:solidFill>
                  <a:schemeClr val="bg1"/>
                </a:solidFill>
              </a:defRPr>
            </a:lvl4pPr>
            <a:lvl5pPr marL="2114466" indent="-285738">
              <a:buFont typeface="Arial" panose="020B0604020202020204" pitchFamily="34" charset="0"/>
              <a:buChar char="•"/>
              <a:defRPr sz="2400" baseline="0">
                <a:solidFill>
                  <a:schemeClr val="bg1"/>
                </a:solidFill>
              </a:defRPr>
            </a:lvl5pPr>
            <a:lvl6pPr marL="2571647" indent="-285738">
              <a:buFont typeface="Courier New" panose="02070309020205020404" pitchFamily="49" charset="0"/>
              <a:buChar char="o"/>
              <a:defRPr sz="2400">
                <a:solidFill>
                  <a:schemeClr val="bg1"/>
                </a:solidFill>
              </a:defRPr>
            </a:lvl6pPr>
          </a:lstStyle>
          <a:p>
            <a:pPr lvl="0"/>
            <a:r>
              <a:rPr lang="en-US" dirty="0" smtClean="0"/>
              <a:t>Content</a:t>
            </a:r>
          </a:p>
          <a:p>
            <a:pPr lvl="1"/>
            <a:r>
              <a:rPr lang="en-US" dirty="0" smtClean="0"/>
              <a:t>Content level 2</a:t>
            </a:r>
          </a:p>
          <a:p>
            <a:pPr lvl="2"/>
            <a:r>
              <a:rPr lang="en-US" dirty="0" smtClean="0"/>
              <a:t>Content level 3</a:t>
            </a:r>
          </a:p>
          <a:p>
            <a:pPr lvl="3"/>
            <a:r>
              <a:rPr lang="en-US" dirty="0" smtClean="0"/>
              <a:t>Content level 4</a:t>
            </a:r>
          </a:p>
          <a:p>
            <a:pPr lvl="4"/>
            <a:r>
              <a:rPr lang="en-US" dirty="0" smtClean="0"/>
              <a:t>Content level 5</a:t>
            </a:r>
          </a:p>
          <a:p>
            <a:pPr lvl="5"/>
            <a:r>
              <a:rPr lang="en-US" dirty="0" smtClean="0"/>
              <a:t>Content level 6</a:t>
            </a:r>
          </a:p>
        </p:txBody>
      </p:sp>
    </p:spTree>
    <p:extLst>
      <p:ext uri="{BB962C8B-B14F-4D97-AF65-F5344CB8AC3E}">
        <p14:creationId xmlns:p14="http://schemas.microsoft.com/office/powerpoint/2010/main" val="61739279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eam Cover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Content Placeholder 21"/>
          <p:cNvSpPr>
            <a:spLocks noGrp="1"/>
          </p:cNvSpPr>
          <p:nvPr>
            <p:ph sz="quarter" idx="10" hasCustomPrompt="1"/>
          </p:nvPr>
        </p:nvSpPr>
        <p:spPr>
          <a:xfrm>
            <a:off x="487229" y="2020417"/>
            <a:ext cx="3581400" cy="307777"/>
          </a:xfrm>
          <a:prstGeom prst="rect">
            <a:avLst/>
          </a:prstGeom>
        </p:spPr>
        <p:txBody>
          <a:bodyPr/>
          <a:lstStyle>
            <a:lvl1pPr>
              <a:defRPr sz="2000"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Coverage</a:t>
            </a:r>
            <a:endParaRPr lang="en-US" dirty="0"/>
          </a:p>
        </p:txBody>
      </p:sp>
      <p:sp>
        <p:nvSpPr>
          <p:cNvPr id="24" name="Content Placeholder 23"/>
          <p:cNvSpPr>
            <a:spLocks noGrp="1"/>
          </p:cNvSpPr>
          <p:nvPr>
            <p:ph sz="quarter" idx="11" hasCustomPrompt="1"/>
          </p:nvPr>
        </p:nvSpPr>
        <p:spPr>
          <a:xfrm>
            <a:off x="487229" y="2344988"/>
            <a:ext cx="4846771" cy="307777"/>
          </a:xfrm>
          <a:prstGeom prst="rect">
            <a:avLst/>
          </a:prstGeom>
        </p:spPr>
        <p:txBody>
          <a:bodyPr/>
          <a:lstStyle>
            <a:lvl1pPr marL="0" marR="0" indent="0" defTabSz="914364" eaLnBrk="1" fontAlgn="auto" latinLnBrk="0" hangingPunct="1">
              <a:lnSpc>
                <a:spcPct val="100000"/>
              </a:lnSpc>
              <a:spcBef>
                <a:spcPts val="0"/>
              </a:spcBef>
              <a:spcAft>
                <a:spcPts val="0"/>
              </a:spcAft>
              <a:buClrTx/>
              <a:buSzTx/>
              <a:buFontTx/>
              <a:buNone/>
              <a:tabLst/>
              <a:defRPr sz="20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List key coverage areas</a:t>
            </a:r>
          </a:p>
        </p:txBody>
      </p:sp>
      <p:sp>
        <p:nvSpPr>
          <p:cNvPr id="27" name="Content Placeholder 21"/>
          <p:cNvSpPr>
            <a:spLocks noGrp="1"/>
          </p:cNvSpPr>
          <p:nvPr>
            <p:ph sz="quarter" idx="14" hasCustomPrompt="1"/>
          </p:nvPr>
        </p:nvSpPr>
        <p:spPr>
          <a:xfrm>
            <a:off x="6545130" y="2020417"/>
            <a:ext cx="2989345" cy="307777"/>
          </a:xfrm>
          <a:prstGeom prst="rect">
            <a:avLst/>
          </a:prstGeom>
        </p:spPr>
        <p:txBody>
          <a:bodyPr/>
          <a:lstStyle>
            <a:lvl1pPr>
              <a:defRPr sz="2000"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Terminal</a:t>
            </a:r>
            <a:endParaRPr lang="en-US" dirty="0"/>
          </a:p>
        </p:txBody>
      </p:sp>
      <p:sp>
        <p:nvSpPr>
          <p:cNvPr id="28" name="Content Placeholder 23"/>
          <p:cNvSpPr>
            <a:spLocks noGrp="1"/>
          </p:cNvSpPr>
          <p:nvPr>
            <p:ph sz="quarter" idx="15" hasCustomPrompt="1"/>
          </p:nvPr>
        </p:nvSpPr>
        <p:spPr>
          <a:xfrm>
            <a:off x="6545128" y="2344988"/>
            <a:ext cx="5532572" cy="738664"/>
          </a:xfrm>
          <a:prstGeom prst="rect">
            <a:avLst/>
          </a:prstGeom>
        </p:spPr>
        <p:txBody>
          <a:bodyPr/>
          <a:lstStyle>
            <a:lvl1pPr marL="0" marR="0" indent="0" defTabSz="914364" eaLnBrk="1" fontAlgn="auto" latinLnBrk="0" hangingPunct="1">
              <a:lnSpc>
                <a:spcPct val="100000"/>
              </a:lnSpc>
              <a:spcBef>
                <a:spcPts val="0"/>
              </a:spcBef>
              <a:spcAft>
                <a:spcPts val="0"/>
              </a:spcAft>
              <a:buClrTx/>
              <a:buSzTx/>
              <a:buFontTx/>
              <a:buNone/>
              <a:tabLst/>
              <a:defRPr sz="24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Dashboard &lt;GO&gt;</a:t>
            </a:r>
          </a:p>
          <a:p>
            <a:pPr marL="0" marR="0" lvl="0" indent="0" defTabSz="914364" eaLnBrk="1" fontAlgn="auto" latinLnBrk="0" hangingPunct="1">
              <a:lnSpc>
                <a:spcPct val="100000"/>
              </a:lnSpc>
              <a:spcBef>
                <a:spcPts val="0"/>
              </a:spcBef>
              <a:spcAft>
                <a:spcPts val="0"/>
              </a:spcAft>
              <a:buClrTx/>
              <a:buSzTx/>
              <a:buFontTx/>
              <a:buNone/>
              <a:tabLst/>
              <a:defRPr/>
            </a:pPr>
            <a:r>
              <a:rPr lang="en-US" dirty="0" smtClean="0"/>
              <a:t>Related function &lt;GO&gt;</a:t>
            </a:r>
          </a:p>
        </p:txBody>
      </p:sp>
      <p:sp>
        <p:nvSpPr>
          <p:cNvPr id="44" name="TextBox 43"/>
          <p:cNvSpPr txBox="1"/>
          <p:nvPr userDrawn="1"/>
        </p:nvSpPr>
        <p:spPr>
          <a:xfrm>
            <a:off x="486156" y="531242"/>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sz="4000" dirty="0" smtClean="0"/>
              <a:t>Bloomberg </a:t>
            </a:r>
            <a:r>
              <a:rPr lang="en-US" sz="4000" baseline="0" dirty="0" smtClean="0"/>
              <a:t>resources</a:t>
            </a:r>
            <a:endParaRPr lang="en-US" sz="4000" dirty="0"/>
          </a:p>
        </p:txBody>
      </p:sp>
      <p:sp>
        <p:nvSpPr>
          <p:cNvPr id="11" name="Content Placeholder 23"/>
          <p:cNvSpPr>
            <a:spLocks noGrp="1"/>
          </p:cNvSpPr>
          <p:nvPr>
            <p:ph sz="quarter" idx="19" hasCustomPrompt="1"/>
          </p:nvPr>
        </p:nvSpPr>
        <p:spPr>
          <a:xfrm>
            <a:off x="6519370" y="4343400"/>
            <a:ext cx="7501430" cy="3200400"/>
          </a:xfrm>
          <a:prstGeom prst="rect">
            <a:avLst/>
          </a:prstGeom>
        </p:spPr>
        <p:txBody>
          <a:bodyPr/>
          <a:lstStyle>
            <a:lvl1pPr marL="0" marR="0" indent="0" defTabSz="914364" eaLnBrk="1" fontAlgn="auto" latinLnBrk="0" hangingPunct="1">
              <a:lnSpc>
                <a:spcPct val="100000"/>
              </a:lnSpc>
              <a:spcBef>
                <a:spcPts val="0"/>
              </a:spcBef>
              <a:spcAft>
                <a:spcPts val="0"/>
              </a:spcAft>
              <a:buClrTx/>
              <a:buSzTx/>
              <a:buFontTx/>
              <a:buNone/>
              <a:tabLst/>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defTabSz="914364" eaLnBrk="1" fontAlgn="auto" latinLnBrk="0" hangingPunct="1">
              <a:lnSpc>
                <a:spcPct val="100000"/>
              </a:lnSpc>
              <a:spcBef>
                <a:spcPts val="0"/>
              </a:spcBef>
              <a:spcAft>
                <a:spcPts val="0"/>
              </a:spcAft>
              <a:buClrTx/>
              <a:buSzTx/>
              <a:buFontTx/>
              <a:buNone/>
              <a:tabLst/>
              <a:defRPr/>
            </a:pPr>
            <a:r>
              <a:rPr lang="en-US" dirty="0" smtClean="0"/>
              <a:t>Dashboard picture</a:t>
            </a:r>
          </a:p>
          <a:p>
            <a:pPr marL="0" marR="0" lvl="0" indent="0" defTabSz="914364"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95104879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4" name="TextBox 43"/>
          <p:cNvSpPr txBox="1"/>
          <p:nvPr userDrawn="1"/>
        </p:nvSpPr>
        <p:spPr>
          <a:xfrm>
            <a:off x="486156" y="531242"/>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sz="4000" dirty="0" smtClean="0"/>
              <a:t>Thank you</a:t>
            </a:r>
            <a:endParaRPr lang="en-US" sz="4000" dirty="0"/>
          </a:p>
        </p:txBody>
      </p:sp>
      <p:sp>
        <p:nvSpPr>
          <p:cNvPr id="10" name="Text Placeholder 5"/>
          <p:cNvSpPr txBox="1">
            <a:spLocks/>
          </p:cNvSpPr>
          <p:nvPr userDrawn="1"/>
        </p:nvSpPr>
        <p:spPr>
          <a:xfrm>
            <a:off x="502632" y="1645920"/>
            <a:ext cx="12641868" cy="5669280"/>
          </a:xfrm>
          <a:prstGeom prst="rect">
            <a:avLst/>
          </a:prstGeom>
        </p:spPr>
        <p:txBody>
          <a:bodyPr wrap="square" lIns="0" tIns="0" rIns="0" bIns="0">
            <a:noAutofit/>
          </a:bodyPr>
          <a:lstStyle>
            <a:lvl1pPr marL="342900" indent="-342900">
              <a:lnSpc>
                <a:spcPct val="100000"/>
              </a:lnSpc>
              <a:spcAft>
                <a:spcPts val="600"/>
              </a:spcAft>
              <a:buClrTx/>
              <a:buSzPct val="90000"/>
              <a:buFont typeface="Arial" panose="020B0604020202020204" pitchFamily="34" charset="0"/>
              <a:buChar char="•"/>
              <a:defRPr lang="en-US" sz="2000" b="1" i="0" baseline="0">
                <a:solidFill>
                  <a:schemeClr val="bg1"/>
                </a:solidFill>
                <a:latin typeface="Arial" charset="0"/>
                <a:ea typeface="Arial" charset="0"/>
                <a:cs typeface="Arial" charset="0"/>
              </a:defRPr>
            </a:lvl1pPr>
            <a:lvl2pPr marL="571500" indent="-228600">
              <a:lnSpc>
                <a:spcPct val="100000"/>
              </a:lnSpc>
              <a:spcAft>
                <a:spcPts val="600"/>
              </a:spcAft>
              <a:buClr>
                <a:schemeClr val="bg1"/>
              </a:buClr>
              <a:buSzPct val="90000"/>
              <a:buFont typeface="Arial" panose="020B0604020202020204" pitchFamily="34" charset="0"/>
              <a:buChar char="̶"/>
              <a:defRPr sz="1800" baseline="0">
                <a:solidFill>
                  <a:schemeClr val="bg1"/>
                </a:solidFill>
                <a:latin typeface="Arial" charset="0"/>
                <a:ea typeface="Arial" charset="0"/>
                <a:cs typeface="Arial" charset="0"/>
              </a:defRPr>
            </a:lvl2pPr>
            <a:lvl3pPr marL="800100" indent="-228600">
              <a:lnSpc>
                <a:spcPct val="100000"/>
              </a:lnSpc>
              <a:spcAft>
                <a:spcPts val="600"/>
              </a:spcAft>
              <a:buSzPct val="80000"/>
              <a:buFont typeface="Arial" panose="020B0604020202020204" pitchFamily="34" charset="0"/>
              <a:buChar char="•"/>
              <a:defRPr sz="1600">
                <a:solidFill>
                  <a:schemeClr val="bg1"/>
                </a:solidFill>
                <a:latin typeface="Arial" charset="0"/>
                <a:ea typeface="Arial" charset="0"/>
                <a:cs typeface="Arial" charset="0"/>
              </a:defRPr>
            </a:lvl3pPr>
            <a:lvl4pPr marL="1028700" indent="-174625">
              <a:lnSpc>
                <a:spcPct val="100000"/>
              </a:lnSpc>
              <a:spcAft>
                <a:spcPts val="400"/>
              </a:spcAft>
              <a:buSzPct val="80000"/>
              <a:buFont typeface="Arial" panose="020B0604020202020204" pitchFamily="34" charset="0"/>
              <a:buChar char="-"/>
              <a:defRPr sz="1400">
                <a:solidFill>
                  <a:schemeClr val="bg1"/>
                </a:solidFill>
                <a:latin typeface="Arial" charset="0"/>
                <a:ea typeface="Arial" charset="0"/>
                <a:cs typeface="Arial" charset="0"/>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364" eaLnBrk="1" fontAlgn="auto" latinLnBrk="0" hangingPunct="1">
              <a:lnSpc>
                <a:spcPct val="100000"/>
              </a:lnSpc>
              <a:spcBef>
                <a:spcPts val="0"/>
              </a:spcBef>
              <a:spcAft>
                <a:spcPts val="600"/>
              </a:spcAft>
              <a:buClrTx/>
              <a:buSzPct val="90000"/>
              <a:buFont typeface="Arial" panose="020B0604020202020204" pitchFamily="34" charset="0"/>
              <a:buNone/>
              <a:tabLst/>
              <a:defRPr/>
            </a:pPr>
            <a:endParaRPr kumimoji="0" lang="en-US" sz="2000" b="1" i="0" u="none" strike="noStrike" kern="0" cap="none" spc="0" normalizeH="0" baseline="0" noProof="0" dirty="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51598467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
          <p:cNvSpPr txBox="1">
            <a:spLocks/>
          </p:cNvSpPr>
          <p:nvPr userDrawn="1"/>
        </p:nvSpPr>
        <p:spPr>
          <a:xfrm>
            <a:off x="457202" y="1850544"/>
            <a:ext cx="12687299" cy="5236056"/>
          </a:xfrm>
          <a:prstGeom prst="rect">
            <a:avLst/>
          </a:prstGeom>
        </p:spPr>
        <p:txBody>
          <a:bodyPr wrap="square" lIns="0" tIns="0" rIns="0" bIns="0">
            <a:noAutofit/>
          </a:bodyPr>
          <a:lstStyle>
            <a:lvl1pPr marL="342900" indent="-342900">
              <a:lnSpc>
                <a:spcPct val="100000"/>
              </a:lnSpc>
              <a:spcAft>
                <a:spcPts val="600"/>
              </a:spcAft>
              <a:buClrTx/>
              <a:buSzPct val="90000"/>
              <a:buFont typeface="Arial" panose="020B0604020202020204" pitchFamily="34" charset="0"/>
              <a:buChar char="•"/>
              <a:defRPr lang="en-US" sz="2000" b="1" i="0" baseline="0">
                <a:solidFill>
                  <a:schemeClr val="bg1"/>
                </a:solidFill>
                <a:latin typeface="Arial" charset="0"/>
                <a:ea typeface="Arial" charset="0"/>
                <a:cs typeface="Arial" charset="0"/>
              </a:defRPr>
            </a:lvl1pPr>
            <a:lvl2pPr marL="571500" indent="-228600">
              <a:lnSpc>
                <a:spcPct val="100000"/>
              </a:lnSpc>
              <a:spcAft>
                <a:spcPts val="600"/>
              </a:spcAft>
              <a:buClr>
                <a:schemeClr val="bg1"/>
              </a:buClr>
              <a:buSzPct val="90000"/>
              <a:buFont typeface="Arial" panose="020B0604020202020204" pitchFamily="34" charset="0"/>
              <a:buChar char="̶"/>
              <a:defRPr sz="1800" baseline="0">
                <a:solidFill>
                  <a:schemeClr val="bg1"/>
                </a:solidFill>
                <a:latin typeface="Arial" charset="0"/>
                <a:ea typeface="Arial" charset="0"/>
                <a:cs typeface="Arial" charset="0"/>
              </a:defRPr>
            </a:lvl2pPr>
            <a:lvl3pPr marL="800100" indent="-228600">
              <a:lnSpc>
                <a:spcPct val="100000"/>
              </a:lnSpc>
              <a:spcAft>
                <a:spcPts val="600"/>
              </a:spcAft>
              <a:buSzPct val="80000"/>
              <a:buFont typeface="Arial" panose="020B0604020202020204" pitchFamily="34" charset="0"/>
              <a:buChar char="•"/>
              <a:defRPr sz="1600">
                <a:solidFill>
                  <a:schemeClr val="bg1"/>
                </a:solidFill>
                <a:latin typeface="Arial" charset="0"/>
                <a:ea typeface="Arial" charset="0"/>
                <a:cs typeface="Arial" charset="0"/>
              </a:defRPr>
            </a:lvl3pPr>
            <a:lvl4pPr marL="1028700" indent="-174625">
              <a:lnSpc>
                <a:spcPct val="100000"/>
              </a:lnSpc>
              <a:spcAft>
                <a:spcPts val="400"/>
              </a:spcAft>
              <a:buSzPct val="80000"/>
              <a:buFont typeface="Arial" panose="020B0604020202020204" pitchFamily="34" charset="0"/>
              <a:buChar char="-"/>
              <a:defRPr sz="1400">
                <a:solidFill>
                  <a:schemeClr val="bg1"/>
                </a:solidFill>
                <a:latin typeface="Arial" charset="0"/>
                <a:ea typeface="Arial" charset="0"/>
                <a:cs typeface="Arial" charset="0"/>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364" eaLnBrk="1" fontAlgn="auto" latinLnBrk="0" hangingPunct="1">
              <a:lnSpc>
                <a:spcPct val="100000"/>
              </a:lnSpc>
              <a:spcBef>
                <a:spcPts val="0"/>
              </a:spcBef>
              <a:spcAft>
                <a:spcPts val="600"/>
              </a:spcAft>
              <a:buClrTx/>
              <a:buSzPct val="90000"/>
              <a:buFont typeface="Arial" panose="020B0604020202020204" pitchFamily="34" charset="0"/>
              <a:buNone/>
              <a:tabLst/>
              <a:defRPr/>
            </a:pPr>
            <a:r>
              <a:rPr kumimoji="0" lang="en-US" sz="1500" b="0" i="0" u="none" strike="noStrike" kern="0" cap="none" spc="0" normalizeH="0" baseline="0" noProof="0" dirty="0" smtClean="0">
                <a:ln>
                  <a:noFill/>
                </a:ln>
                <a:solidFill>
                  <a:srgbClr val="FFFFFF"/>
                </a:solidFill>
                <a:effectLst/>
                <a:uLnTx/>
                <a:uFillTx/>
                <a:latin typeface="Arial" charset="0"/>
                <a:cs typeface="Arial" charset="0"/>
              </a:rPr>
              <a:t>The data included in these materials are for illustrative purposes only. The BLOOMBERG TERMINAL service and Bloomberg data products (the “Services”) are owned and distributed by Bloomberg Finance L.P. (“BFLP”) except (</a:t>
            </a:r>
            <a:r>
              <a:rPr kumimoji="0" lang="en-US" sz="1500" b="0" i="0" u="none" strike="noStrike" kern="0" cap="none" spc="0" normalizeH="0" baseline="0" noProof="0" dirty="0" err="1" smtClean="0">
                <a:ln>
                  <a:noFill/>
                </a:ln>
                <a:solidFill>
                  <a:srgbClr val="FFFFFF"/>
                </a:solidFill>
                <a:effectLst/>
                <a:uLnTx/>
                <a:uFillTx/>
                <a:latin typeface="Arial" charset="0"/>
                <a:cs typeface="Arial" charset="0"/>
              </a:rPr>
              <a:t>i</a:t>
            </a:r>
            <a:r>
              <a:rPr kumimoji="0" lang="en-US" sz="1500" b="0" i="0" u="none" strike="noStrike" kern="0" cap="none" spc="0" normalizeH="0" baseline="0" noProof="0" dirty="0" smtClean="0">
                <a:ln>
                  <a:noFill/>
                </a:ln>
                <a:solidFill>
                  <a:srgbClr val="FFFFFF"/>
                </a:solidFill>
                <a:effectLst/>
                <a:uLnTx/>
                <a:uFillTx/>
                <a:latin typeface="Arial" charset="0"/>
                <a:cs typeface="Arial" charset="0"/>
              </a:rPr>
              <a:t>) in Argentina, Australia and certain jurisdictions in the Pacific islands, Bermuda, China, India, Japan, Korea and New Zealand, where Bloomberg L.P. and its subsidiaries (“BLP”) distribute these products, and (ii) in Singapore and the jurisdictions serviced by Bloomberg’s Singapore office, where a subsidiary of BFLP distributes these products. BLP provides BFLP and its subsidiaries with global marketing and operational support and service. Certain features, functions, products and services are available only to sophisticated investors and only where permitted. BFLP, BLP and their affiliates do not guarantee the accuracy of prices or other information in the Services. Nothing in the Services shall constitute or be construed as an offering of financial instruments by BFLP, BLP or their affiliates, or as investment advice or recommendations by BFLP, BLP or their affiliates of an investment strategy or whether or not to “buy”, “sell” or “hold” an investment. Information available via the Services should not be considered as information sufficient upon which to base an investment decision. The following are trademarks and service marks of BFLP, a Delaware limited partnership, or its subsidiaries: BLOOMBERG, BLOOMBERG ANYWHERE, BLOOMBERG MARKETS, BLOOMBERG NEWS, BLOOMBERG PROFESSIONAL, BLOOMBERG TERMINAL and BLOOMBERG.COM. Absence of any trademark or service mark from this list does not waive Bloomberg’s intellectual property rights in that name, mark or logo. All rights reserved. © 2020 Bloomberg.</a:t>
            </a:r>
          </a:p>
          <a:p>
            <a:pPr marL="0" marR="0" lvl="0" indent="0" defTabSz="914364" eaLnBrk="1" fontAlgn="auto" latinLnBrk="0" hangingPunct="1">
              <a:lnSpc>
                <a:spcPct val="100000"/>
              </a:lnSpc>
              <a:spcBef>
                <a:spcPts val="0"/>
              </a:spcBef>
              <a:spcAft>
                <a:spcPts val="600"/>
              </a:spcAft>
              <a:buClrTx/>
              <a:buSzPct val="90000"/>
              <a:buFont typeface="Arial" panose="020B0604020202020204" pitchFamily="34" charset="0"/>
              <a:buNone/>
              <a:tabLst/>
              <a:defRPr/>
            </a:pPr>
            <a:r>
              <a:rPr kumimoji="0" lang="en-US" sz="1500" b="0" i="0" u="none" strike="noStrike" kern="0" cap="none" spc="0" normalizeH="0" baseline="0" noProof="0" dirty="0" smtClean="0">
                <a:ln>
                  <a:noFill/>
                </a:ln>
                <a:solidFill>
                  <a:srgbClr val="FFFFFF"/>
                </a:solidFill>
                <a:effectLst/>
                <a:uLnTx/>
                <a:uFillTx/>
                <a:latin typeface="Arial" charset="0"/>
                <a:cs typeface="Arial" charset="0"/>
              </a:rPr>
              <a:t>Bloomberg Intelligence is a service provided by Bloomberg Finance L.P. and its affiliates. Bloomberg Intelligence shall not constitute, nor be construed as, investment advice or investment recommendations (i.e., recommendations as to whether or not to “buy”, “sell”, “hold”, or to enter or not to enter into any other transaction involving any specific interest) or a recommendation as to an investment or other strategy. No aspect of the Bloomberg Intelligence function is based on the consideration of a customer's individual circumstances. Bloomberg Intelligence should not be considered as information sufficient upon which to base an investment decision.  You should determine on your own whether you agree with Bloomberg Intelligence.</a:t>
            </a:r>
          </a:p>
          <a:p>
            <a:pPr marL="0" marR="0" lvl="0" indent="0" defTabSz="914364" eaLnBrk="1" fontAlgn="auto" latinLnBrk="0" hangingPunct="1">
              <a:lnSpc>
                <a:spcPct val="100000"/>
              </a:lnSpc>
              <a:spcBef>
                <a:spcPts val="0"/>
              </a:spcBef>
              <a:spcAft>
                <a:spcPts val="600"/>
              </a:spcAft>
              <a:buClrTx/>
              <a:buSzPct val="90000"/>
              <a:buFont typeface="Arial" panose="020B0604020202020204" pitchFamily="34" charset="0"/>
              <a:buNone/>
              <a:tabLst/>
              <a:defRPr/>
            </a:pPr>
            <a:r>
              <a:rPr kumimoji="0" lang="en-US" sz="1500" b="0" i="0" u="none" strike="noStrike" kern="0" cap="none" spc="0" normalizeH="0" baseline="0" noProof="0" dirty="0" smtClean="0">
                <a:ln>
                  <a:noFill/>
                </a:ln>
                <a:solidFill>
                  <a:srgbClr val="FFFFFF"/>
                </a:solidFill>
                <a:effectLst/>
                <a:uLnTx/>
                <a:uFillTx/>
                <a:latin typeface="Arial" charset="0"/>
                <a:cs typeface="Arial" charset="0"/>
              </a:rPr>
              <a:t>Bloomberg Intelligence Credit and Company research is offered only in certain jurisdictions. Bloomberg Intelligence should not be construed as tax or accounting advice or as a service designed to facilitate any Bloomberg Intelligence subscriber's compliance with its tax, accounting, or other legal obligations. Employees involved in Bloomberg Intelligence may hold positions in the securities analyzed or discussed on Bloomberg Intelligence.</a:t>
            </a:r>
            <a:endParaRPr kumimoji="0" lang="en-US" sz="1500" b="0" i="0" u="none" strike="noStrike" kern="0" cap="none" spc="0" normalizeH="0" baseline="0" noProof="0" dirty="0">
              <a:ln>
                <a:noFill/>
              </a:ln>
              <a:solidFill>
                <a:srgbClr val="FFFFFF"/>
              </a:solidFill>
              <a:effectLst/>
              <a:uLnTx/>
              <a:uFillTx/>
              <a:latin typeface="Arial" charset="0"/>
              <a:cs typeface="Arial" charset="0"/>
            </a:endParaRPr>
          </a:p>
        </p:txBody>
      </p:sp>
      <p:sp>
        <p:nvSpPr>
          <p:cNvPr id="6" name="TextBox 5"/>
          <p:cNvSpPr txBox="1"/>
          <p:nvPr userDrawn="1"/>
        </p:nvSpPr>
        <p:spPr>
          <a:xfrm>
            <a:off x="457200" y="524558"/>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sz="4000" dirty="0" smtClean="0"/>
              <a:t>Disclaimer</a:t>
            </a:r>
            <a:endParaRPr lang="en-US" sz="4000" dirty="0"/>
          </a:p>
        </p:txBody>
      </p:sp>
    </p:spTree>
    <p:extLst>
      <p:ext uri="{BB962C8B-B14F-4D97-AF65-F5344CB8AC3E}">
        <p14:creationId xmlns:p14="http://schemas.microsoft.com/office/powerpoint/2010/main" val="89138465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0" y="0"/>
            <a:ext cx="14630400" cy="8229600"/>
            <a:chOff x="0" y="0"/>
            <a:chExt cx="14630400" cy="8229600"/>
          </a:xfrm>
        </p:grpSpPr>
        <p:pic>
          <p:nvPicPr>
            <p:cNvPr id="8" name="Picture 7">
              <a:extLst>
                <a:ext uri="{FF2B5EF4-FFF2-40B4-BE49-F238E27FC236}">
                  <a16:creationId xmlns:a16="http://schemas.microsoft.com/office/drawing/2014/main" id="{7E60168F-B486-4C07-ADC5-A77D3F82EE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Rectangle 1"/>
            <p:cNvSpPr/>
            <p:nvPr userDrawn="1"/>
          </p:nvSpPr>
          <p:spPr>
            <a:xfrm>
              <a:off x="3886200" y="268941"/>
              <a:ext cx="7924800" cy="3810000"/>
            </a:xfrm>
            <a:prstGeom prst="rect">
              <a:avLst/>
            </a:prstGeom>
            <a:solidFill>
              <a:srgbClr val="01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nvGrpSpPr>
          <p:cNvPr id="13" name="Group 12"/>
          <p:cNvGrpSpPr/>
          <p:nvPr userDrawn="1"/>
        </p:nvGrpSpPr>
        <p:grpSpPr>
          <a:xfrm>
            <a:off x="1066800" y="681488"/>
            <a:ext cx="12954000" cy="3235967"/>
            <a:chOff x="4343401" y="681487"/>
            <a:chExt cx="9677399" cy="3235967"/>
          </a:xfrm>
        </p:grpSpPr>
        <p:sp>
          <p:nvSpPr>
            <p:cNvPr id="5" name="Rectangle 4"/>
            <p:cNvSpPr/>
            <p:nvPr userDrawn="1"/>
          </p:nvSpPr>
          <p:spPr>
            <a:xfrm>
              <a:off x="6705600" y="685800"/>
              <a:ext cx="7315200" cy="3231654"/>
            </a:xfrm>
            <a:prstGeom prst="rect">
              <a:avLst/>
            </a:prstGeom>
          </p:spPr>
          <p:txBody>
            <a:bodyPr>
              <a:spAutoFit/>
            </a:bodyPr>
            <a:lstStyle/>
            <a:p>
              <a:pPr algn="l"/>
              <a:r>
                <a:rPr lang="en-US" sz="1700" b="0" i="0" dirty="0" smtClean="0">
                  <a:solidFill>
                    <a:schemeClr val="bg1"/>
                  </a:solidFill>
                  <a:effectLst/>
                  <a:latin typeface="Avenir Next P for BBG" panose="020B0503020202020204" pitchFamily="34" charset="0"/>
                </a:rPr>
                <a:t>Bloomberg Intelligence (BI) research delivers an independent perspective providing interactive data and investment research on over 2,000</a:t>
              </a:r>
              <a:r>
                <a:rPr lang="en-US" sz="1700" b="0" i="0" baseline="0" dirty="0" smtClean="0">
                  <a:solidFill>
                    <a:schemeClr val="bg1"/>
                  </a:solidFill>
                  <a:effectLst/>
                  <a:latin typeface="Avenir Next P for BBG" panose="020B0503020202020204" pitchFamily="34" charset="0"/>
                </a:rPr>
                <a:t> </a:t>
              </a:r>
              <a:r>
                <a:rPr lang="en-US" sz="1700" b="0" i="0" dirty="0" smtClean="0">
                  <a:solidFill>
                    <a:schemeClr val="bg1"/>
                  </a:solidFill>
                  <a:effectLst/>
                  <a:latin typeface="Avenir Next P for BBG" panose="020B0503020202020204" pitchFamily="34" charset="0"/>
                </a:rPr>
                <a:t>companies, 135 industries and all global markets. Our team of over 350 research professionals help our clients make decisions with confidence in the rapidly moving investment landscape.</a:t>
              </a:r>
            </a:p>
            <a:p>
              <a:pPr algn="l"/>
              <a:endParaRPr lang="en-US" sz="1700" b="0" i="0" dirty="0" smtClean="0">
                <a:solidFill>
                  <a:schemeClr val="bg1"/>
                </a:solidFill>
                <a:effectLst/>
                <a:latin typeface="Avenir Next P for BBG" panose="020B0503020202020204" pitchFamily="34" charset="0"/>
              </a:endParaRPr>
            </a:p>
            <a:p>
              <a:pPr algn="l"/>
              <a:r>
                <a:rPr lang="en-US" sz="1700" b="0" i="0" dirty="0" smtClean="0">
                  <a:solidFill>
                    <a:schemeClr val="bg1"/>
                  </a:solidFill>
                  <a:effectLst/>
                  <a:latin typeface="Avenir Next P for BBG" panose="020B0503020202020204" pitchFamily="34" charset="0"/>
                </a:rPr>
                <a:t>BI analysis is backed by live, transparent data from Bloomberg and 500 third-party data contributors that clients can use to refine and support their ideas.</a:t>
              </a:r>
            </a:p>
            <a:p>
              <a:pPr algn="l"/>
              <a:endParaRPr lang="en-US" sz="1700" b="0" i="0" dirty="0" smtClean="0">
                <a:solidFill>
                  <a:schemeClr val="bg1"/>
                </a:solidFill>
                <a:effectLst/>
                <a:latin typeface="Avenir Next P for BBG" panose="020B0503020202020204" pitchFamily="34" charset="0"/>
              </a:endParaRPr>
            </a:p>
            <a:p>
              <a:pPr algn="l"/>
              <a:r>
                <a:rPr lang="en-US" sz="1700" b="0" i="0" dirty="0" smtClean="0">
                  <a:solidFill>
                    <a:schemeClr val="bg1"/>
                  </a:solidFill>
                  <a:effectLst/>
                  <a:latin typeface="Avenir Next P for BBG" panose="020B0503020202020204" pitchFamily="34" charset="0"/>
                </a:rPr>
                <a:t>Bloomberg intelligence is</a:t>
              </a:r>
              <a:r>
                <a:rPr lang="en-US" sz="1700" b="0" i="0" baseline="0" dirty="0" smtClean="0">
                  <a:solidFill>
                    <a:schemeClr val="bg1"/>
                  </a:solidFill>
                  <a:effectLst/>
                  <a:latin typeface="Avenir Next P for BBG" panose="020B0503020202020204" pitchFamily="34" charset="0"/>
                </a:rPr>
                <a:t> available exclusively on the Bloomberg Terminal and the Bloomberg Professional App. </a:t>
              </a:r>
            </a:p>
            <a:p>
              <a:pPr algn="l"/>
              <a:endParaRPr lang="en-US" sz="1700" b="0" i="0" baseline="0" dirty="0" smtClean="0">
                <a:solidFill>
                  <a:schemeClr val="bg1"/>
                </a:solidFill>
                <a:effectLst/>
                <a:latin typeface="Avenir Next P for BBG" panose="020B0503020202020204" pitchFamily="34" charset="0"/>
              </a:endParaRPr>
            </a:p>
            <a:p>
              <a:pPr algn="l"/>
              <a:r>
                <a:rPr lang="en-US" sz="1700" b="0" i="0" dirty="0" smtClean="0">
                  <a:solidFill>
                    <a:srgbClr val="FFA229"/>
                  </a:solidFill>
                  <a:effectLst/>
                  <a:latin typeface="Avenir Next P for BBG" panose="020B0503020202020204" pitchFamily="34" charset="0"/>
                </a:rPr>
                <a:t>Visit</a:t>
              </a:r>
              <a:r>
                <a:rPr lang="en-US" sz="1700" b="0" i="0" baseline="0" dirty="0" smtClean="0">
                  <a:solidFill>
                    <a:srgbClr val="FFA229"/>
                  </a:solidFill>
                  <a:effectLst/>
                  <a:latin typeface="Avenir Next P for BBG" panose="020B0503020202020204" pitchFamily="34" charset="0"/>
                </a:rPr>
                <a:t> us @ </a:t>
              </a:r>
              <a:r>
                <a:rPr lang="en-US" sz="1700" b="0" i="0" dirty="0" smtClean="0">
                  <a:solidFill>
                    <a:schemeClr val="accent6"/>
                  </a:solidFill>
                  <a:effectLst/>
                  <a:latin typeface="Avenir Next P for BBG" panose="020B0503020202020204" pitchFamily="34" charset="0"/>
                  <a:hlinkClick r:id="rId3"/>
                </a:rPr>
                <a:t>Bloomberg.com/intelligence</a:t>
              </a:r>
              <a:r>
                <a:rPr lang="en-US" sz="1700" b="0" i="0" baseline="0" dirty="0" smtClean="0">
                  <a:solidFill>
                    <a:srgbClr val="FFA229"/>
                  </a:solidFill>
                  <a:effectLst/>
                  <a:latin typeface="Avenir Next P for BBG" panose="020B0503020202020204" pitchFamily="34" charset="0"/>
                </a:rPr>
                <a:t> or </a:t>
              </a:r>
              <a:r>
                <a:rPr lang="en-US" sz="1700" b="0" i="0" baseline="0" dirty="0" smtClean="0">
                  <a:solidFill>
                    <a:srgbClr val="FFA229"/>
                  </a:solidFill>
                  <a:effectLst/>
                  <a:latin typeface="Avenir Next P for BBG" panose="020B0503020202020204" pitchFamily="34" charset="0"/>
                  <a:hlinkClick r:id="rId4"/>
                </a:rPr>
                <a:t>r</a:t>
              </a:r>
              <a:r>
                <a:rPr lang="en-US" sz="1700" b="0" i="0" dirty="0" smtClean="0">
                  <a:solidFill>
                    <a:srgbClr val="FFA229"/>
                  </a:solidFill>
                  <a:effectLst/>
                  <a:latin typeface="Avenir Next P for BBG" panose="020B0503020202020204" pitchFamily="34" charset="0"/>
                  <a:hlinkClick r:id="rId4"/>
                </a:rPr>
                <a:t>equest a</a:t>
              </a:r>
              <a:r>
                <a:rPr lang="en-US" sz="1700" b="0" i="0" baseline="0" dirty="0" smtClean="0">
                  <a:solidFill>
                    <a:srgbClr val="FFA229"/>
                  </a:solidFill>
                  <a:effectLst/>
                  <a:latin typeface="Avenir Next P for BBG" panose="020B0503020202020204" pitchFamily="34" charset="0"/>
                  <a:hlinkClick r:id="rId4"/>
                </a:rPr>
                <a:t> demo</a:t>
              </a:r>
              <a:endParaRPr lang="en-US" sz="1700" b="0" i="0" dirty="0">
                <a:solidFill>
                  <a:srgbClr val="FFA229"/>
                </a:solidFill>
                <a:effectLst/>
                <a:latin typeface="Avenir Next P for BBG" panose="020B0503020202020204" pitchFamily="34" charset="0"/>
              </a:endParaRPr>
            </a:p>
          </p:txBody>
        </p:sp>
        <p:cxnSp>
          <p:nvCxnSpPr>
            <p:cNvPr id="7" name="Straight Connector 6"/>
            <p:cNvCxnSpPr/>
            <p:nvPr userDrawn="1"/>
          </p:nvCxnSpPr>
          <p:spPr>
            <a:xfrm>
              <a:off x="6335807" y="685800"/>
              <a:ext cx="0" cy="3124200"/>
            </a:xfrm>
            <a:prstGeom prst="line">
              <a:avLst/>
            </a:prstGeom>
            <a:ln w="254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4343401" y="681487"/>
              <a:ext cx="1600200" cy="2585323"/>
            </a:xfrm>
            <a:prstGeom prst="rect">
              <a:avLst/>
            </a:prstGeom>
          </p:spPr>
          <p:txBody>
            <a:bodyPr wrap="square">
              <a:spAutoFit/>
            </a:bodyPr>
            <a:lstStyle/>
            <a:p>
              <a:pPr marL="0" indent="0" algn="r">
                <a:buFont typeface="Arial" panose="020B0604020202020204" pitchFamily="34" charset="0"/>
                <a:buNone/>
              </a:pPr>
              <a:r>
                <a:rPr lang="en-US" sz="1800" b="1" i="0" dirty="0" smtClean="0">
                  <a:solidFill>
                    <a:schemeClr val="bg1"/>
                  </a:solidFill>
                  <a:effectLst/>
                  <a:latin typeface="Avenir Next P for BBG" panose="020B0503020202020204" pitchFamily="34" charset="0"/>
                </a:rPr>
                <a:t>Strategy</a:t>
              </a:r>
            </a:p>
            <a:p>
              <a:pPr marL="0" indent="0" algn="r">
                <a:buFont typeface="Arial" panose="020B0604020202020204" pitchFamily="34" charset="0"/>
                <a:buNone/>
              </a:pPr>
              <a:endParaRPr lang="en-US" sz="1800" b="1" i="0" dirty="0" smtClean="0">
                <a:solidFill>
                  <a:schemeClr val="bg1"/>
                </a:solidFill>
                <a:effectLst/>
                <a:latin typeface="Avenir Next P for BBG" panose="020B0503020202020204" pitchFamily="34" charset="0"/>
              </a:endParaRPr>
            </a:p>
            <a:p>
              <a:pPr marL="0" indent="0" algn="r">
                <a:buFont typeface="Arial" panose="020B0604020202020204" pitchFamily="34" charset="0"/>
                <a:buNone/>
              </a:pPr>
              <a:r>
                <a:rPr lang="en-US" sz="1800" b="1" i="0" dirty="0" smtClean="0">
                  <a:solidFill>
                    <a:schemeClr val="bg1"/>
                  </a:solidFill>
                  <a:effectLst/>
                  <a:latin typeface="Avenir Next P for BBG" panose="020B0503020202020204" pitchFamily="34" charset="0"/>
                </a:rPr>
                <a:t>Equity</a:t>
              </a:r>
            </a:p>
            <a:p>
              <a:pPr marL="0" indent="0" algn="r">
                <a:buFont typeface="Arial" panose="020B0604020202020204" pitchFamily="34" charset="0"/>
                <a:buNone/>
              </a:pPr>
              <a:endParaRPr lang="en-US" sz="1800" b="1" i="0" dirty="0" smtClean="0">
                <a:solidFill>
                  <a:schemeClr val="bg1"/>
                </a:solidFill>
                <a:effectLst/>
                <a:latin typeface="Avenir Next P for BBG" panose="020B0503020202020204" pitchFamily="34" charset="0"/>
              </a:endParaRPr>
            </a:p>
            <a:p>
              <a:pPr marL="0" indent="0" algn="r">
                <a:buFont typeface="Arial" panose="020B0604020202020204" pitchFamily="34" charset="0"/>
                <a:buNone/>
              </a:pPr>
              <a:r>
                <a:rPr lang="en-US" sz="1800" b="1" i="0" dirty="0" smtClean="0">
                  <a:solidFill>
                    <a:schemeClr val="bg1"/>
                  </a:solidFill>
                  <a:effectLst/>
                  <a:latin typeface="Avenir Next P for BBG" panose="020B0503020202020204" pitchFamily="34" charset="0"/>
                </a:rPr>
                <a:t>Credit</a:t>
              </a:r>
            </a:p>
            <a:p>
              <a:pPr marL="0" indent="0" algn="r">
                <a:buFont typeface="Arial" panose="020B0604020202020204" pitchFamily="34" charset="0"/>
                <a:buNone/>
              </a:pPr>
              <a:endParaRPr lang="en-US" sz="1800" b="1" i="0" dirty="0" smtClean="0">
                <a:solidFill>
                  <a:schemeClr val="bg1"/>
                </a:solidFill>
                <a:effectLst/>
                <a:latin typeface="Avenir Next P for BBG" panose="020B0503020202020204" pitchFamily="34" charset="0"/>
              </a:endParaRPr>
            </a:p>
            <a:p>
              <a:pPr marL="0" indent="0" algn="r">
                <a:buFont typeface="Arial" panose="020B0604020202020204" pitchFamily="34" charset="0"/>
                <a:buNone/>
              </a:pPr>
              <a:r>
                <a:rPr lang="en-US" sz="1800" b="1" i="0" dirty="0" smtClean="0">
                  <a:solidFill>
                    <a:schemeClr val="bg1"/>
                  </a:solidFill>
                  <a:effectLst/>
                  <a:latin typeface="Avenir Next P for BBG" panose="020B0503020202020204" pitchFamily="34" charset="0"/>
                </a:rPr>
                <a:t>Government</a:t>
              </a:r>
            </a:p>
            <a:p>
              <a:pPr marL="0" indent="0" algn="r">
                <a:buFont typeface="Arial" panose="020B0604020202020204" pitchFamily="34" charset="0"/>
                <a:buNone/>
              </a:pPr>
              <a:endParaRPr lang="en-US" sz="1800" b="1" i="0" dirty="0" smtClean="0">
                <a:solidFill>
                  <a:schemeClr val="bg1"/>
                </a:solidFill>
                <a:effectLst/>
                <a:latin typeface="Avenir Next P for BBG" panose="020B0503020202020204" pitchFamily="34" charset="0"/>
              </a:endParaRPr>
            </a:p>
            <a:p>
              <a:pPr marL="0" indent="0" algn="r">
                <a:buFont typeface="Arial" panose="020B0604020202020204" pitchFamily="34" charset="0"/>
                <a:buNone/>
              </a:pPr>
              <a:r>
                <a:rPr lang="en-US" sz="1800" b="1" i="0" dirty="0" smtClean="0">
                  <a:solidFill>
                    <a:schemeClr val="bg1"/>
                  </a:solidFill>
                  <a:effectLst/>
                  <a:latin typeface="Avenir Next P for BBG" panose="020B0503020202020204" pitchFamily="34" charset="0"/>
                </a:rPr>
                <a:t>Litigation</a:t>
              </a:r>
              <a:endParaRPr lang="en-US" sz="1800" b="1" i="0" dirty="0">
                <a:solidFill>
                  <a:srgbClr val="FFA229"/>
                </a:solidFill>
                <a:effectLst/>
                <a:latin typeface="Avenir Next P for BBG" panose="020B0503020202020204" pitchFamily="34" charset="0"/>
              </a:endParaRPr>
            </a:p>
          </p:txBody>
        </p:sp>
      </p:grpSp>
    </p:spTree>
    <p:extLst>
      <p:ext uri="{BB962C8B-B14F-4D97-AF65-F5344CB8AC3E}">
        <p14:creationId xmlns:p14="http://schemas.microsoft.com/office/powerpoint/2010/main" val="415318069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lor Palle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57200" y="524558"/>
            <a:ext cx="12687300" cy="553998"/>
          </a:xfrm>
          <a:prstGeom prst="rect">
            <a:avLst/>
          </a:prstGeom>
        </p:spPr>
        <p:txBody>
          <a:bodyPr wrap="square" lIns="0" tIns="0" rIns="0" bIns="0" anchor="ctr">
            <a:spAutoFit/>
          </a:bodyPr>
          <a:lstStyle>
            <a:lvl1pPr>
              <a:lnSpc>
                <a:spcPct val="90000"/>
              </a:lnSpc>
              <a:defRPr sz="4000" b="1" kern="1200" spc="-5" dirty="0">
                <a:solidFill>
                  <a:schemeClr val="bg1"/>
                </a:solidFill>
                <a:latin typeface="Arial"/>
                <a:ea typeface="+mn-ea"/>
                <a:cs typeface="Arial"/>
              </a:defRPr>
            </a:lvl1pPr>
          </a:lstStyle>
          <a:p>
            <a:r>
              <a:rPr lang="en-US" spc="-5" dirty="0" smtClean="0"/>
              <a:t>Accent color</a:t>
            </a:r>
            <a:r>
              <a:rPr lang="en-US" spc="-85" dirty="0" smtClean="0"/>
              <a:t> </a:t>
            </a:r>
            <a:r>
              <a:rPr lang="en-US" dirty="0" smtClean="0"/>
              <a:t>palette</a:t>
            </a:r>
            <a:endParaRPr dirty="0"/>
          </a:p>
        </p:txBody>
      </p:sp>
      <p:sp>
        <p:nvSpPr>
          <p:cNvPr id="4" name="object 3"/>
          <p:cNvSpPr txBox="1"/>
          <p:nvPr userDrawn="1"/>
        </p:nvSpPr>
        <p:spPr>
          <a:xfrm>
            <a:off x="679122" y="1720878"/>
            <a:ext cx="1878410" cy="215444"/>
          </a:xfrm>
          <a:prstGeom prst="rect">
            <a:avLst/>
          </a:prstGeom>
        </p:spPr>
        <p:txBody>
          <a:bodyPr vert="horz" wrap="square" lIns="0" tIns="0" rIns="0" bIns="0" rtlCol="0">
            <a:spAutoFit/>
          </a:bodyPr>
          <a:lstStyle/>
          <a:p>
            <a:pPr marL="12700">
              <a:lnSpc>
                <a:spcPct val="100000"/>
              </a:lnSpc>
            </a:pPr>
            <a:r>
              <a:rPr sz="1400" b="1" spc="-10" dirty="0">
                <a:solidFill>
                  <a:schemeClr val="bg1"/>
                </a:solidFill>
                <a:latin typeface="Arial" charset="0"/>
                <a:ea typeface="Arial" charset="0"/>
                <a:cs typeface="Arial" charset="0"/>
              </a:rPr>
              <a:t>R</a:t>
            </a:r>
            <a:r>
              <a:rPr sz="1400" b="1" spc="5" dirty="0">
                <a:solidFill>
                  <a:schemeClr val="bg1"/>
                </a:solidFill>
                <a:latin typeface="Arial" charset="0"/>
                <a:ea typeface="Arial" charset="0"/>
                <a:cs typeface="Arial" charset="0"/>
              </a:rPr>
              <a:t>G</a:t>
            </a:r>
            <a:r>
              <a:rPr sz="1400" b="1" dirty="0">
                <a:solidFill>
                  <a:schemeClr val="bg1"/>
                </a:solidFill>
                <a:latin typeface="Arial" charset="0"/>
                <a:ea typeface="Arial" charset="0"/>
                <a:cs typeface="Arial" charset="0"/>
              </a:rPr>
              <a:t>B</a:t>
            </a:r>
            <a:endParaRPr sz="1400" dirty="0">
              <a:solidFill>
                <a:schemeClr val="bg1"/>
              </a:solidFill>
              <a:latin typeface="Arial" charset="0"/>
              <a:ea typeface="Arial" charset="0"/>
              <a:cs typeface="Arial" charset="0"/>
            </a:endParaRPr>
          </a:p>
        </p:txBody>
      </p:sp>
      <p:sp>
        <p:nvSpPr>
          <p:cNvPr id="5" name="object 4"/>
          <p:cNvSpPr/>
          <p:nvPr userDrawn="1"/>
        </p:nvSpPr>
        <p:spPr>
          <a:xfrm>
            <a:off x="643067" y="2704569"/>
            <a:ext cx="1200082" cy="1102206"/>
          </a:xfrm>
          <a:custGeom>
            <a:avLst/>
            <a:gdLst/>
            <a:ahLst/>
            <a:cxnLst/>
            <a:rect l="l" t="t" r="r" b="b"/>
            <a:pathLst>
              <a:path w="425450" h="425450">
                <a:moveTo>
                  <a:pt x="0" y="425196"/>
                </a:moveTo>
                <a:lnTo>
                  <a:pt x="425196" y="425196"/>
                </a:lnTo>
                <a:lnTo>
                  <a:pt x="425196" y="0"/>
                </a:lnTo>
                <a:lnTo>
                  <a:pt x="0" y="0"/>
                </a:lnTo>
                <a:lnTo>
                  <a:pt x="0" y="425196"/>
                </a:lnTo>
                <a:close/>
              </a:path>
            </a:pathLst>
          </a:custGeom>
          <a:solidFill>
            <a:srgbClr val="8A5DB5"/>
          </a:solidFill>
        </p:spPr>
        <p:txBody>
          <a:bodyPr wrap="square" lIns="0" tIns="0" rIns="0" bIns="0" rtlCol="0"/>
          <a:lstStyle/>
          <a:p>
            <a:endParaRPr sz="2000">
              <a:solidFill>
                <a:schemeClr val="bg1"/>
              </a:solidFill>
            </a:endParaRPr>
          </a:p>
        </p:txBody>
      </p:sp>
      <p:sp>
        <p:nvSpPr>
          <p:cNvPr id="6" name="object 5"/>
          <p:cNvSpPr/>
          <p:nvPr userDrawn="1"/>
        </p:nvSpPr>
        <p:spPr>
          <a:xfrm>
            <a:off x="2505036" y="2704569"/>
            <a:ext cx="1161001" cy="1102206"/>
          </a:xfrm>
          <a:custGeom>
            <a:avLst/>
            <a:gdLst/>
            <a:ahLst/>
            <a:cxnLst/>
            <a:rect l="l" t="t" r="r" b="b"/>
            <a:pathLst>
              <a:path w="425450" h="425450">
                <a:moveTo>
                  <a:pt x="0" y="425196"/>
                </a:moveTo>
                <a:lnTo>
                  <a:pt x="425196" y="425196"/>
                </a:lnTo>
                <a:lnTo>
                  <a:pt x="425196" y="0"/>
                </a:lnTo>
                <a:lnTo>
                  <a:pt x="0" y="0"/>
                </a:lnTo>
                <a:lnTo>
                  <a:pt x="0" y="425196"/>
                </a:lnTo>
                <a:close/>
              </a:path>
            </a:pathLst>
          </a:custGeom>
          <a:solidFill>
            <a:srgbClr val="0D9DDB"/>
          </a:solidFill>
        </p:spPr>
        <p:txBody>
          <a:bodyPr wrap="square" lIns="0" tIns="0" rIns="0" bIns="0" rtlCol="0"/>
          <a:lstStyle/>
          <a:p>
            <a:endParaRPr sz="2000">
              <a:solidFill>
                <a:schemeClr val="bg1"/>
              </a:solidFill>
            </a:endParaRPr>
          </a:p>
        </p:txBody>
      </p:sp>
      <p:sp>
        <p:nvSpPr>
          <p:cNvPr id="7" name="object 6"/>
          <p:cNvSpPr/>
          <p:nvPr userDrawn="1"/>
        </p:nvSpPr>
        <p:spPr>
          <a:xfrm>
            <a:off x="3928024" y="2704569"/>
            <a:ext cx="1102206" cy="1102206"/>
          </a:xfrm>
          <a:custGeom>
            <a:avLst/>
            <a:gdLst/>
            <a:ahLst/>
            <a:cxnLst/>
            <a:rect l="l" t="t" r="r" b="b"/>
            <a:pathLst>
              <a:path w="425450" h="425450">
                <a:moveTo>
                  <a:pt x="0" y="425196"/>
                </a:moveTo>
                <a:lnTo>
                  <a:pt x="425195" y="425196"/>
                </a:lnTo>
                <a:lnTo>
                  <a:pt x="425195" y="0"/>
                </a:lnTo>
                <a:lnTo>
                  <a:pt x="0" y="0"/>
                </a:lnTo>
                <a:lnTo>
                  <a:pt x="0" y="425196"/>
                </a:lnTo>
                <a:close/>
              </a:path>
            </a:pathLst>
          </a:custGeom>
          <a:solidFill>
            <a:srgbClr val="00D2B3"/>
          </a:solidFill>
        </p:spPr>
        <p:txBody>
          <a:bodyPr wrap="square" lIns="0" tIns="0" rIns="0" bIns="0" rtlCol="0"/>
          <a:lstStyle/>
          <a:p>
            <a:endParaRPr sz="2000">
              <a:solidFill>
                <a:schemeClr val="bg1"/>
              </a:solidFill>
            </a:endParaRPr>
          </a:p>
        </p:txBody>
      </p:sp>
      <p:sp>
        <p:nvSpPr>
          <p:cNvPr id="9" name="object 7"/>
          <p:cNvSpPr/>
          <p:nvPr userDrawn="1"/>
        </p:nvSpPr>
        <p:spPr>
          <a:xfrm>
            <a:off x="5343454" y="2704569"/>
            <a:ext cx="1102206" cy="1102206"/>
          </a:xfrm>
          <a:custGeom>
            <a:avLst/>
            <a:gdLst/>
            <a:ahLst/>
            <a:cxnLst/>
            <a:rect l="l" t="t" r="r" b="b"/>
            <a:pathLst>
              <a:path w="425450" h="425450">
                <a:moveTo>
                  <a:pt x="0" y="425196"/>
                </a:moveTo>
                <a:lnTo>
                  <a:pt x="425195" y="425196"/>
                </a:lnTo>
                <a:lnTo>
                  <a:pt x="425195" y="0"/>
                </a:lnTo>
                <a:lnTo>
                  <a:pt x="0" y="0"/>
                </a:lnTo>
                <a:lnTo>
                  <a:pt x="0" y="425196"/>
                </a:lnTo>
                <a:close/>
              </a:path>
            </a:pathLst>
          </a:custGeom>
          <a:solidFill>
            <a:srgbClr val="4DAA50"/>
          </a:solidFill>
        </p:spPr>
        <p:txBody>
          <a:bodyPr wrap="square" lIns="0" tIns="0" rIns="0" bIns="0" rtlCol="0"/>
          <a:lstStyle/>
          <a:p>
            <a:endParaRPr sz="2000">
              <a:solidFill>
                <a:schemeClr val="bg1"/>
              </a:solidFill>
            </a:endParaRPr>
          </a:p>
        </p:txBody>
      </p:sp>
      <p:sp>
        <p:nvSpPr>
          <p:cNvPr id="10" name="object 8"/>
          <p:cNvSpPr/>
          <p:nvPr userDrawn="1"/>
        </p:nvSpPr>
        <p:spPr>
          <a:xfrm>
            <a:off x="6741116" y="2704569"/>
            <a:ext cx="1102206" cy="1102206"/>
          </a:xfrm>
          <a:custGeom>
            <a:avLst/>
            <a:gdLst/>
            <a:ahLst/>
            <a:cxnLst/>
            <a:rect l="l" t="t" r="r" b="b"/>
            <a:pathLst>
              <a:path w="425450" h="425450">
                <a:moveTo>
                  <a:pt x="0" y="425196"/>
                </a:moveTo>
                <a:lnTo>
                  <a:pt x="425195" y="425196"/>
                </a:lnTo>
                <a:lnTo>
                  <a:pt x="425195" y="0"/>
                </a:lnTo>
                <a:lnTo>
                  <a:pt x="0" y="0"/>
                </a:lnTo>
                <a:lnTo>
                  <a:pt x="0" y="425196"/>
                </a:lnTo>
                <a:close/>
              </a:path>
            </a:pathLst>
          </a:custGeom>
          <a:solidFill>
            <a:srgbClr val="FFC91D"/>
          </a:solidFill>
        </p:spPr>
        <p:txBody>
          <a:bodyPr wrap="square" lIns="0" tIns="0" rIns="0" bIns="0" rtlCol="0"/>
          <a:lstStyle/>
          <a:p>
            <a:endParaRPr sz="2000">
              <a:solidFill>
                <a:schemeClr val="bg1"/>
              </a:solidFill>
            </a:endParaRPr>
          </a:p>
        </p:txBody>
      </p:sp>
      <p:sp>
        <p:nvSpPr>
          <p:cNvPr id="11" name="object 9"/>
          <p:cNvSpPr/>
          <p:nvPr userDrawn="1"/>
        </p:nvSpPr>
        <p:spPr>
          <a:xfrm>
            <a:off x="8147662" y="2704569"/>
            <a:ext cx="1102206" cy="1102206"/>
          </a:xfrm>
          <a:custGeom>
            <a:avLst/>
            <a:gdLst/>
            <a:ahLst/>
            <a:cxnLst/>
            <a:rect l="l" t="t" r="r" b="b"/>
            <a:pathLst>
              <a:path w="425450" h="425450">
                <a:moveTo>
                  <a:pt x="0" y="425196"/>
                </a:moveTo>
                <a:lnTo>
                  <a:pt x="425196" y="425196"/>
                </a:lnTo>
                <a:lnTo>
                  <a:pt x="425196" y="0"/>
                </a:lnTo>
                <a:lnTo>
                  <a:pt x="0" y="0"/>
                </a:lnTo>
                <a:lnTo>
                  <a:pt x="0" y="425196"/>
                </a:lnTo>
                <a:close/>
              </a:path>
            </a:pathLst>
          </a:custGeom>
          <a:solidFill>
            <a:srgbClr val="ED4436"/>
          </a:solidFill>
        </p:spPr>
        <p:txBody>
          <a:bodyPr wrap="square" lIns="0" tIns="0" rIns="0" bIns="0" rtlCol="0"/>
          <a:lstStyle/>
          <a:p>
            <a:endParaRPr sz="2000">
              <a:solidFill>
                <a:schemeClr val="bg1"/>
              </a:solidFill>
            </a:endParaRPr>
          </a:p>
        </p:txBody>
      </p:sp>
      <p:sp>
        <p:nvSpPr>
          <p:cNvPr id="12" name="object 10"/>
          <p:cNvSpPr/>
          <p:nvPr userDrawn="1"/>
        </p:nvSpPr>
        <p:spPr>
          <a:xfrm>
            <a:off x="9563092" y="2704569"/>
            <a:ext cx="1102206" cy="1102206"/>
          </a:xfrm>
          <a:custGeom>
            <a:avLst/>
            <a:gdLst/>
            <a:ahLst/>
            <a:cxnLst/>
            <a:rect l="l" t="t" r="r" b="b"/>
            <a:pathLst>
              <a:path w="425450" h="425450">
                <a:moveTo>
                  <a:pt x="0" y="425196"/>
                </a:moveTo>
                <a:lnTo>
                  <a:pt x="425196" y="425196"/>
                </a:lnTo>
                <a:lnTo>
                  <a:pt x="425196" y="0"/>
                </a:lnTo>
                <a:lnTo>
                  <a:pt x="0" y="0"/>
                </a:lnTo>
                <a:lnTo>
                  <a:pt x="0" y="425196"/>
                </a:lnTo>
                <a:close/>
              </a:path>
            </a:pathLst>
          </a:custGeom>
          <a:solidFill>
            <a:srgbClr val="EA60A7"/>
          </a:solidFill>
        </p:spPr>
        <p:txBody>
          <a:bodyPr wrap="square" lIns="0" tIns="0" rIns="0" bIns="0" rtlCol="0"/>
          <a:lstStyle/>
          <a:p>
            <a:endParaRPr sz="2000">
              <a:solidFill>
                <a:schemeClr val="bg1"/>
              </a:solidFill>
            </a:endParaRPr>
          </a:p>
        </p:txBody>
      </p:sp>
      <p:sp>
        <p:nvSpPr>
          <p:cNvPr id="13" name="object 11"/>
          <p:cNvSpPr/>
          <p:nvPr userDrawn="1"/>
        </p:nvSpPr>
        <p:spPr>
          <a:xfrm>
            <a:off x="10969637" y="2704569"/>
            <a:ext cx="1102206" cy="1102206"/>
          </a:xfrm>
          <a:custGeom>
            <a:avLst/>
            <a:gdLst/>
            <a:ahLst/>
            <a:cxnLst/>
            <a:rect l="l" t="t" r="r" b="b"/>
            <a:pathLst>
              <a:path w="425450" h="425450">
                <a:moveTo>
                  <a:pt x="0" y="425196"/>
                </a:moveTo>
                <a:lnTo>
                  <a:pt x="425196" y="425196"/>
                </a:lnTo>
                <a:lnTo>
                  <a:pt x="425196" y="0"/>
                </a:lnTo>
                <a:lnTo>
                  <a:pt x="0" y="0"/>
                </a:lnTo>
                <a:lnTo>
                  <a:pt x="0" y="425196"/>
                </a:lnTo>
                <a:close/>
              </a:path>
            </a:pathLst>
          </a:custGeom>
          <a:solidFill>
            <a:srgbClr val="414042"/>
          </a:solidFill>
        </p:spPr>
        <p:txBody>
          <a:bodyPr wrap="square" lIns="0" tIns="0" rIns="0" bIns="0" rtlCol="0"/>
          <a:lstStyle/>
          <a:p>
            <a:endParaRPr sz="2000">
              <a:solidFill>
                <a:schemeClr val="bg1"/>
              </a:solidFill>
            </a:endParaRPr>
          </a:p>
        </p:txBody>
      </p:sp>
      <p:sp>
        <p:nvSpPr>
          <p:cNvPr id="14" name="object 12"/>
          <p:cNvSpPr txBox="1"/>
          <p:nvPr userDrawn="1"/>
        </p:nvSpPr>
        <p:spPr>
          <a:xfrm>
            <a:off x="626625" y="3911928"/>
            <a:ext cx="1232970" cy="246221"/>
          </a:xfrm>
          <a:prstGeom prst="rect">
            <a:avLst/>
          </a:prstGeom>
        </p:spPr>
        <p:txBody>
          <a:bodyPr vert="horz" wrap="square" lIns="0" tIns="0" rIns="0" bIns="0" rtlCol="0">
            <a:spAutoFit/>
          </a:bodyPr>
          <a:lstStyle/>
          <a:p>
            <a:pPr marL="12700">
              <a:lnSpc>
                <a:spcPct val="100000"/>
              </a:lnSpc>
            </a:pPr>
            <a:r>
              <a:rPr sz="1600" spc="5" dirty="0">
                <a:solidFill>
                  <a:schemeClr val="bg1"/>
                </a:solidFill>
                <a:latin typeface="Avenir Next P for BBG"/>
                <a:cs typeface="Avenir Next P for BBG"/>
              </a:rPr>
              <a:t>1</a:t>
            </a:r>
            <a:r>
              <a:rPr sz="1600" spc="14" dirty="0">
                <a:solidFill>
                  <a:schemeClr val="bg1"/>
                </a:solidFill>
                <a:latin typeface="Avenir Next P for BBG"/>
                <a:cs typeface="Avenir Next P for BBG"/>
              </a:rPr>
              <a:t>38</a:t>
            </a:r>
            <a:r>
              <a:rPr sz="1600" spc="10" dirty="0">
                <a:solidFill>
                  <a:schemeClr val="bg1"/>
                </a:solidFill>
                <a:latin typeface="Avenir Next P for BBG"/>
                <a:cs typeface="Avenir Next P for BBG"/>
              </a:rPr>
              <a:t>/</a:t>
            </a:r>
            <a:r>
              <a:rPr sz="1600" spc="5" dirty="0">
                <a:solidFill>
                  <a:schemeClr val="bg1"/>
                </a:solidFill>
                <a:latin typeface="Avenir Next P for BBG"/>
                <a:cs typeface="Avenir Next P for BBG"/>
              </a:rPr>
              <a:t>9</a:t>
            </a:r>
            <a:r>
              <a:rPr sz="1600" spc="14" dirty="0">
                <a:solidFill>
                  <a:schemeClr val="bg1"/>
                </a:solidFill>
                <a:latin typeface="Avenir Next P for BBG"/>
                <a:cs typeface="Avenir Next P for BBG"/>
              </a:rPr>
              <a:t>3</a:t>
            </a:r>
            <a:r>
              <a:rPr sz="1600" spc="35" dirty="0">
                <a:solidFill>
                  <a:schemeClr val="bg1"/>
                </a:solidFill>
                <a:latin typeface="Avenir Next P for BBG"/>
                <a:cs typeface="Avenir Next P for BBG"/>
              </a:rPr>
              <a:t>/</a:t>
            </a:r>
            <a:r>
              <a:rPr sz="1600" spc="10" dirty="0">
                <a:solidFill>
                  <a:schemeClr val="bg1"/>
                </a:solidFill>
                <a:latin typeface="Avenir Next P for BBG"/>
                <a:cs typeface="Avenir Next P for BBG"/>
              </a:rPr>
              <a:t>1</a:t>
            </a:r>
            <a:r>
              <a:rPr sz="1600" dirty="0">
                <a:solidFill>
                  <a:schemeClr val="bg1"/>
                </a:solidFill>
                <a:latin typeface="Avenir Next P for BBG"/>
                <a:cs typeface="Avenir Next P for BBG"/>
              </a:rPr>
              <a:t>81</a:t>
            </a:r>
          </a:p>
        </p:txBody>
      </p:sp>
      <p:sp>
        <p:nvSpPr>
          <p:cNvPr id="15" name="object 13"/>
          <p:cNvSpPr txBox="1"/>
          <p:nvPr userDrawn="1"/>
        </p:nvSpPr>
        <p:spPr>
          <a:xfrm>
            <a:off x="2488589" y="3911928"/>
            <a:ext cx="1193890" cy="246221"/>
          </a:xfrm>
          <a:prstGeom prst="rect">
            <a:avLst/>
          </a:prstGeom>
        </p:spPr>
        <p:txBody>
          <a:bodyPr vert="horz" wrap="square" lIns="0" tIns="0" rIns="0" bIns="0" rtlCol="0">
            <a:spAutoFit/>
          </a:bodyPr>
          <a:lstStyle/>
          <a:p>
            <a:pPr marL="12700">
              <a:lnSpc>
                <a:spcPct val="100000"/>
              </a:lnSpc>
            </a:pPr>
            <a:r>
              <a:rPr sz="1600" spc="5" dirty="0">
                <a:solidFill>
                  <a:schemeClr val="bg1"/>
                </a:solidFill>
                <a:latin typeface="Avenir Next P for BBG"/>
                <a:cs typeface="Avenir Next P for BBG"/>
              </a:rPr>
              <a:t>13/157/219</a:t>
            </a:r>
            <a:endParaRPr sz="1600" dirty="0">
              <a:solidFill>
                <a:schemeClr val="bg1"/>
              </a:solidFill>
              <a:latin typeface="Avenir Next P for BBG"/>
              <a:cs typeface="Avenir Next P for BBG"/>
            </a:endParaRPr>
          </a:p>
        </p:txBody>
      </p:sp>
      <p:sp>
        <p:nvSpPr>
          <p:cNvPr id="16" name="object 14"/>
          <p:cNvSpPr txBox="1"/>
          <p:nvPr userDrawn="1"/>
        </p:nvSpPr>
        <p:spPr>
          <a:xfrm>
            <a:off x="3895132" y="3911928"/>
            <a:ext cx="2821566" cy="246221"/>
          </a:xfrm>
          <a:prstGeom prst="rect">
            <a:avLst/>
          </a:prstGeom>
        </p:spPr>
        <p:txBody>
          <a:bodyPr vert="horz" wrap="square" lIns="0" tIns="0" rIns="0" bIns="0" rtlCol="0">
            <a:spAutoFit/>
          </a:bodyPr>
          <a:lstStyle/>
          <a:p>
            <a:pPr marL="12700">
              <a:lnSpc>
                <a:spcPct val="100000"/>
              </a:lnSpc>
              <a:tabLst>
                <a:tab pos="554968" algn="l"/>
              </a:tabLst>
            </a:pPr>
            <a:r>
              <a:rPr sz="1600" spc="25" dirty="0" smtClean="0">
                <a:solidFill>
                  <a:schemeClr val="bg1"/>
                </a:solidFill>
                <a:latin typeface="Avenir Next P for BBG"/>
                <a:cs typeface="Avenir Next P for BBG"/>
              </a:rPr>
              <a:t>0</a:t>
            </a:r>
            <a:r>
              <a:rPr sz="1600" spc="5" dirty="0" smtClean="0">
                <a:solidFill>
                  <a:schemeClr val="bg1"/>
                </a:solidFill>
                <a:latin typeface="Avenir Next P for BBG"/>
                <a:cs typeface="Avenir Next P for BBG"/>
              </a:rPr>
              <a:t>0</a:t>
            </a:r>
            <a:r>
              <a:rPr sz="1600" spc="10" dirty="0" smtClean="0">
                <a:solidFill>
                  <a:schemeClr val="bg1"/>
                </a:solidFill>
                <a:latin typeface="Avenir Next P for BBG"/>
                <a:cs typeface="Avenir Next P for BBG"/>
              </a:rPr>
              <a:t>/2</a:t>
            </a:r>
            <a:r>
              <a:rPr sz="1600" spc="14" dirty="0" smtClean="0">
                <a:solidFill>
                  <a:schemeClr val="bg1"/>
                </a:solidFill>
                <a:latin typeface="Avenir Next P for BBG"/>
                <a:cs typeface="Avenir Next P for BBG"/>
              </a:rPr>
              <a:t>1</a:t>
            </a:r>
            <a:r>
              <a:rPr sz="1600" spc="5" dirty="0" smtClean="0">
                <a:solidFill>
                  <a:schemeClr val="bg1"/>
                </a:solidFill>
                <a:latin typeface="Avenir Next P for BBG"/>
                <a:cs typeface="Avenir Next P for BBG"/>
              </a:rPr>
              <a:t>0</a:t>
            </a:r>
            <a:r>
              <a:rPr sz="1600" spc="35" dirty="0" smtClean="0">
                <a:solidFill>
                  <a:schemeClr val="bg1"/>
                </a:solidFill>
                <a:latin typeface="Avenir Next P for BBG"/>
                <a:cs typeface="Avenir Next P for BBG"/>
              </a:rPr>
              <a:t>/</a:t>
            </a:r>
            <a:r>
              <a:rPr sz="1600" spc="5" dirty="0" smtClean="0">
                <a:solidFill>
                  <a:schemeClr val="bg1"/>
                </a:solidFill>
                <a:latin typeface="Avenir Next P for BBG"/>
                <a:cs typeface="Avenir Next P for BBG"/>
              </a:rPr>
              <a:t>1</a:t>
            </a:r>
            <a:r>
              <a:rPr sz="1600" spc="14" dirty="0" smtClean="0">
                <a:solidFill>
                  <a:schemeClr val="bg1"/>
                </a:solidFill>
                <a:latin typeface="Avenir Next P for BBG"/>
                <a:cs typeface="Avenir Next P for BBG"/>
              </a:rPr>
              <a:t>7</a:t>
            </a:r>
            <a:r>
              <a:rPr sz="1600" dirty="0" smtClean="0">
                <a:solidFill>
                  <a:schemeClr val="bg1"/>
                </a:solidFill>
                <a:latin typeface="Avenir Next P for BBG"/>
                <a:cs typeface="Avenir Next P for BBG"/>
              </a:rPr>
              <a:t>9</a:t>
            </a:r>
            <a:r>
              <a:rPr lang="en-US" sz="1600" baseline="0" dirty="0" smtClean="0">
                <a:solidFill>
                  <a:schemeClr val="bg1"/>
                </a:solidFill>
                <a:latin typeface="Avenir Next P for BBG"/>
                <a:cs typeface="Avenir Next P for BBG"/>
              </a:rPr>
              <a:t>       </a:t>
            </a:r>
            <a:r>
              <a:rPr sz="1600" spc="30" dirty="0" smtClean="0">
                <a:solidFill>
                  <a:schemeClr val="bg1"/>
                </a:solidFill>
                <a:latin typeface="Avenir Next P for BBG"/>
                <a:cs typeface="Avenir Next P for BBG"/>
              </a:rPr>
              <a:t>7</a:t>
            </a:r>
            <a:r>
              <a:rPr sz="1600" spc="-14" dirty="0" smtClean="0">
                <a:solidFill>
                  <a:schemeClr val="bg1"/>
                </a:solidFill>
                <a:latin typeface="Avenir Next P for BBG"/>
                <a:cs typeface="Avenir Next P for BBG"/>
              </a:rPr>
              <a:t>7</a:t>
            </a:r>
            <a:r>
              <a:rPr sz="1600" spc="35" dirty="0" smtClean="0">
                <a:solidFill>
                  <a:schemeClr val="bg1"/>
                </a:solidFill>
                <a:latin typeface="Avenir Next P for BBG"/>
                <a:cs typeface="Avenir Next P for BBG"/>
              </a:rPr>
              <a:t>/</a:t>
            </a:r>
            <a:r>
              <a:rPr sz="1600" spc="5" dirty="0" smtClean="0">
                <a:solidFill>
                  <a:schemeClr val="bg1"/>
                </a:solidFill>
                <a:latin typeface="Avenir Next P for BBG"/>
                <a:cs typeface="Avenir Next P for BBG"/>
              </a:rPr>
              <a:t>1</a:t>
            </a:r>
            <a:r>
              <a:rPr sz="1600" spc="10" dirty="0" smtClean="0">
                <a:solidFill>
                  <a:schemeClr val="bg1"/>
                </a:solidFill>
                <a:latin typeface="Avenir Next P for BBG"/>
                <a:cs typeface="Avenir Next P for BBG"/>
              </a:rPr>
              <a:t>7</a:t>
            </a:r>
            <a:r>
              <a:rPr sz="1600" spc="5" dirty="0" smtClean="0">
                <a:solidFill>
                  <a:schemeClr val="bg1"/>
                </a:solidFill>
                <a:latin typeface="Avenir Next P for BBG"/>
                <a:cs typeface="Avenir Next P for BBG"/>
              </a:rPr>
              <a:t>0/</a:t>
            </a:r>
            <a:r>
              <a:rPr sz="1600" spc="20" dirty="0" smtClean="0">
                <a:solidFill>
                  <a:schemeClr val="bg1"/>
                </a:solidFill>
                <a:latin typeface="Avenir Next P for BBG"/>
                <a:cs typeface="Avenir Next P for BBG"/>
              </a:rPr>
              <a:t>8</a:t>
            </a:r>
            <a:r>
              <a:rPr sz="1600" dirty="0" smtClean="0">
                <a:solidFill>
                  <a:schemeClr val="bg1"/>
                </a:solidFill>
                <a:latin typeface="Avenir Next P for BBG"/>
                <a:cs typeface="Avenir Next P for BBG"/>
              </a:rPr>
              <a:t>0</a:t>
            </a:r>
            <a:endParaRPr sz="1600" dirty="0">
              <a:solidFill>
                <a:schemeClr val="bg1"/>
              </a:solidFill>
              <a:latin typeface="Avenir Next P for BBG"/>
              <a:cs typeface="Avenir Next P for BBG"/>
            </a:endParaRPr>
          </a:p>
        </p:txBody>
      </p:sp>
      <p:sp>
        <p:nvSpPr>
          <p:cNvPr id="17" name="object 15"/>
          <p:cNvSpPr txBox="1"/>
          <p:nvPr userDrawn="1"/>
        </p:nvSpPr>
        <p:spPr>
          <a:xfrm>
            <a:off x="6708227" y="3911929"/>
            <a:ext cx="2868460" cy="246221"/>
          </a:xfrm>
          <a:prstGeom prst="rect">
            <a:avLst/>
          </a:prstGeom>
        </p:spPr>
        <p:txBody>
          <a:bodyPr vert="horz" wrap="square" lIns="0" tIns="0" rIns="0" bIns="0" rtlCol="0">
            <a:spAutoFit/>
          </a:bodyPr>
          <a:lstStyle/>
          <a:p>
            <a:pPr marL="12700">
              <a:lnSpc>
                <a:spcPct val="100000"/>
              </a:lnSpc>
            </a:pPr>
            <a:r>
              <a:rPr sz="1600" spc="5" dirty="0">
                <a:solidFill>
                  <a:schemeClr val="bg1"/>
                </a:solidFill>
                <a:latin typeface="Avenir Next P for BBG"/>
                <a:cs typeface="Avenir Next P for BBG"/>
              </a:rPr>
              <a:t>255/201/29    </a:t>
            </a:r>
            <a:r>
              <a:rPr sz="1600" spc="134" dirty="0">
                <a:solidFill>
                  <a:schemeClr val="bg1"/>
                </a:solidFill>
                <a:latin typeface="Avenir Next P for BBG"/>
                <a:cs typeface="Avenir Next P for BBG"/>
              </a:rPr>
              <a:t> </a:t>
            </a:r>
            <a:r>
              <a:rPr sz="1600" spc="5" dirty="0">
                <a:solidFill>
                  <a:schemeClr val="bg1"/>
                </a:solidFill>
                <a:latin typeface="Avenir Next P for BBG"/>
                <a:cs typeface="Avenir Next P for BBG"/>
              </a:rPr>
              <a:t>237/68/54</a:t>
            </a:r>
            <a:endParaRPr sz="1600">
              <a:solidFill>
                <a:schemeClr val="bg1"/>
              </a:solidFill>
              <a:latin typeface="Avenir Next P for BBG"/>
              <a:cs typeface="Avenir Next P for BBG"/>
            </a:endParaRPr>
          </a:p>
        </p:txBody>
      </p:sp>
      <p:sp>
        <p:nvSpPr>
          <p:cNvPr id="18" name="object 16"/>
          <p:cNvSpPr txBox="1"/>
          <p:nvPr userDrawn="1"/>
        </p:nvSpPr>
        <p:spPr>
          <a:xfrm>
            <a:off x="9530204" y="3911929"/>
            <a:ext cx="2792255" cy="246221"/>
          </a:xfrm>
          <a:prstGeom prst="rect">
            <a:avLst/>
          </a:prstGeom>
        </p:spPr>
        <p:txBody>
          <a:bodyPr vert="horz" wrap="square" lIns="0" tIns="0" rIns="0" bIns="0" rtlCol="0">
            <a:spAutoFit/>
          </a:bodyPr>
          <a:lstStyle/>
          <a:p>
            <a:pPr marL="12700">
              <a:lnSpc>
                <a:spcPct val="100000"/>
              </a:lnSpc>
              <a:tabLst>
                <a:tab pos="553698" algn="l"/>
              </a:tabLst>
            </a:pPr>
            <a:r>
              <a:rPr sz="1600" spc="10" dirty="0" smtClean="0">
                <a:solidFill>
                  <a:schemeClr val="bg1"/>
                </a:solidFill>
                <a:latin typeface="Avenir Next P for BBG"/>
                <a:cs typeface="Avenir Next P for BBG"/>
              </a:rPr>
              <a:t>2</a:t>
            </a:r>
            <a:r>
              <a:rPr sz="1600" spc="25" dirty="0" smtClean="0">
                <a:solidFill>
                  <a:schemeClr val="bg1"/>
                </a:solidFill>
                <a:latin typeface="Avenir Next P for BBG"/>
                <a:cs typeface="Avenir Next P for BBG"/>
              </a:rPr>
              <a:t>34</a:t>
            </a:r>
            <a:r>
              <a:rPr sz="1600" spc="10" dirty="0" smtClean="0">
                <a:solidFill>
                  <a:schemeClr val="bg1"/>
                </a:solidFill>
                <a:latin typeface="Avenir Next P for BBG"/>
                <a:cs typeface="Avenir Next P for BBG"/>
              </a:rPr>
              <a:t>/</a:t>
            </a:r>
            <a:r>
              <a:rPr sz="1600" spc="5" dirty="0" smtClean="0">
                <a:solidFill>
                  <a:schemeClr val="bg1"/>
                </a:solidFill>
                <a:latin typeface="Avenir Next P for BBG"/>
                <a:cs typeface="Avenir Next P for BBG"/>
              </a:rPr>
              <a:t>9</a:t>
            </a:r>
            <a:r>
              <a:rPr sz="1600" spc="10" dirty="0" smtClean="0">
                <a:solidFill>
                  <a:schemeClr val="bg1"/>
                </a:solidFill>
                <a:latin typeface="Avenir Next P for BBG"/>
                <a:cs typeface="Avenir Next P for BBG"/>
              </a:rPr>
              <a:t>6</a:t>
            </a:r>
            <a:r>
              <a:rPr sz="1600" spc="35" dirty="0" smtClean="0">
                <a:solidFill>
                  <a:schemeClr val="bg1"/>
                </a:solidFill>
                <a:latin typeface="Avenir Next P for BBG"/>
                <a:cs typeface="Avenir Next P for BBG"/>
              </a:rPr>
              <a:t>/</a:t>
            </a:r>
            <a:r>
              <a:rPr sz="1600" spc="5" dirty="0" smtClean="0">
                <a:solidFill>
                  <a:schemeClr val="bg1"/>
                </a:solidFill>
                <a:latin typeface="Avenir Next P for BBG"/>
                <a:cs typeface="Avenir Next P for BBG"/>
              </a:rPr>
              <a:t>1</a:t>
            </a:r>
            <a:r>
              <a:rPr sz="1600" spc="-10" dirty="0" smtClean="0">
                <a:solidFill>
                  <a:schemeClr val="bg1"/>
                </a:solidFill>
                <a:latin typeface="Avenir Next P for BBG"/>
                <a:cs typeface="Avenir Next P for BBG"/>
              </a:rPr>
              <a:t>6</a:t>
            </a:r>
            <a:r>
              <a:rPr sz="1600" dirty="0" smtClean="0">
                <a:solidFill>
                  <a:schemeClr val="bg1"/>
                </a:solidFill>
                <a:latin typeface="Avenir Next P for BBG"/>
                <a:cs typeface="Avenir Next P for BBG"/>
              </a:rPr>
              <a:t>7</a:t>
            </a:r>
            <a:r>
              <a:rPr lang="en-US" sz="1600" baseline="0" dirty="0" smtClean="0">
                <a:solidFill>
                  <a:schemeClr val="bg1"/>
                </a:solidFill>
                <a:latin typeface="Avenir Next P for BBG"/>
                <a:cs typeface="Avenir Next P for BBG"/>
              </a:rPr>
              <a:t>       </a:t>
            </a:r>
            <a:r>
              <a:rPr sz="1600" spc="20" dirty="0" smtClean="0">
                <a:solidFill>
                  <a:schemeClr val="bg1"/>
                </a:solidFill>
                <a:latin typeface="Avenir Next P for BBG"/>
                <a:cs typeface="Avenir Next P for BBG"/>
              </a:rPr>
              <a:t>6</a:t>
            </a:r>
            <a:r>
              <a:rPr sz="1600" spc="10" dirty="0" smtClean="0">
                <a:solidFill>
                  <a:schemeClr val="bg1"/>
                </a:solidFill>
                <a:latin typeface="Avenir Next P for BBG"/>
                <a:cs typeface="Avenir Next P for BBG"/>
              </a:rPr>
              <a:t>5</a:t>
            </a:r>
            <a:r>
              <a:rPr sz="1600" spc="-10" dirty="0" smtClean="0">
                <a:solidFill>
                  <a:schemeClr val="bg1"/>
                </a:solidFill>
                <a:latin typeface="Avenir Next P for BBG"/>
                <a:cs typeface="Avenir Next P for BBG"/>
              </a:rPr>
              <a:t>/</a:t>
            </a:r>
            <a:r>
              <a:rPr sz="1600" spc="25" dirty="0" smtClean="0">
                <a:solidFill>
                  <a:schemeClr val="bg1"/>
                </a:solidFill>
                <a:latin typeface="Avenir Next P for BBG"/>
                <a:cs typeface="Avenir Next P for BBG"/>
              </a:rPr>
              <a:t>64</a:t>
            </a:r>
            <a:r>
              <a:rPr sz="1600" spc="-10" dirty="0" smtClean="0">
                <a:solidFill>
                  <a:schemeClr val="bg1"/>
                </a:solidFill>
                <a:latin typeface="Avenir Next P for BBG"/>
                <a:cs typeface="Avenir Next P for BBG"/>
              </a:rPr>
              <a:t>/</a:t>
            </a:r>
            <a:r>
              <a:rPr sz="1600" spc="20" dirty="0" smtClean="0">
                <a:solidFill>
                  <a:schemeClr val="bg1"/>
                </a:solidFill>
                <a:latin typeface="Avenir Next P for BBG"/>
                <a:cs typeface="Avenir Next P for BBG"/>
              </a:rPr>
              <a:t>6</a:t>
            </a:r>
            <a:r>
              <a:rPr sz="1600" dirty="0" smtClean="0">
                <a:solidFill>
                  <a:schemeClr val="bg1"/>
                </a:solidFill>
                <a:latin typeface="Avenir Next P for BBG"/>
                <a:cs typeface="Avenir Next P for BBG"/>
              </a:rPr>
              <a:t>6</a:t>
            </a:r>
            <a:endParaRPr sz="1600" dirty="0">
              <a:solidFill>
                <a:schemeClr val="bg1"/>
              </a:solidFill>
              <a:latin typeface="Avenir Next P for BBG"/>
              <a:cs typeface="Avenir Next P for BBG"/>
            </a:endParaRPr>
          </a:p>
        </p:txBody>
      </p:sp>
    </p:spTree>
    <p:extLst>
      <p:ext uri="{BB962C8B-B14F-4D97-AF65-F5344CB8AC3E}">
        <p14:creationId xmlns:p14="http://schemas.microsoft.com/office/powerpoint/2010/main" val="1638399735"/>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10398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Design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0" y="0"/>
            <a:ext cx="14630400" cy="8229600"/>
          </a:xfrm>
          <a:prstGeom prst="rect">
            <a:avLst/>
          </a:prstGeom>
        </p:spPr>
      </p:pic>
      <p:sp>
        <p:nvSpPr>
          <p:cNvPr id="2" name="Holder 2"/>
          <p:cNvSpPr>
            <a:spLocks noGrp="1"/>
          </p:cNvSpPr>
          <p:nvPr>
            <p:ph type="title" hasCustomPrompt="1"/>
          </p:nvPr>
        </p:nvSpPr>
        <p:spPr>
          <a:xfrm>
            <a:off x="4663440" y="1645920"/>
            <a:ext cx="7759632" cy="738664"/>
          </a:xfrm>
        </p:spPr>
        <p:txBody>
          <a:bodyPr lIns="0" tIns="0" rIns="0" bIns="0" anchor="t"/>
          <a:lstStyle>
            <a:lvl1pPr>
              <a:lnSpc>
                <a:spcPts val="5737"/>
              </a:lnSpc>
              <a:defRPr sz="4780" b="1" i="0">
                <a:solidFill>
                  <a:schemeClr val="bg1"/>
                </a:solidFill>
                <a:latin typeface="Arial"/>
                <a:cs typeface="Arial"/>
              </a:defRPr>
            </a:lvl1pPr>
          </a:lstStyle>
          <a:p>
            <a:r>
              <a:rPr lang="en-US" dirty="0" smtClean="0"/>
              <a:t>Title of the presentation.</a:t>
            </a:r>
            <a:endParaRPr dirty="0"/>
          </a:p>
        </p:txBody>
      </p:sp>
      <p:sp>
        <p:nvSpPr>
          <p:cNvPr id="21" name="Text Placeholder 20"/>
          <p:cNvSpPr>
            <a:spLocks noGrp="1"/>
          </p:cNvSpPr>
          <p:nvPr>
            <p:ph type="body" sz="quarter" idx="12" hasCustomPrompt="1"/>
          </p:nvPr>
        </p:nvSpPr>
        <p:spPr>
          <a:xfrm>
            <a:off x="4663440" y="4297680"/>
            <a:ext cx="7759632" cy="674134"/>
          </a:xfrm>
        </p:spPr>
        <p:txBody>
          <a:bodyPr anchor="t"/>
          <a:lstStyle>
            <a:lvl1pPr>
              <a:defRPr sz="2000" b="0">
                <a:solidFill>
                  <a:schemeClr val="bg1"/>
                </a:solidFill>
              </a:defRPr>
            </a:lvl1pPr>
            <a:lvl2pPr>
              <a:defRPr sz="1334">
                <a:solidFill>
                  <a:schemeClr val="tx1"/>
                </a:solidFill>
              </a:defRPr>
            </a:lvl2pPr>
            <a:lvl3pPr>
              <a:defRPr sz="1334">
                <a:solidFill>
                  <a:schemeClr val="tx1"/>
                </a:solidFill>
              </a:defRPr>
            </a:lvl3pPr>
            <a:lvl4pPr>
              <a:defRPr sz="1334">
                <a:solidFill>
                  <a:schemeClr val="tx1"/>
                </a:solidFill>
              </a:defRPr>
            </a:lvl4pPr>
            <a:lvl5pPr>
              <a:defRPr sz="1334">
                <a:solidFill>
                  <a:schemeClr val="tx1"/>
                </a:solidFill>
              </a:defRPr>
            </a:lvl5pPr>
          </a:lstStyle>
          <a:p>
            <a:pPr lvl="0"/>
            <a:r>
              <a:rPr lang="en-US" dirty="0" smtClean="0"/>
              <a:t>Date</a:t>
            </a:r>
            <a:endParaRPr lang="en-US" dirty="0"/>
          </a:p>
        </p:txBody>
      </p:sp>
      <p:sp>
        <p:nvSpPr>
          <p:cNvPr id="24" name="Text Placeholder 23"/>
          <p:cNvSpPr>
            <a:spLocks noGrp="1"/>
          </p:cNvSpPr>
          <p:nvPr>
            <p:ph type="body" sz="quarter" idx="13" hasCustomPrompt="1"/>
          </p:nvPr>
        </p:nvSpPr>
        <p:spPr>
          <a:xfrm>
            <a:off x="4664007" y="3246358"/>
            <a:ext cx="7759066" cy="1051324"/>
          </a:xfrm>
        </p:spPr>
        <p:txBody>
          <a:bodyPr anchor="b"/>
          <a:lstStyle>
            <a:lvl1pPr>
              <a:defRPr sz="3113">
                <a:solidFill>
                  <a:schemeClr val="bg1"/>
                </a:solidFill>
                <a:latin typeface="Arial" panose="020B0604020202020204" pitchFamily="34" charset="0"/>
                <a:cs typeface="Arial" panose="020B0604020202020204" pitchFamily="34" charset="0"/>
              </a:defRPr>
            </a:lvl1pPr>
            <a:lvl2pPr>
              <a:defRPr sz="1556">
                <a:latin typeface="Arial" panose="020B0604020202020204" pitchFamily="34" charset="0"/>
                <a:cs typeface="Arial" panose="020B0604020202020204" pitchFamily="34" charset="0"/>
              </a:defRPr>
            </a:lvl2pPr>
            <a:lvl3pPr>
              <a:defRPr sz="1556">
                <a:latin typeface="Arial" panose="020B0604020202020204" pitchFamily="34" charset="0"/>
                <a:cs typeface="Arial" panose="020B0604020202020204" pitchFamily="34" charset="0"/>
              </a:defRPr>
            </a:lvl3pPr>
            <a:lvl4pPr>
              <a:defRPr sz="1556">
                <a:latin typeface="Arial" panose="020B0604020202020204" pitchFamily="34" charset="0"/>
                <a:cs typeface="Arial" panose="020B0604020202020204" pitchFamily="34" charset="0"/>
              </a:defRPr>
            </a:lvl4pPr>
            <a:lvl5pPr>
              <a:defRPr sz="1556">
                <a:latin typeface="Arial" panose="020B0604020202020204" pitchFamily="34" charset="0"/>
                <a:cs typeface="Arial" panose="020B0604020202020204" pitchFamily="34" charset="0"/>
              </a:defRPr>
            </a:lvl5pPr>
          </a:lstStyle>
          <a:p>
            <a:pPr lvl="0"/>
            <a:r>
              <a:rPr lang="en-US" dirty="0" smtClean="0"/>
              <a:t>Subtitle of the presentation.</a:t>
            </a:r>
            <a:endParaRPr lang="en-US" dirty="0"/>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11" name="Rectangle 10"/>
          <p:cNvSpPr/>
          <p:nvPr userDrawn="1"/>
        </p:nvSpPr>
        <p:spPr>
          <a:xfrm>
            <a:off x="822960" y="1828800"/>
            <a:ext cx="1645920" cy="457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1520" y="1554480"/>
            <a:ext cx="1737360" cy="851455"/>
          </a:xfrm>
          <a:prstGeom prst="rect">
            <a:avLst/>
          </a:prstGeom>
        </p:spPr>
      </p:pic>
    </p:spTree>
    <p:extLst>
      <p:ext uri="{BB962C8B-B14F-4D97-AF65-F5344CB8AC3E}">
        <p14:creationId xmlns:p14="http://schemas.microsoft.com/office/powerpoint/2010/main" val="14240291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dmin Note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userDrawn="1"/>
        </p:nvSpPr>
        <p:spPr>
          <a:xfrm>
            <a:off x="486156" y="531240"/>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dirty="0" smtClean="0"/>
              <a:t>Administrative notes</a:t>
            </a:r>
            <a:endParaRPr lang="en-US" dirty="0"/>
          </a:p>
        </p:txBody>
      </p:sp>
    </p:spTree>
    <p:extLst>
      <p:ext uri="{BB962C8B-B14F-4D97-AF65-F5344CB8AC3E}">
        <p14:creationId xmlns:p14="http://schemas.microsoft.com/office/powerpoint/2010/main" val="21993987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oday's Speak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Content Placeholder 21"/>
          <p:cNvSpPr>
            <a:spLocks noGrp="1"/>
          </p:cNvSpPr>
          <p:nvPr>
            <p:ph sz="quarter" idx="10" hasCustomPrompt="1"/>
          </p:nvPr>
        </p:nvSpPr>
        <p:spPr>
          <a:xfrm>
            <a:off x="3505200" y="2020416"/>
            <a:ext cx="3581400" cy="276999"/>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24" name="Content Placeholder 23"/>
          <p:cNvSpPr>
            <a:spLocks noGrp="1"/>
          </p:cNvSpPr>
          <p:nvPr>
            <p:ph sz="quarter" idx="11" hasCustomPrompt="1"/>
          </p:nvPr>
        </p:nvSpPr>
        <p:spPr>
          <a:xfrm>
            <a:off x="3505200" y="2309752"/>
            <a:ext cx="3581400" cy="1107996"/>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Email (optional)</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Phone (optional)</a:t>
            </a:r>
          </a:p>
        </p:txBody>
      </p:sp>
      <p:sp>
        <p:nvSpPr>
          <p:cNvPr id="25" name="Content Placeholder 21"/>
          <p:cNvSpPr>
            <a:spLocks noGrp="1"/>
          </p:cNvSpPr>
          <p:nvPr>
            <p:ph sz="quarter" idx="12" hasCustomPrompt="1"/>
          </p:nvPr>
        </p:nvSpPr>
        <p:spPr>
          <a:xfrm>
            <a:off x="3505200" y="4038600"/>
            <a:ext cx="3581400" cy="276999"/>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26" name="Content Placeholder 23"/>
          <p:cNvSpPr>
            <a:spLocks noGrp="1"/>
          </p:cNvSpPr>
          <p:nvPr>
            <p:ph sz="quarter" idx="13" hasCustomPrompt="1"/>
          </p:nvPr>
        </p:nvSpPr>
        <p:spPr>
          <a:xfrm>
            <a:off x="3505200" y="4327936"/>
            <a:ext cx="3581400" cy="1107996"/>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Email (optional)</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Phone (optional)</a:t>
            </a:r>
          </a:p>
        </p:txBody>
      </p:sp>
      <p:sp>
        <p:nvSpPr>
          <p:cNvPr id="27" name="Content Placeholder 21"/>
          <p:cNvSpPr>
            <a:spLocks noGrp="1"/>
          </p:cNvSpPr>
          <p:nvPr>
            <p:ph sz="quarter" idx="14" hasCustomPrompt="1"/>
          </p:nvPr>
        </p:nvSpPr>
        <p:spPr>
          <a:xfrm>
            <a:off x="9563100" y="2020416"/>
            <a:ext cx="3581400" cy="276999"/>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28" name="Content Placeholder 23"/>
          <p:cNvSpPr>
            <a:spLocks noGrp="1"/>
          </p:cNvSpPr>
          <p:nvPr>
            <p:ph sz="quarter" idx="15" hasCustomPrompt="1"/>
          </p:nvPr>
        </p:nvSpPr>
        <p:spPr>
          <a:xfrm>
            <a:off x="9563100" y="2309752"/>
            <a:ext cx="3581400" cy="1107996"/>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Email (optional)</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Phone (optional)</a:t>
            </a:r>
          </a:p>
        </p:txBody>
      </p:sp>
      <p:sp>
        <p:nvSpPr>
          <p:cNvPr id="29" name="Content Placeholder 21"/>
          <p:cNvSpPr>
            <a:spLocks noGrp="1"/>
          </p:cNvSpPr>
          <p:nvPr>
            <p:ph sz="quarter" idx="16" hasCustomPrompt="1"/>
          </p:nvPr>
        </p:nvSpPr>
        <p:spPr>
          <a:xfrm>
            <a:off x="9563100" y="4038600"/>
            <a:ext cx="3581400" cy="276999"/>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30" name="Content Placeholder 23"/>
          <p:cNvSpPr>
            <a:spLocks noGrp="1"/>
          </p:cNvSpPr>
          <p:nvPr>
            <p:ph sz="quarter" idx="17" hasCustomPrompt="1"/>
          </p:nvPr>
        </p:nvSpPr>
        <p:spPr>
          <a:xfrm>
            <a:off x="9563100" y="4327936"/>
            <a:ext cx="3581400" cy="1107996"/>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Email (optional)</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Phone (optional)</a:t>
            </a:r>
          </a:p>
        </p:txBody>
      </p:sp>
      <p:sp>
        <p:nvSpPr>
          <p:cNvPr id="31" name="Content Placeholder 21"/>
          <p:cNvSpPr>
            <a:spLocks noGrp="1"/>
          </p:cNvSpPr>
          <p:nvPr>
            <p:ph sz="quarter" idx="18" hasCustomPrompt="1"/>
          </p:nvPr>
        </p:nvSpPr>
        <p:spPr>
          <a:xfrm>
            <a:off x="3505200" y="6069122"/>
            <a:ext cx="3581400" cy="276999"/>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32" name="Content Placeholder 23"/>
          <p:cNvSpPr>
            <a:spLocks noGrp="1"/>
          </p:cNvSpPr>
          <p:nvPr>
            <p:ph sz="quarter" idx="19" hasCustomPrompt="1"/>
          </p:nvPr>
        </p:nvSpPr>
        <p:spPr>
          <a:xfrm>
            <a:off x="3505200" y="6358458"/>
            <a:ext cx="3581400" cy="1107996"/>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Email (optional)</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Phone (optional)</a:t>
            </a:r>
          </a:p>
        </p:txBody>
      </p:sp>
      <p:sp>
        <p:nvSpPr>
          <p:cNvPr id="33" name="Content Placeholder 21"/>
          <p:cNvSpPr>
            <a:spLocks noGrp="1"/>
          </p:cNvSpPr>
          <p:nvPr>
            <p:ph sz="quarter" idx="20" hasCustomPrompt="1"/>
          </p:nvPr>
        </p:nvSpPr>
        <p:spPr>
          <a:xfrm>
            <a:off x="9563100" y="6069122"/>
            <a:ext cx="3581400" cy="276999"/>
          </a:xfrm>
          <a:prstGeom prst="rect">
            <a:avLst/>
          </a:prstGeom>
        </p:spPr>
        <p:txBody>
          <a:bodyPr/>
          <a:lstStyle>
            <a:lvl1pPr>
              <a:defRPr b="1">
                <a:solidFill>
                  <a:srgbClr val="4DAA50"/>
                </a:solidFill>
              </a:defRPr>
            </a:lvl1pPr>
            <a:lvl2pPr>
              <a:defRPr>
                <a:solidFill>
                  <a:srgbClr val="4DAA50"/>
                </a:solidFill>
              </a:defRPr>
            </a:lvl2pPr>
            <a:lvl3pPr>
              <a:defRPr>
                <a:solidFill>
                  <a:srgbClr val="4DAA50"/>
                </a:solidFill>
              </a:defRPr>
            </a:lvl3pPr>
            <a:lvl4pPr>
              <a:defRPr>
                <a:solidFill>
                  <a:srgbClr val="4DAA50"/>
                </a:solidFill>
              </a:defRPr>
            </a:lvl4pPr>
            <a:lvl5pPr>
              <a:defRPr>
                <a:solidFill>
                  <a:srgbClr val="4DAA50"/>
                </a:solidFill>
              </a:defRPr>
            </a:lvl5pPr>
          </a:lstStyle>
          <a:p>
            <a:pPr lvl="0"/>
            <a:r>
              <a:rPr lang="en-US" dirty="0" smtClean="0"/>
              <a:t>Jane Doe</a:t>
            </a:r>
            <a:endParaRPr lang="en-US" dirty="0"/>
          </a:p>
        </p:txBody>
      </p:sp>
      <p:sp>
        <p:nvSpPr>
          <p:cNvPr id="34" name="Content Placeholder 23"/>
          <p:cNvSpPr>
            <a:spLocks noGrp="1"/>
          </p:cNvSpPr>
          <p:nvPr>
            <p:ph sz="quarter" idx="21" hasCustomPrompt="1"/>
          </p:nvPr>
        </p:nvSpPr>
        <p:spPr>
          <a:xfrm>
            <a:off x="9563100" y="6358458"/>
            <a:ext cx="3581400" cy="1107996"/>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Title</a:t>
            </a:r>
          </a:p>
          <a:p>
            <a:pPr lvl="0"/>
            <a:r>
              <a:rPr lang="en-US" dirty="0" smtClean="0"/>
              <a:t>Company</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Email (optional)</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Phone (optional)</a:t>
            </a:r>
          </a:p>
        </p:txBody>
      </p:sp>
      <p:sp>
        <p:nvSpPr>
          <p:cNvPr id="36" name="Picture Placeholder 35"/>
          <p:cNvSpPr>
            <a:spLocks noGrp="1"/>
          </p:cNvSpPr>
          <p:nvPr>
            <p:ph type="pic" sz="quarter" idx="22"/>
          </p:nvPr>
        </p:nvSpPr>
        <p:spPr>
          <a:xfrm>
            <a:off x="1714500" y="2020888"/>
            <a:ext cx="1524000" cy="1524000"/>
          </a:xfrm>
          <a:prstGeom prst="rect">
            <a:avLst/>
          </a:prstGeom>
        </p:spPr>
        <p:txBody>
          <a:bodyPr/>
          <a:lstStyle/>
          <a:p>
            <a:endParaRPr lang="en-US" dirty="0"/>
          </a:p>
        </p:txBody>
      </p:sp>
      <p:sp>
        <p:nvSpPr>
          <p:cNvPr id="37" name="Picture Placeholder 35"/>
          <p:cNvSpPr>
            <a:spLocks noGrp="1"/>
          </p:cNvSpPr>
          <p:nvPr>
            <p:ph type="pic" sz="quarter" idx="23"/>
          </p:nvPr>
        </p:nvSpPr>
        <p:spPr>
          <a:xfrm>
            <a:off x="1714500" y="4002024"/>
            <a:ext cx="1524000" cy="1524000"/>
          </a:xfrm>
          <a:prstGeom prst="rect">
            <a:avLst/>
          </a:prstGeom>
        </p:spPr>
        <p:txBody>
          <a:bodyPr/>
          <a:lstStyle/>
          <a:p>
            <a:endParaRPr lang="en-US" dirty="0"/>
          </a:p>
        </p:txBody>
      </p:sp>
      <p:sp>
        <p:nvSpPr>
          <p:cNvPr id="38" name="Picture Placeholder 35"/>
          <p:cNvSpPr>
            <a:spLocks noGrp="1"/>
          </p:cNvSpPr>
          <p:nvPr>
            <p:ph type="pic" sz="quarter" idx="24"/>
          </p:nvPr>
        </p:nvSpPr>
        <p:spPr>
          <a:xfrm>
            <a:off x="1714500" y="6069122"/>
            <a:ext cx="1524000" cy="1524000"/>
          </a:xfrm>
          <a:prstGeom prst="rect">
            <a:avLst/>
          </a:prstGeom>
        </p:spPr>
        <p:txBody>
          <a:bodyPr/>
          <a:lstStyle/>
          <a:p>
            <a:endParaRPr lang="en-US" dirty="0"/>
          </a:p>
        </p:txBody>
      </p:sp>
      <p:sp>
        <p:nvSpPr>
          <p:cNvPr id="40" name="Picture Placeholder 35"/>
          <p:cNvSpPr>
            <a:spLocks noGrp="1"/>
          </p:cNvSpPr>
          <p:nvPr>
            <p:ph type="pic" sz="quarter" idx="25"/>
          </p:nvPr>
        </p:nvSpPr>
        <p:spPr>
          <a:xfrm>
            <a:off x="7772400" y="2020888"/>
            <a:ext cx="1524000" cy="1524000"/>
          </a:xfrm>
          <a:prstGeom prst="rect">
            <a:avLst/>
          </a:prstGeom>
        </p:spPr>
        <p:txBody>
          <a:bodyPr/>
          <a:lstStyle/>
          <a:p>
            <a:endParaRPr lang="en-US" dirty="0"/>
          </a:p>
        </p:txBody>
      </p:sp>
      <p:sp>
        <p:nvSpPr>
          <p:cNvPr id="41" name="Picture Placeholder 35"/>
          <p:cNvSpPr>
            <a:spLocks noGrp="1"/>
          </p:cNvSpPr>
          <p:nvPr>
            <p:ph type="pic" sz="quarter" idx="26"/>
          </p:nvPr>
        </p:nvSpPr>
        <p:spPr>
          <a:xfrm>
            <a:off x="7772400" y="4002024"/>
            <a:ext cx="1524000" cy="1524000"/>
          </a:xfrm>
          <a:prstGeom prst="rect">
            <a:avLst/>
          </a:prstGeom>
        </p:spPr>
        <p:txBody>
          <a:bodyPr/>
          <a:lstStyle/>
          <a:p>
            <a:endParaRPr lang="en-US" dirty="0"/>
          </a:p>
        </p:txBody>
      </p:sp>
      <p:sp>
        <p:nvSpPr>
          <p:cNvPr id="42" name="Picture Placeholder 35"/>
          <p:cNvSpPr>
            <a:spLocks noGrp="1"/>
          </p:cNvSpPr>
          <p:nvPr>
            <p:ph type="pic" sz="quarter" idx="27"/>
          </p:nvPr>
        </p:nvSpPr>
        <p:spPr>
          <a:xfrm>
            <a:off x="7772400" y="6069122"/>
            <a:ext cx="1524000" cy="1524000"/>
          </a:xfrm>
          <a:prstGeom prst="rect">
            <a:avLst/>
          </a:prstGeom>
        </p:spPr>
        <p:txBody>
          <a:bodyPr/>
          <a:lstStyle/>
          <a:p>
            <a:endParaRPr lang="en-US" dirty="0"/>
          </a:p>
        </p:txBody>
      </p:sp>
      <p:sp>
        <p:nvSpPr>
          <p:cNvPr id="44" name="TextBox 43"/>
          <p:cNvSpPr txBox="1"/>
          <p:nvPr userDrawn="1"/>
        </p:nvSpPr>
        <p:spPr>
          <a:xfrm>
            <a:off x="486156" y="531240"/>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dirty="0" smtClean="0"/>
              <a:t>Today’s speakers</a:t>
            </a:r>
            <a:endParaRPr lang="en-US" dirty="0"/>
          </a:p>
        </p:txBody>
      </p:sp>
    </p:spTree>
    <p:extLst>
      <p:ext uri="{BB962C8B-B14F-4D97-AF65-F5344CB8AC3E}">
        <p14:creationId xmlns:p14="http://schemas.microsoft.com/office/powerpoint/2010/main" val="11448739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ey mess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userDrawn="1"/>
        </p:nvSpPr>
        <p:spPr>
          <a:xfrm>
            <a:off x="486156" y="531240"/>
            <a:ext cx="12687300" cy="553998"/>
          </a:xfrm>
          <a:prstGeom prst="rect">
            <a:avLst/>
          </a:prstGeom>
        </p:spPr>
        <p:txBody>
          <a:bodyPr wrap="square" lIns="0" tIns="0" rIns="0" bIns="0" anchor="ctr">
            <a:spAutoFit/>
          </a:bodyPr>
          <a:lstStyle>
            <a:lvl1pPr>
              <a:lnSpc>
                <a:spcPct val="90000"/>
              </a:lnSpc>
              <a:defRPr sz="4000" b="1" i="0" spc="-5">
                <a:solidFill>
                  <a:schemeClr val="bg1"/>
                </a:solidFill>
                <a:latin typeface="Arial"/>
                <a:cs typeface="Arial"/>
              </a:defRPr>
            </a:lvl1pPr>
          </a:lstStyle>
          <a:p>
            <a:pPr lvl="0"/>
            <a:r>
              <a:rPr lang="en-US" dirty="0" smtClean="0"/>
              <a:t>Key</a:t>
            </a:r>
            <a:r>
              <a:rPr lang="en-US" baseline="0" dirty="0" smtClean="0"/>
              <a:t> messages</a:t>
            </a:r>
            <a:endParaRPr lang="en-US" dirty="0"/>
          </a:p>
        </p:txBody>
      </p:sp>
      <p:sp>
        <p:nvSpPr>
          <p:cNvPr id="6" name="Text Placeholder 7">
            <a:extLst>
              <a:ext uri="{FF2B5EF4-FFF2-40B4-BE49-F238E27FC236}">
                <a16:creationId xmlns:a16="http://schemas.microsoft.com/office/drawing/2014/main" id="{90BA3BAA-29AE-4095-8095-805C58FCFF67}"/>
              </a:ext>
            </a:extLst>
          </p:cNvPr>
          <p:cNvSpPr>
            <a:spLocks noGrp="1"/>
          </p:cNvSpPr>
          <p:nvPr>
            <p:ph type="body" sz="quarter" idx="10" hasCustomPrompt="1"/>
          </p:nvPr>
        </p:nvSpPr>
        <p:spPr>
          <a:xfrm>
            <a:off x="486156" y="1645920"/>
            <a:ext cx="12658344" cy="5669280"/>
          </a:xfrm>
          <a:prstGeom prst="rect">
            <a:avLst/>
          </a:prstGeom>
        </p:spPr>
        <p:txBody>
          <a:bodyPr/>
          <a:lstStyle>
            <a:lvl1pPr marL="355600" indent="-342900" algn="l" defTabSz="914400" rtl="0" eaLnBrk="1" latinLnBrk="0" hangingPunct="1">
              <a:lnSpc>
                <a:spcPct val="100000"/>
              </a:lnSpc>
              <a:spcBef>
                <a:spcPts val="100"/>
              </a:spcBef>
              <a:buFont typeface="Arial" panose="020B0604020202020204" pitchFamily="34" charset="0"/>
              <a:buChar char="•"/>
              <a:defRPr lang="en-US" sz="2400" kern="1200" spc="-5" dirty="0" smtClean="0">
                <a:solidFill>
                  <a:schemeClr val="bg1"/>
                </a:solidFill>
                <a:latin typeface="Arial"/>
                <a:ea typeface="+mn-ea"/>
                <a:cs typeface="Arial"/>
              </a:defRPr>
            </a:lvl1pPr>
            <a:lvl2pPr marL="800100" indent="-342900">
              <a:buClr>
                <a:schemeClr val="bg1"/>
              </a:buClr>
              <a:buFont typeface="Courier New" panose="02070309020205020404" pitchFamily="49" charset="0"/>
              <a:buChar char="o"/>
              <a:defRPr lang="en-US" sz="2400" kern="1200" spc="-5" dirty="0">
                <a:solidFill>
                  <a:schemeClr val="bg1"/>
                </a:solidFill>
                <a:latin typeface="Arial"/>
                <a:ea typeface="+mn-ea"/>
                <a:cs typeface="Arial"/>
              </a:defRPr>
            </a:lvl2pPr>
            <a:lvl3pPr marL="1257300" indent="-342900">
              <a:buClr>
                <a:schemeClr val="bg1"/>
              </a:buClr>
              <a:buFont typeface="Wingdings" panose="05000000000000000000" pitchFamily="2" charset="2"/>
              <a:buChar char="§"/>
              <a:defRPr sz="2400" baseline="0">
                <a:solidFill>
                  <a:schemeClr val="bg1"/>
                </a:solidFill>
              </a:defRPr>
            </a:lvl3pPr>
            <a:lvl4pPr marL="1657350" indent="-285750">
              <a:buFont typeface="Arial" panose="020B0604020202020204" pitchFamily="34" charset="0"/>
              <a:buChar char="•"/>
              <a:defRPr sz="2400">
                <a:solidFill>
                  <a:schemeClr val="bg1"/>
                </a:solidFill>
              </a:defRPr>
            </a:lvl4pPr>
            <a:lvl5pPr marL="2114550" indent="-285750">
              <a:buClr>
                <a:schemeClr val="bg1"/>
              </a:buClr>
              <a:buFont typeface="Courier New" panose="02070309020205020404" pitchFamily="49" charset="0"/>
              <a:buChar char="o"/>
              <a:defRPr sz="2400">
                <a:solidFill>
                  <a:schemeClr val="bg1"/>
                </a:solidFill>
              </a:defRPr>
            </a:lvl5pPr>
            <a:lvl6pPr marL="2571750" indent="-285750">
              <a:buClr>
                <a:schemeClr val="bg1"/>
              </a:buClr>
              <a:buFont typeface="Wingdings" panose="05000000000000000000" pitchFamily="2" charset="2"/>
              <a:buChar char="§"/>
              <a:defRPr sz="2400">
                <a:solidFill>
                  <a:schemeClr val="bg1"/>
                </a:solidFill>
              </a:defRPr>
            </a:lvl6pPr>
          </a:lstStyle>
          <a:p>
            <a:pPr lvl="0"/>
            <a:r>
              <a:rPr lang="en-US" dirty="0" smtClean="0"/>
              <a:t>Content</a:t>
            </a:r>
          </a:p>
          <a:p>
            <a:pPr lvl="1"/>
            <a:r>
              <a:rPr lang="en-US" dirty="0" smtClean="0"/>
              <a:t>Content level 2</a:t>
            </a:r>
          </a:p>
          <a:p>
            <a:pPr lvl="2"/>
            <a:r>
              <a:rPr lang="en-US" dirty="0" smtClean="0"/>
              <a:t>Content level 3</a:t>
            </a:r>
            <a:endParaRPr lang="en-US" dirty="0"/>
          </a:p>
          <a:p>
            <a:pPr lvl="3"/>
            <a:r>
              <a:rPr lang="en-US" dirty="0" smtClean="0"/>
              <a:t>Content level 4</a:t>
            </a:r>
          </a:p>
          <a:p>
            <a:pPr lvl="4"/>
            <a:r>
              <a:rPr lang="en-US" dirty="0" smtClean="0"/>
              <a:t>Content level 5</a:t>
            </a:r>
          </a:p>
          <a:p>
            <a:pPr lvl="5"/>
            <a:r>
              <a:rPr lang="en-US" dirty="0" smtClean="0"/>
              <a:t>Content level 6</a:t>
            </a:r>
          </a:p>
        </p:txBody>
      </p:sp>
    </p:spTree>
    <p:extLst>
      <p:ext uri="{BB962C8B-B14F-4D97-AF65-F5344CB8AC3E}">
        <p14:creationId xmlns:p14="http://schemas.microsoft.com/office/powerpoint/2010/main" val="40768291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Content layou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457200" y="524556"/>
            <a:ext cx="12687300" cy="553998"/>
          </a:xfrm>
          <a:prstGeom prst="rect">
            <a:avLst/>
          </a:prstGeom>
        </p:spPr>
        <p:txBody>
          <a:bodyPr wrap="square" lIns="0" tIns="0" rIns="0" bIns="0" anchor="ctr">
            <a:spAutoFit/>
          </a:bodyPr>
          <a:lstStyle>
            <a:lvl1pPr>
              <a:lnSpc>
                <a:spcPct val="90000"/>
              </a:lnSpc>
              <a:defRPr sz="4000" b="1" kern="1200" spc="-5" dirty="0">
                <a:solidFill>
                  <a:schemeClr val="bg1"/>
                </a:solidFill>
                <a:latin typeface="Arial"/>
                <a:ea typeface="+mn-ea"/>
                <a:cs typeface="Arial"/>
              </a:defRPr>
            </a:lvl1pPr>
          </a:lstStyle>
          <a:p>
            <a:r>
              <a:rPr lang="en-US" dirty="0"/>
              <a:t>Header</a:t>
            </a:r>
            <a:endParaRPr dirty="0"/>
          </a:p>
        </p:txBody>
      </p:sp>
      <p:sp>
        <p:nvSpPr>
          <p:cNvPr id="8" name="Text Placeholder 7">
            <a:extLst>
              <a:ext uri="{FF2B5EF4-FFF2-40B4-BE49-F238E27FC236}">
                <a16:creationId xmlns:a16="http://schemas.microsoft.com/office/drawing/2014/main" id="{90BA3BAA-29AE-4095-8095-805C58FCFF67}"/>
              </a:ext>
            </a:extLst>
          </p:cNvPr>
          <p:cNvSpPr>
            <a:spLocks noGrp="1"/>
          </p:cNvSpPr>
          <p:nvPr>
            <p:ph type="body" sz="quarter" idx="10" hasCustomPrompt="1"/>
          </p:nvPr>
        </p:nvSpPr>
        <p:spPr>
          <a:xfrm>
            <a:off x="486156" y="1645920"/>
            <a:ext cx="12658344" cy="5669280"/>
          </a:xfrm>
          <a:prstGeom prst="rect">
            <a:avLst/>
          </a:prstGeom>
        </p:spPr>
        <p:txBody>
          <a:bodyPr/>
          <a:lstStyle>
            <a:lvl1pPr marL="12700" indent="0" algn="l" defTabSz="914400" rtl="0" eaLnBrk="1" latinLnBrk="0" hangingPunct="1">
              <a:lnSpc>
                <a:spcPct val="100000"/>
              </a:lnSpc>
              <a:spcBef>
                <a:spcPts val="100"/>
              </a:spcBef>
              <a:buFont typeface="Arial" panose="020B0604020202020204" pitchFamily="34" charset="0"/>
              <a:buNone/>
              <a:defRPr lang="en-US" sz="2400" kern="1200" spc="-5" baseline="0" dirty="0" smtClean="0">
                <a:solidFill>
                  <a:schemeClr val="bg1"/>
                </a:solidFill>
                <a:latin typeface="Arial"/>
                <a:ea typeface="+mn-ea"/>
                <a:cs typeface="Arial"/>
              </a:defRPr>
            </a:lvl1pPr>
            <a:lvl2pPr marL="742950" indent="-285750">
              <a:buClr>
                <a:schemeClr val="bg1"/>
              </a:buClr>
              <a:buFont typeface="Arial" panose="020B0604020202020204" pitchFamily="34" charset="0"/>
              <a:buChar char="•"/>
              <a:defRPr sz="2400" baseline="0">
                <a:solidFill>
                  <a:schemeClr val="bg1"/>
                </a:solidFill>
              </a:defRPr>
            </a:lvl2pPr>
            <a:lvl3pPr marL="1200150" indent="-285750">
              <a:buFont typeface="Courier New" panose="02070309020205020404" pitchFamily="49" charset="0"/>
              <a:buChar char="o"/>
              <a:defRPr sz="2400">
                <a:solidFill>
                  <a:schemeClr val="bg1"/>
                </a:solidFill>
              </a:defRPr>
            </a:lvl3pPr>
            <a:lvl4pPr marL="1714500" indent="-342900">
              <a:buFont typeface="Wingdings" panose="05000000000000000000" pitchFamily="2" charset="2"/>
              <a:buChar char="§"/>
              <a:defRPr sz="2400">
                <a:solidFill>
                  <a:schemeClr val="bg1"/>
                </a:solidFill>
              </a:defRPr>
            </a:lvl4pPr>
            <a:lvl5pPr marL="2114550" indent="-285750">
              <a:buFont typeface="Arial" panose="020B0604020202020204" pitchFamily="34" charset="0"/>
              <a:buChar char="•"/>
              <a:defRPr sz="2400" baseline="0">
                <a:solidFill>
                  <a:schemeClr val="bg1"/>
                </a:solidFill>
              </a:defRPr>
            </a:lvl5pPr>
            <a:lvl6pPr marL="2571750" indent="-285750">
              <a:buFont typeface="Courier New" panose="02070309020205020404" pitchFamily="49" charset="0"/>
              <a:buChar char="o"/>
              <a:defRPr sz="2400">
                <a:solidFill>
                  <a:schemeClr val="bg1"/>
                </a:solidFill>
              </a:defRPr>
            </a:lvl6pPr>
          </a:lstStyle>
          <a:p>
            <a:pPr lvl="0"/>
            <a:r>
              <a:rPr lang="en-US" dirty="0" smtClean="0"/>
              <a:t>Content</a:t>
            </a:r>
          </a:p>
          <a:p>
            <a:pPr lvl="1"/>
            <a:r>
              <a:rPr lang="en-US" dirty="0" smtClean="0"/>
              <a:t>Content level 2</a:t>
            </a:r>
          </a:p>
          <a:p>
            <a:pPr lvl="2"/>
            <a:r>
              <a:rPr lang="en-US" dirty="0" smtClean="0"/>
              <a:t>Content level 3</a:t>
            </a:r>
          </a:p>
          <a:p>
            <a:pPr lvl="3"/>
            <a:r>
              <a:rPr lang="en-US" dirty="0" smtClean="0"/>
              <a:t>Content level 4</a:t>
            </a:r>
          </a:p>
          <a:p>
            <a:pPr lvl="4"/>
            <a:r>
              <a:rPr lang="en-US" dirty="0" smtClean="0"/>
              <a:t>Content level 5</a:t>
            </a:r>
          </a:p>
          <a:p>
            <a:pPr lvl="5"/>
            <a:r>
              <a:rPr lang="en-US" dirty="0" smtClean="0"/>
              <a:t>Content level 6</a:t>
            </a:r>
          </a:p>
        </p:txBody>
      </p:sp>
    </p:spTree>
    <p:extLst>
      <p:ext uri="{BB962C8B-B14F-4D97-AF65-F5344CB8AC3E}">
        <p14:creationId xmlns:p14="http://schemas.microsoft.com/office/powerpoint/2010/main" val="23428440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oleObject" Target="../embeddings/oleObject2.bin"/><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ags" Target="../tags/tag3.xml"/><Relationship Id="rId2" Type="http://schemas.openxmlformats.org/officeDocument/2006/relationships/slideLayout" Target="../slideLayouts/slideLayout18.xml"/><Relationship Id="rId16" Type="http://schemas.openxmlformats.org/officeDocument/2006/relationships/vmlDrawing" Target="../drawings/vmlDrawing2.v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image" Target="../media/image1.emf"/><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vmlDrawing" Target="../drawings/vmlDrawing3.vml"/><Relationship Id="rId3" Type="http://schemas.openxmlformats.org/officeDocument/2006/relationships/slideLayout" Target="../slideLayouts/slideLayout45.xml"/><Relationship Id="rId21" Type="http://schemas.openxmlformats.org/officeDocument/2006/relationships/image" Target="../media/image1.emf"/><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4.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oleObject" Target="../embeddings/oleObject1.bin"/><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ags" Target="../tags/tag4.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ext uri="{D42A27DB-BD31-4B8C-83A1-F6EECF244321}">
                <p14:modId xmlns:p14="http://schemas.microsoft.com/office/powerpoint/2010/main" val="1628249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98" name="think-cell Slide" r:id="rId20" imgW="592" imgH="591" progId="TCLayout.ActiveDocument.1">
                  <p:embed/>
                </p:oleObj>
              </mc:Choice>
              <mc:Fallback>
                <p:oleObj name="think-cell Slide" r:id="rId20" imgW="592" imgH="591" progId="TCLayout.ActiveDocument.1">
                  <p:embed/>
                  <p:pic>
                    <p:nvPicPr>
                      <p:cNvPr id="0" name=""/>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850900" y="1734028"/>
            <a:ext cx="12928600" cy="954107"/>
          </a:xfrm>
          <a:prstGeom prst="rect">
            <a:avLst/>
          </a:prstGeom>
        </p:spPr>
        <p:txBody>
          <a:bodyPr wrap="square" lIns="0" tIns="0" rIns="0" bIns="0">
            <a:spAutoFit/>
          </a:bodyPr>
          <a:lstStyle>
            <a:lvl1pPr>
              <a:defRPr sz="6200" b="1" i="0">
                <a:solidFill>
                  <a:schemeClr val="bg1"/>
                </a:solidFill>
                <a:latin typeface="Arial"/>
                <a:cs typeface="Arial"/>
              </a:defRPr>
            </a:lvl1pPr>
          </a:lstStyle>
          <a:p>
            <a:endParaRPr dirty="0"/>
          </a:p>
        </p:txBody>
      </p:sp>
      <p:sp>
        <p:nvSpPr>
          <p:cNvPr id="4" name="Holder 4"/>
          <p:cNvSpPr>
            <a:spLocks noGrp="1"/>
          </p:cNvSpPr>
          <p:nvPr>
            <p:ph type="ftr" sz="quarter" idx="5"/>
          </p:nvPr>
        </p:nvSpPr>
        <p:spPr>
          <a:xfrm>
            <a:off x="4974336" y="7653528"/>
            <a:ext cx="4681728" cy="276999"/>
          </a:xfrm>
          <a:prstGeom prst="rect">
            <a:avLst/>
          </a:prstGeom>
        </p:spPr>
        <p:txBody>
          <a:bodyPr wrap="square" lIns="0" tIns="0" rIns="0" bIns="0">
            <a:spAutoFit/>
          </a:bodyPr>
          <a:lstStyle>
            <a:lvl1pPr algn="ctr">
              <a:defRPr>
                <a:solidFill>
                  <a:schemeClr val="bg1"/>
                </a:solidFill>
              </a:defRPr>
            </a:lvl1pPr>
          </a:lstStyle>
          <a:p>
            <a:endParaRPr lang="en-US" dirty="0"/>
          </a:p>
        </p:txBody>
      </p:sp>
      <p:sp>
        <p:nvSpPr>
          <p:cNvPr id="5" name="Holder 5"/>
          <p:cNvSpPr>
            <a:spLocks noGrp="1"/>
          </p:cNvSpPr>
          <p:nvPr>
            <p:ph type="dt" sz="half" idx="6"/>
          </p:nvPr>
        </p:nvSpPr>
        <p:spPr>
          <a:xfrm>
            <a:off x="731520" y="7653528"/>
            <a:ext cx="3364992" cy="276999"/>
          </a:xfrm>
          <a:prstGeom prst="rect">
            <a:avLst/>
          </a:prstGeom>
        </p:spPr>
        <p:txBody>
          <a:bodyPr wrap="square" lIns="0" tIns="0" rIns="0" bIns="0">
            <a:spAutoFit/>
          </a:bodyPr>
          <a:lstStyle>
            <a:lvl1pPr algn="l">
              <a:defRPr>
                <a:solidFill>
                  <a:schemeClr val="bg1"/>
                </a:solidFill>
              </a:defRPr>
            </a:lvl1pPr>
          </a:lstStyle>
          <a:p>
            <a:fld id="{1D8BD707-D9CF-40AE-B4C6-C98DA3205C09}" type="datetimeFigureOut">
              <a:rPr lang="en-US" smtClean="0"/>
              <a:pPr/>
              <a:t>1/12/2021</a:t>
            </a:fld>
            <a:endParaRPr lang="en-US" dirty="0"/>
          </a:p>
        </p:txBody>
      </p:sp>
      <p:sp>
        <p:nvSpPr>
          <p:cNvPr id="6" name="Holder 6"/>
          <p:cNvSpPr>
            <a:spLocks noGrp="1"/>
          </p:cNvSpPr>
          <p:nvPr>
            <p:ph type="sldNum" sz="quarter" idx="7"/>
          </p:nvPr>
        </p:nvSpPr>
        <p:spPr>
          <a:xfrm>
            <a:off x="10533888" y="7653528"/>
            <a:ext cx="3364992" cy="276999"/>
          </a:xfrm>
          <a:prstGeom prst="rect">
            <a:avLst/>
          </a:prstGeom>
        </p:spPr>
        <p:txBody>
          <a:bodyPr wrap="square" lIns="0" tIns="0" rIns="0" bIns="0">
            <a:spAutoFit/>
          </a:bodyPr>
          <a:lstStyle>
            <a:lvl1pPr algn="r">
              <a:defRPr>
                <a:solidFill>
                  <a:schemeClr val="bg1"/>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8" r:id="rId1"/>
    <p:sldLayoutId id="2147483664" r:id="rId2"/>
    <p:sldLayoutId id="2147483687" r:id="rId3"/>
    <p:sldLayoutId id="2147483668" r:id="rId4"/>
    <p:sldLayoutId id="2147483699" r:id="rId5"/>
    <p:sldLayoutId id="2147483667" r:id="rId6"/>
    <p:sldLayoutId id="2147483680" r:id="rId7"/>
    <p:sldLayoutId id="2147483697" r:id="rId8"/>
    <p:sldLayoutId id="2147483669" r:id="rId9"/>
    <p:sldLayoutId id="2147483695" r:id="rId10"/>
    <p:sldLayoutId id="2147483698" r:id="rId11"/>
    <p:sldLayoutId id="2147483683" r:id="rId12"/>
    <p:sldLayoutId id="2147483691" r:id="rId13"/>
    <p:sldLayoutId id="2147483681" r:id="rId14"/>
    <p:sldLayoutId id="2147483665" r:id="rId15"/>
    <p:sldLayoutId id="2147483709" r:id="rId16"/>
  </p:sldLayoutIdLst>
  <p:timing>
    <p:tnLst>
      <p:par>
        <p:cTn id="1" dur="indefinite" restart="never" nodeType="tmRoot"/>
      </p:par>
    </p:tnLst>
  </p:timing>
  <p:txStyles>
    <p:titleStyle>
      <a:lvl1pPr>
        <a:defRPr>
          <a:solidFill>
            <a:schemeClr val="bg1"/>
          </a:solidFill>
          <a:latin typeface="+mj-lt"/>
          <a:ea typeface="+mj-ea"/>
          <a:cs typeface="+mj-cs"/>
        </a:defRPr>
      </a:lvl1pPr>
    </p:titleStyle>
    <p:bodyStyle>
      <a:lvl1pPr marL="0">
        <a:defRPr>
          <a:solidFill>
            <a:schemeClr val="bg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7"/>
            </p:custDataLst>
            <p:extLst>
              <p:ext uri="{D42A27DB-BD31-4B8C-83A1-F6EECF244321}">
                <p14:modId xmlns:p14="http://schemas.microsoft.com/office/powerpoint/2010/main" val="32682984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22" name="think-cell Slide" r:id="rId18" imgW="592" imgH="591" progId="TCLayout.ActiveDocument.1">
                  <p:embed/>
                </p:oleObj>
              </mc:Choice>
              <mc:Fallback>
                <p:oleObj name="think-cell Slide" r:id="rId18" imgW="592" imgH="591" progId="TCLayout.ActiveDocument.1">
                  <p:embed/>
                  <p:pic>
                    <p:nvPicPr>
                      <p:cNvPr id="0" name=""/>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2" name="Holder 2"/>
          <p:cNvSpPr>
            <a:spLocks noGrp="1"/>
          </p:cNvSpPr>
          <p:nvPr>
            <p:ph type="title"/>
          </p:nvPr>
        </p:nvSpPr>
        <p:spPr>
          <a:xfrm>
            <a:off x="850900" y="1734028"/>
            <a:ext cx="12928600" cy="954107"/>
          </a:xfrm>
          <a:prstGeom prst="rect">
            <a:avLst/>
          </a:prstGeom>
        </p:spPr>
        <p:txBody>
          <a:bodyPr wrap="square" lIns="0" tIns="0" rIns="0" bIns="0">
            <a:spAutoFit/>
          </a:bodyPr>
          <a:lstStyle>
            <a:lvl1pPr>
              <a:defRPr sz="6200" b="1" i="0">
                <a:solidFill>
                  <a:schemeClr val="bg1"/>
                </a:solidFill>
                <a:latin typeface="Arial"/>
                <a:cs typeface="Arial"/>
              </a:defRPr>
            </a:lvl1pPr>
          </a:lstStyle>
          <a:p>
            <a:r>
              <a:rPr lang="en-US" dirty="0" smtClean="0"/>
              <a:t>Click to add title</a:t>
            </a:r>
            <a:endParaRPr dirty="0"/>
          </a:p>
        </p:txBody>
      </p:sp>
      <p:sp>
        <p:nvSpPr>
          <p:cNvPr id="4" name="Holder 4"/>
          <p:cNvSpPr>
            <a:spLocks noGrp="1"/>
          </p:cNvSpPr>
          <p:nvPr>
            <p:ph type="ftr" sz="quarter" idx="5"/>
          </p:nvPr>
        </p:nvSpPr>
        <p:spPr>
          <a:xfrm>
            <a:off x="4974336" y="7653528"/>
            <a:ext cx="4681728" cy="276999"/>
          </a:xfrm>
          <a:prstGeom prst="rect">
            <a:avLst/>
          </a:prstGeom>
        </p:spPr>
        <p:txBody>
          <a:bodyPr wrap="square" lIns="0" tIns="0" rIns="0" bIns="0">
            <a:spAutoFit/>
          </a:bodyPr>
          <a:lstStyle>
            <a:lvl1pPr algn="ctr">
              <a:defRPr>
                <a:solidFill>
                  <a:schemeClr val="tx1"/>
                </a:solidFill>
                <a:latin typeface="+mj-lt"/>
              </a:defRPr>
            </a:lvl1pPr>
          </a:lstStyle>
          <a:p>
            <a:endParaRPr lang="en-US" dirty="0"/>
          </a:p>
        </p:txBody>
      </p:sp>
      <p:sp>
        <p:nvSpPr>
          <p:cNvPr id="5" name="Holder 5"/>
          <p:cNvSpPr>
            <a:spLocks noGrp="1"/>
          </p:cNvSpPr>
          <p:nvPr>
            <p:ph type="dt" sz="half" idx="6"/>
          </p:nvPr>
        </p:nvSpPr>
        <p:spPr>
          <a:xfrm>
            <a:off x="731520" y="7653528"/>
            <a:ext cx="3364992" cy="276999"/>
          </a:xfrm>
          <a:prstGeom prst="rect">
            <a:avLst/>
          </a:prstGeom>
        </p:spPr>
        <p:txBody>
          <a:bodyPr wrap="square" lIns="0" tIns="0" rIns="0" bIns="0">
            <a:spAutoFit/>
          </a:bodyPr>
          <a:lstStyle>
            <a:lvl1pPr algn="l">
              <a:defRPr>
                <a:solidFill>
                  <a:schemeClr val="tx1"/>
                </a:solidFill>
                <a:latin typeface="+mj-lt"/>
              </a:defRPr>
            </a:lvl1pPr>
          </a:lstStyle>
          <a:p>
            <a:fld id="{1D8BD707-D9CF-40AE-B4C6-C98DA3205C09}" type="datetimeFigureOut">
              <a:rPr lang="en-US" smtClean="0"/>
              <a:pPr/>
              <a:t>1/12/2021</a:t>
            </a:fld>
            <a:endParaRPr lang="en-US" dirty="0"/>
          </a:p>
        </p:txBody>
      </p:sp>
      <p:sp>
        <p:nvSpPr>
          <p:cNvPr id="6" name="Holder 6"/>
          <p:cNvSpPr>
            <a:spLocks noGrp="1"/>
          </p:cNvSpPr>
          <p:nvPr>
            <p:ph type="sldNum" sz="quarter" idx="7"/>
          </p:nvPr>
        </p:nvSpPr>
        <p:spPr>
          <a:xfrm>
            <a:off x="10533888" y="7653528"/>
            <a:ext cx="3364992" cy="276999"/>
          </a:xfrm>
          <a:prstGeom prst="rect">
            <a:avLst/>
          </a:prstGeom>
        </p:spPr>
        <p:txBody>
          <a:bodyPr wrap="square" lIns="0" tIns="0" rIns="0" bIns="0">
            <a:spAutoFit/>
          </a:bodyPr>
          <a:lstStyle>
            <a:lvl1pPr algn="r">
              <a:defRPr>
                <a:solidFill>
                  <a:schemeClr val="tx1"/>
                </a:solidFill>
                <a:latin typeface="+mj-lt"/>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50198523"/>
      </p:ext>
    </p:extLst>
  </p:cSld>
  <p:clrMap bg1="lt1" tx1="dk1" bg2="lt2" tx2="dk2" accent1="accent1" accent2="accent2" accent3="accent3" accent4="accent4" accent5="accent5" accent6="accent6" hlink="hlink" folHlink="folHlink"/>
  <p:sldLayoutIdLst>
    <p:sldLayoutId id="2147483693" r:id="rId1"/>
    <p:sldLayoutId id="2147483674" r:id="rId2"/>
    <p:sldLayoutId id="2147483673" r:id="rId3"/>
    <p:sldLayoutId id="2147483690" r:id="rId4"/>
    <p:sldLayoutId id="2147483677" r:id="rId5"/>
    <p:sldLayoutId id="2147483676" r:id="rId6"/>
    <p:sldLayoutId id="2147483682" r:id="rId7"/>
    <p:sldLayoutId id="2147483703" r:id="rId8"/>
    <p:sldLayoutId id="2147483701" r:id="rId9"/>
    <p:sldLayoutId id="2147483707" r:id="rId10"/>
    <p:sldLayoutId id="2147483708" r:id="rId11"/>
    <p:sldLayoutId id="2147483684" r:id="rId12"/>
    <p:sldLayoutId id="2147483706" r:id="rId13"/>
    <p:sldLayoutId id="2147483679" r:id="rId14"/>
  </p:sldLayoutIdLst>
  <p:timing>
    <p:tnLst>
      <p:par>
        <p:cTn id="1" dur="indefinite" restart="never" nodeType="tmRoot"/>
      </p:par>
    </p:tnLst>
  </p:timing>
  <p:txStyles>
    <p:titleStyle>
      <a:lvl1pPr>
        <a:defRPr>
          <a:solidFill>
            <a:schemeClr val="tx1"/>
          </a:solidFill>
          <a:latin typeface="+mj-lt"/>
          <a:ea typeface="+mj-ea"/>
          <a:cs typeface="+mj-cs"/>
        </a:defRPr>
      </a:lvl1pPr>
    </p:titleStyle>
    <p:bodyStyle>
      <a:lvl1pPr marL="0">
        <a:defRPr>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2EDCD933-B6DE-45B3-9748-BFFBAA8A953B}" type="datetimeFigureOut">
              <a:rPr lang="en-US" smtClean="0"/>
              <a:t>1/12/2021</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6895A7B2-C7B9-4EE3-8AC5-B2F27A22DE34}" type="slidenum">
              <a:rPr lang="en-US" smtClean="0"/>
              <a:t>‹#›</a:t>
            </a:fld>
            <a:endParaRPr lang="en-US"/>
          </a:p>
        </p:txBody>
      </p:sp>
    </p:spTree>
    <p:extLst>
      <p:ext uri="{BB962C8B-B14F-4D97-AF65-F5344CB8AC3E}">
        <p14:creationId xmlns:p14="http://schemas.microsoft.com/office/powerpoint/2010/main" val="373439090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9"/>
            </p:custDataLs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3091" name="think-cell Slide" r:id="rId20" imgW="592" imgH="591" progId="TCLayout.ActiveDocument.1">
                  <p:embed/>
                </p:oleObj>
              </mc:Choice>
              <mc:Fallback>
                <p:oleObj name="think-cell Slide" r:id="rId20" imgW="592" imgH="591" progId="TCLayout.ActiveDocument.1">
                  <p:embed/>
                  <p:pic>
                    <p:nvPicPr>
                      <p:cNvPr id="7" name="Object 6" hidden="1"/>
                      <p:cNvPicPr/>
                      <p:nvPr/>
                    </p:nvPicPr>
                    <p:blipFill>
                      <a:blip r:embed="rId21"/>
                      <a:stretch>
                        <a:fillRect/>
                      </a:stretch>
                    </p:blipFill>
                    <p:spPr>
                      <a:xfrm>
                        <a:off x="1589" y="1588"/>
                        <a:ext cx="1588" cy="1588"/>
                      </a:xfrm>
                      <a:prstGeom prst="rect">
                        <a:avLst/>
                      </a:prstGeom>
                    </p:spPr>
                  </p:pic>
                </p:oleObj>
              </mc:Fallback>
            </mc:AlternateContent>
          </a:graphicData>
        </a:graphic>
      </p:graphicFrame>
      <p:sp>
        <p:nvSpPr>
          <p:cNvPr id="2" name="Holder 2"/>
          <p:cNvSpPr>
            <a:spLocks noGrp="1"/>
          </p:cNvSpPr>
          <p:nvPr>
            <p:ph type="title"/>
          </p:nvPr>
        </p:nvSpPr>
        <p:spPr>
          <a:xfrm>
            <a:off x="850901" y="1734030"/>
            <a:ext cx="12928600" cy="954107"/>
          </a:xfrm>
          <a:prstGeom prst="rect">
            <a:avLst/>
          </a:prstGeom>
        </p:spPr>
        <p:txBody>
          <a:bodyPr wrap="square" lIns="0" tIns="0" rIns="0" bIns="0">
            <a:spAutoFit/>
          </a:bodyPr>
          <a:lstStyle>
            <a:lvl1pPr>
              <a:defRPr sz="6200" b="1" i="0">
                <a:solidFill>
                  <a:schemeClr val="bg1"/>
                </a:solidFill>
                <a:latin typeface="Arial"/>
                <a:cs typeface="Arial"/>
              </a:defRPr>
            </a:lvl1pPr>
          </a:lstStyle>
          <a:p>
            <a:endParaRPr dirty="0"/>
          </a:p>
        </p:txBody>
      </p:sp>
      <p:sp>
        <p:nvSpPr>
          <p:cNvPr id="4" name="Holder 4"/>
          <p:cNvSpPr>
            <a:spLocks noGrp="1"/>
          </p:cNvSpPr>
          <p:nvPr>
            <p:ph type="ftr" sz="quarter" idx="5"/>
          </p:nvPr>
        </p:nvSpPr>
        <p:spPr>
          <a:xfrm>
            <a:off x="4974336" y="7653529"/>
            <a:ext cx="4681728" cy="276999"/>
          </a:xfrm>
          <a:prstGeom prst="rect">
            <a:avLst/>
          </a:prstGeom>
        </p:spPr>
        <p:txBody>
          <a:bodyPr wrap="square" lIns="0" tIns="0" rIns="0" bIns="0">
            <a:spAutoFit/>
          </a:bodyPr>
          <a:lstStyle>
            <a:lvl1pPr algn="ctr">
              <a:defRPr>
                <a:solidFill>
                  <a:schemeClr val="bg1"/>
                </a:solidFill>
              </a:defRPr>
            </a:lvl1pPr>
          </a:lstStyle>
          <a:p>
            <a:endParaRPr lang="en-US" dirty="0"/>
          </a:p>
        </p:txBody>
      </p:sp>
      <p:sp>
        <p:nvSpPr>
          <p:cNvPr id="5" name="Holder 5"/>
          <p:cNvSpPr>
            <a:spLocks noGrp="1"/>
          </p:cNvSpPr>
          <p:nvPr>
            <p:ph type="dt" sz="half" idx="6"/>
          </p:nvPr>
        </p:nvSpPr>
        <p:spPr>
          <a:xfrm>
            <a:off x="731520" y="7653529"/>
            <a:ext cx="3364992" cy="276999"/>
          </a:xfrm>
          <a:prstGeom prst="rect">
            <a:avLst/>
          </a:prstGeom>
        </p:spPr>
        <p:txBody>
          <a:bodyPr wrap="square" lIns="0" tIns="0" rIns="0" bIns="0">
            <a:spAutoFit/>
          </a:bodyPr>
          <a:lstStyle>
            <a:lvl1pPr algn="l">
              <a:defRPr>
                <a:solidFill>
                  <a:schemeClr val="bg1"/>
                </a:solidFill>
              </a:defRPr>
            </a:lvl1pPr>
          </a:lstStyle>
          <a:p>
            <a:fld id="{1D8BD707-D9CF-40AE-B4C6-C98DA3205C09}" type="datetimeFigureOut">
              <a:rPr lang="en-US" smtClean="0"/>
              <a:pPr/>
              <a:t>1/12/2021</a:t>
            </a:fld>
            <a:endParaRPr lang="en-US" dirty="0"/>
          </a:p>
        </p:txBody>
      </p:sp>
      <p:sp>
        <p:nvSpPr>
          <p:cNvPr id="6" name="Holder 6"/>
          <p:cNvSpPr>
            <a:spLocks noGrp="1"/>
          </p:cNvSpPr>
          <p:nvPr>
            <p:ph type="sldNum" sz="quarter" idx="7"/>
          </p:nvPr>
        </p:nvSpPr>
        <p:spPr>
          <a:xfrm>
            <a:off x="10533888" y="7653529"/>
            <a:ext cx="3364992" cy="276999"/>
          </a:xfrm>
          <a:prstGeom prst="rect">
            <a:avLst/>
          </a:prstGeom>
        </p:spPr>
        <p:txBody>
          <a:bodyPr wrap="square" lIns="0" tIns="0" rIns="0" bIns="0">
            <a:spAutoFit/>
          </a:bodyPr>
          <a:lstStyle>
            <a:lvl1pPr algn="r">
              <a:defRPr>
                <a:solidFill>
                  <a:schemeClr val="bg1"/>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80976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p:timing>
    <p:tnLst>
      <p:par>
        <p:cTn id="1" dur="indefinite" restart="never" nodeType="tmRoot"/>
      </p:par>
    </p:tnLst>
  </p:timing>
  <p:txStyles>
    <p:titleStyle>
      <a:lvl1pPr>
        <a:defRPr>
          <a:solidFill>
            <a:schemeClr val="bg1"/>
          </a:solidFill>
          <a:latin typeface="+mj-lt"/>
          <a:ea typeface="+mj-ea"/>
          <a:cs typeface="+mj-cs"/>
        </a:defRPr>
      </a:lvl1pPr>
    </p:titleStyle>
    <p:bodyStyle>
      <a:lvl1pPr marL="0">
        <a:defRPr>
          <a:solidFill>
            <a:schemeClr val="bg1"/>
          </a:solidFill>
          <a:latin typeface="+mn-lt"/>
          <a:ea typeface="+mn-ea"/>
          <a:cs typeface="+mn-cs"/>
        </a:defRPr>
      </a:lvl1pPr>
      <a:lvl2pPr marL="457182">
        <a:defRPr>
          <a:latin typeface="+mn-lt"/>
          <a:ea typeface="+mn-ea"/>
          <a:cs typeface="+mn-cs"/>
        </a:defRPr>
      </a:lvl2pPr>
      <a:lvl3pPr marL="914364">
        <a:defRPr>
          <a:latin typeface="+mn-lt"/>
          <a:ea typeface="+mn-ea"/>
          <a:cs typeface="+mn-cs"/>
        </a:defRPr>
      </a:lvl3pPr>
      <a:lvl4pPr marL="1371545">
        <a:defRPr>
          <a:latin typeface="+mn-lt"/>
          <a:ea typeface="+mn-ea"/>
          <a:cs typeface="+mn-cs"/>
        </a:defRPr>
      </a:lvl4pPr>
      <a:lvl5pPr marL="1828727">
        <a:defRPr>
          <a:latin typeface="+mn-lt"/>
          <a:ea typeface="+mn-ea"/>
          <a:cs typeface="+mn-cs"/>
        </a:defRPr>
      </a:lvl5pPr>
      <a:lvl6pPr marL="2285909">
        <a:defRPr>
          <a:latin typeface="+mn-lt"/>
          <a:ea typeface="+mn-ea"/>
          <a:cs typeface="+mn-cs"/>
        </a:defRPr>
      </a:lvl6pPr>
      <a:lvl7pPr marL="2743091">
        <a:defRPr>
          <a:latin typeface="+mn-lt"/>
          <a:ea typeface="+mn-ea"/>
          <a:cs typeface="+mn-cs"/>
        </a:defRPr>
      </a:lvl7pPr>
      <a:lvl8pPr marL="3200272">
        <a:defRPr>
          <a:latin typeface="+mn-lt"/>
          <a:ea typeface="+mn-ea"/>
          <a:cs typeface="+mn-cs"/>
        </a:defRPr>
      </a:lvl8pPr>
      <a:lvl9pPr marL="3657454">
        <a:defRPr>
          <a:latin typeface="+mn-lt"/>
          <a:ea typeface="+mn-ea"/>
          <a:cs typeface="+mn-cs"/>
        </a:defRPr>
      </a:lvl9pPr>
    </p:bodyStyle>
    <p:otherStyle>
      <a:lvl1pPr marL="0">
        <a:defRPr>
          <a:latin typeface="+mn-lt"/>
          <a:ea typeface="+mn-ea"/>
          <a:cs typeface="+mn-cs"/>
        </a:defRPr>
      </a:lvl1pPr>
      <a:lvl2pPr marL="457182">
        <a:defRPr>
          <a:latin typeface="+mn-lt"/>
          <a:ea typeface="+mn-ea"/>
          <a:cs typeface="+mn-cs"/>
        </a:defRPr>
      </a:lvl2pPr>
      <a:lvl3pPr marL="914364">
        <a:defRPr>
          <a:latin typeface="+mn-lt"/>
          <a:ea typeface="+mn-ea"/>
          <a:cs typeface="+mn-cs"/>
        </a:defRPr>
      </a:lvl3pPr>
      <a:lvl4pPr marL="1371545">
        <a:defRPr>
          <a:latin typeface="+mn-lt"/>
          <a:ea typeface="+mn-ea"/>
          <a:cs typeface="+mn-cs"/>
        </a:defRPr>
      </a:lvl4pPr>
      <a:lvl5pPr marL="1828727">
        <a:defRPr>
          <a:latin typeface="+mn-lt"/>
          <a:ea typeface="+mn-ea"/>
          <a:cs typeface="+mn-cs"/>
        </a:defRPr>
      </a:lvl5pPr>
      <a:lvl6pPr marL="2285909">
        <a:defRPr>
          <a:latin typeface="+mn-lt"/>
          <a:ea typeface="+mn-ea"/>
          <a:cs typeface="+mn-cs"/>
        </a:defRPr>
      </a:lvl6pPr>
      <a:lvl7pPr marL="2743091">
        <a:defRPr>
          <a:latin typeface="+mn-lt"/>
          <a:ea typeface="+mn-ea"/>
          <a:cs typeface="+mn-cs"/>
        </a:defRPr>
      </a:lvl7pPr>
      <a:lvl8pPr marL="3200272">
        <a:defRPr>
          <a:latin typeface="+mn-lt"/>
          <a:ea typeface="+mn-ea"/>
          <a:cs typeface="+mn-cs"/>
        </a:defRPr>
      </a:lvl8pPr>
      <a:lvl9pPr marL="3657454">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hyperlink" Target="mailto:nhebert5@bloomberg.net"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7.png"/><Relationship Id="rId5" Type="http://schemas.openxmlformats.org/officeDocument/2006/relationships/hyperlink" Target="mailto:mbhijersey5@bloomberg.net" TargetMode="Externa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hyperlink" Target="mailto:jlurie20@bloomberg.ne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hyperlink" Target="mailto:ijpatel214@bloomberg.net" TargetMode="External"/><Relationship Id="rId2" Type="http://schemas.openxmlformats.org/officeDocument/2006/relationships/notesSlide" Target="../notesSlides/notesSlide49.xml"/><Relationship Id="rId1" Type="http://schemas.openxmlformats.org/officeDocument/2006/relationships/slideLayout" Target="../slideLayouts/slideLayout58.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42.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image" Target="../media/image93.png"/></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image" Target="../media/image95.png"/></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hyperlink" Target="mailto:jlevington!@bloomberg.net" TargetMode="External"/><Relationship Id="rId2" Type="http://schemas.openxmlformats.org/officeDocument/2006/relationships/notesSlide" Target="../notesSlides/notesSlide78.xml"/><Relationship Id="rId1" Type="http://schemas.openxmlformats.org/officeDocument/2006/relationships/slideLayout" Target="../slideLayouts/slideLayout11.xml"/><Relationship Id="rId5" Type="http://schemas.openxmlformats.org/officeDocument/2006/relationships/hyperlink" Target="mailto:sflynn58@bloomberg.net" TargetMode="External"/><Relationship Id="rId4" Type="http://schemas.openxmlformats.org/officeDocument/2006/relationships/hyperlink" Target="mailto:rschiffman3@bloomberg.ne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 Credit &amp; Strategy - FIASI</a:t>
            </a:r>
            <a:endParaRPr lang="en-US" dirty="0"/>
          </a:p>
        </p:txBody>
      </p:sp>
      <p:sp>
        <p:nvSpPr>
          <p:cNvPr id="3" name="Text Placeholder 2"/>
          <p:cNvSpPr>
            <a:spLocks noGrp="1"/>
          </p:cNvSpPr>
          <p:nvPr>
            <p:ph type="body" sz="quarter" idx="10"/>
          </p:nvPr>
        </p:nvSpPr>
        <p:spPr>
          <a:xfrm>
            <a:off x="914400" y="3657600"/>
            <a:ext cx="6608762" cy="430887"/>
          </a:xfrm>
        </p:spPr>
        <p:txBody>
          <a:bodyPr/>
          <a:lstStyle/>
          <a:p>
            <a:r>
              <a:rPr lang="en-US" dirty="0" smtClean="0"/>
              <a:t>January 14, 2021</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Curve Finder – CRVF</a:t>
            </a:r>
            <a:endParaRPr lang="en-US" dirty="0"/>
          </a:p>
        </p:txBody>
      </p:sp>
      <p:pic>
        <p:nvPicPr>
          <p:cNvPr id="11" name="Picture 10"/>
          <p:cNvPicPr>
            <a:picLocks noChangeAspect="1"/>
          </p:cNvPicPr>
          <p:nvPr/>
        </p:nvPicPr>
        <p:blipFill>
          <a:blip r:embed="rId3"/>
          <a:stretch>
            <a:fillRect/>
          </a:stretch>
        </p:blipFill>
        <p:spPr>
          <a:xfrm>
            <a:off x="457200" y="1447800"/>
            <a:ext cx="10177109" cy="3217554"/>
          </a:xfrm>
          <a:prstGeom prst="rect">
            <a:avLst/>
          </a:prstGeom>
        </p:spPr>
      </p:pic>
      <p:pic>
        <p:nvPicPr>
          <p:cNvPr id="12" name="Picture 11"/>
          <p:cNvPicPr>
            <a:picLocks noChangeAspect="1"/>
          </p:cNvPicPr>
          <p:nvPr/>
        </p:nvPicPr>
        <p:blipFill>
          <a:blip r:embed="rId4"/>
          <a:stretch>
            <a:fillRect/>
          </a:stretch>
        </p:blipFill>
        <p:spPr>
          <a:xfrm>
            <a:off x="5714999" y="4114800"/>
            <a:ext cx="4919309" cy="899532"/>
          </a:xfrm>
          <a:prstGeom prst="rect">
            <a:avLst/>
          </a:prstGeom>
        </p:spPr>
      </p:pic>
      <p:pic>
        <p:nvPicPr>
          <p:cNvPr id="4" name="Picture 3"/>
          <p:cNvPicPr>
            <a:picLocks noChangeAspect="1"/>
          </p:cNvPicPr>
          <p:nvPr/>
        </p:nvPicPr>
        <p:blipFill>
          <a:blip r:embed="rId5"/>
          <a:stretch>
            <a:fillRect/>
          </a:stretch>
        </p:blipFill>
        <p:spPr>
          <a:xfrm>
            <a:off x="6553200" y="4294028"/>
            <a:ext cx="7751146" cy="3478372"/>
          </a:xfrm>
          <a:prstGeom prst="rect">
            <a:avLst/>
          </a:prstGeom>
        </p:spPr>
      </p:pic>
    </p:spTree>
    <p:extLst>
      <p:ext uri="{BB962C8B-B14F-4D97-AF65-F5344CB8AC3E}">
        <p14:creationId xmlns:p14="http://schemas.microsoft.com/office/powerpoint/2010/main" val="2973693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Portfolio Analytics – PORT</a:t>
            </a:r>
            <a:endParaRPr lang="en-US" dirty="0"/>
          </a:p>
        </p:txBody>
      </p:sp>
      <p:pic>
        <p:nvPicPr>
          <p:cNvPr id="2" name="Picture 1"/>
          <p:cNvPicPr>
            <a:picLocks noChangeAspect="1"/>
          </p:cNvPicPr>
          <p:nvPr/>
        </p:nvPicPr>
        <p:blipFill>
          <a:blip r:embed="rId3"/>
          <a:stretch>
            <a:fillRect/>
          </a:stretch>
        </p:blipFill>
        <p:spPr>
          <a:xfrm>
            <a:off x="3124200" y="1534656"/>
            <a:ext cx="7300451" cy="4114800"/>
          </a:xfrm>
          <a:prstGeom prst="rect">
            <a:avLst/>
          </a:prstGeom>
        </p:spPr>
      </p:pic>
      <p:pic>
        <p:nvPicPr>
          <p:cNvPr id="7" name="Picture 6"/>
          <p:cNvPicPr>
            <a:picLocks noChangeAspect="1"/>
          </p:cNvPicPr>
          <p:nvPr/>
        </p:nvPicPr>
        <p:blipFill>
          <a:blip r:embed="rId4"/>
          <a:stretch>
            <a:fillRect/>
          </a:stretch>
        </p:blipFill>
        <p:spPr>
          <a:xfrm>
            <a:off x="4267200" y="5649456"/>
            <a:ext cx="6186759" cy="1658648"/>
          </a:xfrm>
          <a:prstGeom prst="rect">
            <a:avLst/>
          </a:prstGeom>
        </p:spPr>
      </p:pic>
      <p:sp>
        <p:nvSpPr>
          <p:cNvPr id="8" name="Rectangle 7"/>
          <p:cNvSpPr/>
          <p:nvPr/>
        </p:nvSpPr>
        <p:spPr>
          <a:xfrm>
            <a:off x="9525000" y="5036842"/>
            <a:ext cx="762000" cy="6126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525000" y="5656930"/>
            <a:ext cx="762000" cy="82184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884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M&amp;A Analysis With </a:t>
            </a:r>
            <a:r>
              <a:rPr lang="en-US" dirty="0" smtClean="0"/>
              <a:t>Functions – MA and BUYP</a:t>
            </a:r>
            <a:endParaRPr lang="en-US" dirty="0"/>
          </a:p>
        </p:txBody>
      </p:sp>
      <p:sp>
        <p:nvSpPr>
          <p:cNvPr id="6" name="Text Placeholder 5"/>
          <p:cNvSpPr>
            <a:spLocks noGrp="1"/>
          </p:cNvSpPr>
          <p:nvPr>
            <p:ph type="body" sz="quarter" idx="10"/>
          </p:nvPr>
        </p:nvSpPr>
        <p:spPr/>
        <p:txBody>
          <a:bodyPr/>
          <a:lstStyle/>
          <a:p>
            <a:endParaRPr lang="en-US"/>
          </a:p>
        </p:txBody>
      </p:sp>
      <p:pic>
        <p:nvPicPr>
          <p:cNvPr id="3" name="Picture 2"/>
          <p:cNvPicPr>
            <a:picLocks noChangeAspect="1"/>
          </p:cNvPicPr>
          <p:nvPr/>
        </p:nvPicPr>
        <p:blipFill>
          <a:blip r:embed="rId3"/>
          <a:stretch>
            <a:fillRect/>
          </a:stretch>
        </p:blipFill>
        <p:spPr>
          <a:xfrm>
            <a:off x="533400" y="1752600"/>
            <a:ext cx="11963400" cy="5410200"/>
          </a:xfrm>
          <a:prstGeom prst="rect">
            <a:avLst/>
          </a:prstGeom>
        </p:spPr>
      </p:pic>
    </p:spTree>
    <p:extLst>
      <p:ext uri="{BB962C8B-B14F-4D97-AF65-F5344CB8AC3E}">
        <p14:creationId xmlns:p14="http://schemas.microsoft.com/office/powerpoint/2010/main" val="29882758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M&amp;A Analysis - BUYP</a:t>
            </a:r>
            <a:endParaRPr lang="en-US" dirty="0"/>
          </a:p>
        </p:txBody>
      </p:sp>
      <p:pic>
        <p:nvPicPr>
          <p:cNvPr id="4" name="Picture 3"/>
          <p:cNvPicPr>
            <a:picLocks noChangeAspect="1"/>
          </p:cNvPicPr>
          <p:nvPr/>
        </p:nvPicPr>
        <p:blipFill>
          <a:blip r:embed="rId3"/>
          <a:stretch>
            <a:fillRect/>
          </a:stretch>
        </p:blipFill>
        <p:spPr>
          <a:xfrm>
            <a:off x="609601" y="1981200"/>
            <a:ext cx="5791200" cy="4495800"/>
          </a:xfrm>
          <a:prstGeom prst="rect">
            <a:avLst/>
          </a:prstGeom>
        </p:spPr>
      </p:pic>
      <p:pic>
        <p:nvPicPr>
          <p:cNvPr id="3074" name="Picture 2" descr="C:\Users\JLEVIN~1\AppData\Local\Temp\SNAGHTML17c863a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981200"/>
            <a:ext cx="7439025" cy="4619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754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1827456"/>
            <a:ext cx="9726706" cy="653320"/>
          </a:xfrm>
        </p:spPr>
        <p:txBody>
          <a:bodyPr/>
          <a:lstStyle/>
          <a:p>
            <a:r>
              <a:rPr lang="en-US" sz="3600" dirty="0" smtClean="0"/>
              <a:t>US Rates and Corporate Credit Outlook</a:t>
            </a:r>
            <a:endParaRPr lang="en-US" sz="3600" dirty="0"/>
          </a:p>
        </p:txBody>
      </p:sp>
      <p:graphicFrame>
        <p:nvGraphicFramePr>
          <p:cNvPr id="6" name="object 5"/>
          <p:cNvGraphicFramePr>
            <a:graphicFrameLocks noGrp="1"/>
          </p:cNvGraphicFramePr>
          <p:nvPr>
            <p:extLst/>
          </p:nvPr>
        </p:nvGraphicFramePr>
        <p:xfrm>
          <a:off x="4884906" y="5002306"/>
          <a:ext cx="4689400" cy="1717125"/>
        </p:xfrm>
        <a:graphic>
          <a:graphicData uri="http://schemas.openxmlformats.org/drawingml/2006/table">
            <a:tbl>
              <a:tblPr firstRow="1" bandRow="1">
                <a:tableStyleId>{2D5ABB26-0587-4C30-8999-92F81FD0307C}</a:tableStyleId>
              </a:tblPr>
              <a:tblGrid>
                <a:gridCol w="4689400">
                  <a:extLst>
                    <a:ext uri="{9D8B030D-6E8A-4147-A177-3AD203B41FA5}">
                      <a16:colId xmlns:a16="http://schemas.microsoft.com/office/drawing/2014/main" val="20000"/>
                    </a:ext>
                  </a:extLst>
                </a:gridCol>
              </a:tblGrid>
              <a:tr h="552674">
                <a:tc>
                  <a:txBody>
                    <a:bodyPr/>
                    <a:lstStyle/>
                    <a:p>
                      <a:pPr>
                        <a:lnSpc>
                          <a:spcPct val="100000"/>
                        </a:lnSpc>
                        <a:spcBef>
                          <a:spcPts val="30"/>
                        </a:spcBef>
                      </a:pPr>
                      <a:endParaRPr sz="1500" b="1" dirty="0">
                        <a:latin typeface="+mj-lt"/>
                        <a:cs typeface="Times New Roman"/>
                      </a:endParaRPr>
                    </a:p>
                    <a:p>
                      <a:pPr marL="685800">
                        <a:lnSpc>
                          <a:spcPct val="100000"/>
                        </a:lnSpc>
                      </a:pPr>
                      <a:r>
                        <a:rPr lang="en-GB" sz="2100" b="1" u="none" spc="5" dirty="0" smtClean="0">
                          <a:solidFill>
                            <a:srgbClr val="E0E0E0"/>
                          </a:solidFill>
                          <a:uFill>
                            <a:solidFill>
                              <a:srgbClr val="E0E0E0"/>
                            </a:solidFill>
                          </a:uFill>
                          <a:latin typeface="+mn-lt"/>
                          <a:cs typeface="Bloomberg Prop Unicode N"/>
                        </a:rPr>
                        <a:t>Noel</a:t>
                      </a:r>
                      <a:r>
                        <a:rPr sz="2100" b="1" u="none" spc="-5" dirty="0" smtClean="0">
                          <a:solidFill>
                            <a:srgbClr val="E0E0E0"/>
                          </a:solidFill>
                          <a:uFill>
                            <a:solidFill>
                              <a:srgbClr val="E0E0E0"/>
                            </a:solidFill>
                          </a:uFill>
                          <a:latin typeface="+mn-lt"/>
                          <a:cs typeface="Bloomberg Prop Unicode N"/>
                        </a:rPr>
                        <a:t> </a:t>
                      </a:r>
                      <a:r>
                        <a:rPr lang="en-GB" sz="2100" b="1" u="none" spc="5" dirty="0" smtClean="0">
                          <a:solidFill>
                            <a:srgbClr val="E0E0E0"/>
                          </a:solidFill>
                          <a:uFill>
                            <a:solidFill>
                              <a:srgbClr val="E0E0E0"/>
                            </a:solidFill>
                          </a:uFill>
                          <a:latin typeface="+mn-lt"/>
                          <a:cs typeface="Bloomberg Prop Unicode N"/>
                        </a:rPr>
                        <a:t>Hebert</a:t>
                      </a:r>
                      <a:endParaRPr sz="1500" b="1" u="none" dirty="0">
                        <a:latin typeface="+mn-lt"/>
                        <a:cs typeface="Bloomberg Prop Unicode N"/>
                      </a:endParaRPr>
                    </a:p>
                  </a:txBody>
                  <a:tcPr marL="0" marR="0" marT="4034" marB="0">
                    <a:lnR w="19050">
                      <a:solidFill>
                        <a:srgbClr val="373737"/>
                      </a:solidFill>
                      <a:prstDash val="solid"/>
                    </a:lnR>
                    <a:lnT w="12700">
                      <a:solidFill>
                        <a:srgbClr val="373737"/>
                      </a:solidFill>
                      <a:prstDash val="solid"/>
                    </a:lnT>
                  </a:tcPr>
                </a:tc>
                <a:extLst>
                  <a:ext uri="{0D108BD9-81ED-4DB2-BD59-A6C34878D82A}">
                    <a16:rowId xmlns:a16="http://schemas.microsoft.com/office/drawing/2014/main" val="10000"/>
                  </a:ext>
                </a:extLst>
              </a:tr>
              <a:tr h="235996">
                <a:tc>
                  <a:txBody>
                    <a:bodyPr/>
                    <a:lstStyle/>
                    <a:p>
                      <a:pPr marL="685800">
                        <a:lnSpc>
                          <a:spcPct val="100000"/>
                        </a:lnSpc>
                        <a:spcBef>
                          <a:spcPts val="75"/>
                        </a:spcBef>
                      </a:pPr>
                      <a:r>
                        <a:rPr lang="en-GB" sz="1500" b="1" dirty="0" smtClean="0">
                          <a:solidFill>
                            <a:schemeClr val="bg1"/>
                          </a:solidFill>
                          <a:latin typeface="+mj-lt"/>
                          <a:cs typeface="Bloomberg Prop Unicode N"/>
                        </a:rPr>
                        <a:t>Bloomberg Intelligence</a:t>
                      </a:r>
                      <a:endParaRPr sz="1500" b="1" dirty="0">
                        <a:solidFill>
                          <a:schemeClr val="bg1"/>
                        </a:solidFill>
                        <a:latin typeface="+mj-lt"/>
                        <a:cs typeface="Bloomberg Prop Unicode N"/>
                      </a:endParaRPr>
                    </a:p>
                  </a:txBody>
                  <a:tcPr marL="0" marR="0" marT="10085" marB="0">
                    <a:lnR w="19050">
                      <a:solidFill>
                        <a:srgbClr val="373737"/>
                      </a:solidFill>
                      <a:prstDash val="solid"/>
                    </a:lnR>
                  </a:tcPr>
                </a:tc>
                <a:extLst>
                  <a:ext uri="{0D108BD9-81ED-4DB2-BD59-A6C34878D82A}">
                    <a16:rowId xmlns:a16="http://schemas.microsoft.com/office/drawing/2014/main" val="10001"/>
                  </a:ext>
                </a:extLst>
              </a:tr>
              <a:tr h="266786">
                <a:tc>
                  <a:txBody>
                    <a:bodyPr/>
                    <a:lstStyle/>
                    <a:p>
                      <a:pPr marL="685800">
                        <a:lnSpc>
                          <a:spcPct val="100000"/>
                        </a:lnSpc>
                        <a:spcBef>
                          <a:spcPts val="75"/>
                        </a:spcBef>
                      </a:pPr>
                      <a:r>
                        <a:rPr sz="1500" b="1" dirty="0" smtClean="0">
                          <a:solidFill>
                            <a:srgbClr val="A4A4A4"/>
                          </a:solidFill>
                          <a:latin typeface="+mj-lt"/>
                          <a:cs typeface="Bloomberg Prop Unicode N"/>
                        </a:rPr>
                        <a:t>Chief </a:t>
                      </a:r>
                      <a:r>
                        <a:rPr lang="en-GB" sz="1500" b="1" spc="5" dirty="0" smtClean="0">
                          <a:solidFill>
                            <a:srgbClr val="A4A4A4"/>
                          </a:solidFill>
                          <a:latin typeface="+mj-lt"/>
                          <a:cs typeface="Bloomberg Prop Unicode N"/>
                        </a:rPr>
                        <a:t>US</a:t>
                      </a:r>
                      <a:r>
                        <a:rPr sz="1500" b="1" spc="5" dirty="0" smtClean="0">
                          <a:solidFill>
                            <a:srgbClr val="A4A4A4"/>
                          </a:solidFill>
                          <a:latin typeface="+mj-lt"/>
                          <a:cs typeface="Bloomberg Prop Unicode N"/>
                        </a:rPr>
                        <a:t> </a:t>
                      </a:r>
                      <a:r>
                        <a:rPr sz="1500" b="1" dirty="0">
                          <a:solidFill>
                            <a:srgbClr val="A4A4A4"/>
                          </a:solidFill>
                          <a:latin typeface="+mj-lt"/>
                          <a:cs typeface="Bloomberg Prop Unicode N"/>
                        </a:rPr>
                        <a:t>Credit</a:t>
                      </a:r>
                      <a:r>
                        <a:rPr sz="1500" b="1" spc="-10" dirty="0">
                          <a:solidFill>
                            <a:srgbClr val="A4A4A4"/>
                          </a:solidFill>
                          <a:latin typeface="+mj-lt"/>
                          <a:cs typeface="Bloomberg Prop Unicode N"/>
                        </a:rPr>
                        <a:t> </a:t>
                      </a:r>
                      <a:r>
                        <a:rPr sz="1500" b="1" dirty="0">
                          <a:solidFill>
                            <a:srgbClr val="A4A4A4"/>
                          </a:solidFill>
                          <a:latin typeface="+mj-lt"/>
                          <a:cs typeface="Bloomberg Prop Unicode N"/>
                        </a:rPr>
                        <a:t>Strategist</a:t>
                      </a:r>
                      <a:endParaRPr sz="1500" b="1" dirty="0">
                        <a:latin typeface="+mj-lt"/>
                        <a:cs typeface="Bloomberg Prop Unicode N"/>
                      </a:endParaRPr>
                    </a:p>
                  </a:txBody>
                  <a:tcPr marL="0" marR="0" marT="10085" marB="0">
                    <a:lnR w="19050">
                      <a:solidFill>
                        <a:srgbClr val="373737"/>
                      </a:solidFill>
                      <a:prstDash val="solid"/>
                    </a:lnR>
                  </a:tcPr>
                </a:tc>
                <a:extLst>
                  <a:ext uri="{0D108BD9-81ED-4DB2-BD59-A6C34878D82A}">
                    <a16:rowId xmlns:a16="http://schemas.microsoft.com/office/drawing/2014/main" val="10002"/>
                  </a:ext>
                </a:extLst>
              </a:tr>
              <a:tr h="266786">
                <a:tc>
                  <a:txBody>
                    <a:bodyPr/>
                    <a:lstStyle/>
                    <a:p>
                      <a:pPr marL="685800">
                        <a:lnSpc>
                          <a:spcPct val="100000"/>
                        </a:lnSpc>
                        <a:spcBef>
                          <a:spcPts val="75"/>
                        </a:spcBef>
                      </a:pPr>
                      <a:r>
                        <a:rPr sz="1500" b="1" spc="5" dirty="0" smtClean="0">
                          <a:solidFill>
                            <a:srgbClr val="A4A4A4"/>
                          </a:solidFill>
                          <a:latin typeface="+mj-lt"/>
                          <a:cs typeface="Bloomberg Prop Unicode N"/>
                        </a:rPr>
                        <a:t>+</a:t>
                      </a:r>
                      <a:r>
                        <a:rPr lang="en-GB" sz="1500" b="1" spc="5" dirty="0" smtClean="0">
                          <a:solidFill>
                            <a:srgbClr val="A4A4A4"/>
                          </a:solidFill>
                          <a:latin typeface="+mj-lt"/>
                          <a:cs typeface="Bloomberg Prop Unicode N"/>
                        </a:rPr>
                        <a:t>1</a:t>
                      </a:r>
                      <a:r>
                        <a:rPr sz="1500" b="1" spc="5" dirty="0" smtClean="0">
                          <a:solidFill>
                            <a:srgbClr val="A4A4A4"/>
                          </a:solidFill>
                          <a:latin typeface="+mj-lt"/>
                          <a:cs typeface="Bloomberg Prop Unicode N"/>
                        </a:rPr>
                        <a:t>-</a:t>
                      </a:r>
                      <a:r>
                        <a:rPr lang="en-GB" sz="1500" b="1" spc="5" dirty="0" smtClean="0">
                          <a:solidFill>
                            <a:srgbClr val="A4A4A4"/>
                          </a:solidFill>
                          <a:latin typeface="+mj-lt"/>
                          <a:cs typeface="Bloomberg Prop Unicode N"/>
                        </a:rPr>
                        <a:t>609</a:t>
                      </a:r>
                      <a:r>
                        <a:rPr sz="1500" b="1" spc="5" dirty="0" smtClean="0">
                          <a:solidFill>
                            <a:srgbClr val="A4A4A4"/>
                          </a:solidFill>
                          <a:latin typeface="+mj-lt"/>
                          <a:cs typeface="Bloomberg Prop Unicode N"/>
                        </a:rPr>
                        <a:t>-</a:t>
                      </a:r>
                      <a:r>
                        <a:rPr lang="en-GB" sz="1500" b="1" spc="5" dirty="0" smtClean="0">
                          <a:solidFill>
                            <a:srgbClr val="A4A4A4"/>
                          </a:solidFill>
                          <a:latin typeface="+mj-lt"/>
                          <a:cs typeface="Bloomberg Prop Unicode N"/>
                        </a:rPr>
                        <a:t>279-</a:t>
                      </a:r>
                      <a:r>
                        <a:rPr sz="1500" b="1" spc="5" dirty="0" smtClean="0">
                          <a:solidFill>
                            <a:srgbClr val="A4A4A4"/>
                          </a:solidFill>
                          <a:latin typeface="+mj-lt"/>
                          <a:cs typeface="Bloomberg Prop Unicode N"/>
                        </a:rPr>
                        <a:t>5</a:t>
                      </a:r>
                      <a:r>
                        <a:rPr lang="en-GB" sz="1500" b="1" spc="5" dirty="0" smtClean="0">
                          <a:solidFill>
                            <a:srgbClr val="A4A4A4"/>
                          </a:solidFill>
                          <a:latin typeface="+mj-lt"/>
                          <a:cs typeface="Bloomberg Prop Unicode N"/>
                        </a:rPr>
                        <a:t>05</a:t>
                      </a:r>
                      <a:r>
                        <a:rPr sz="1500" b="1" spc="5" dirty="0" smtClean="0">
                          <a:solidFill>
                            <a:srgbClr val="A4A4A4"/>
                          </a:solidFill>
                          <a:latin typeface="+mj-lt"/>
                          <a:cs typeface="Bloomberg Prop Unicode N"/>
                        </a:rPr>
                        <a:t>7</a:t>
                      </a:r>
                      <a:endParaRPr sz="1500" b="1" dirty="0">
                        <a:latin typeface="+mj-lt"/>
                        <a:cs typeface="Bloomberg Prop Unicode N"/>
                      </a:endParaRPr>
                    </a:p>
                  </a:txBody>
                  <a:tcPr marL="0" marR="0" marT="10085" marB="0">
                    <a:lnR w="19050">
                      <a:solidFill>
                        <a:srgbClr val="373737"/>
                      </a:solidFill>
                      <a:prstDash val="solid"/>
                    </a:lnR>
                  </a:tcPr>
                </a:tc>
                <a:extLst>
                  <a:ext uri="{0D108BD9-81ED-4DB2-BD59-A6C34878D82A}">
                    <a16:rowId xmlns:a16="http://schemas.microsoft.com/office/drawing/2014/main" val="10003"/>
                  </a:ext>
                </a:extLst>
              </a:tr>
              <a:tr h="392194">
                <a:tc>
                  <a:txBody>
                    <a:bodyPr/>
                    <a:lstStyle/>
                    <a:p>
                      <a:pPr marL="685800">
                        <a:lnSpc>
                          <a:spcPct val="100000"/>
                        </a:lnSpc>
                        <a:spcBef>
                          <a:spcPts val="75"/>
                        </a:spcBef>
                      </a:pPr>
                      <a:r>
                        <a:rPr kumimoji="0" lang="en-US" sz="1600" b="1" i="0" u="none" strike="noStrike" kern="0" cap="none" spc="0" normalizeH="0" baseline="0" noProof="0" dirty="0" smtClean="0">
                          <a:ln>
                            <a:noFill/>
                          </a:ln>
                          <a:solidFill>
                            <a:srgbClr val="FFFFFF"/>
                          </a:solidFill>
                          <a:effectLst/>
                          <a:uLnTx/>
                          <a:uFillTx/>
                          <a:latin typeface="Arial" charset="0"/>
                          <a:cs typeface="Arial" charset="0"/>
                          <a:hlinkClick r:id="rId3"/>
                        </a:rPr>
                        <a:t>nhebert5@bloomberg.net</a:t>
                      </a:r>
                      <a:endParaRPr sz="1500" b="1" dirty="0">
                        <a:latin typeface="+mj-lt"/>
                        <a:cs typeface="Bloomberg Prop Unicode N"/>
                      </a:endParaRPr>
                    </a:p>
                  </a:txBody>
                  <a:tcPr marL="0" marR="0" marT="10085" marB="0">
                    <a:lnR w="19050">
                      <a:solidFill>
                        <a:srgbClr val="373737"/>
                      </a:solidFill>
                      <a:prstDash val="solid"/>
                    </a:lnR>
                    <a:lnB w="12700">
                      <a:solidFill>
                        <a:srgbClr val="373737"/>
                      </a:solidFill>
                      <a:prstDash val="solid"/>
                    </a:lnB>
                  </a:tcPr>
                </a:tc>
                <a:extLst>
                  <a:ext uri="{0D108BD9-81ED-4DB2-BD59-A6C34878D82A}">
                    <a16:rowId xmlns:a16="http://schemas.microsoft.com/office/drawing/2014/main" val="10004"/>
                  </a:ext>
                </a:extLst>
              </a:tr>
            </a:tbl>
          </a:graphicData>
        </a:graphic>
      </p:graphicFrame>
      <p:pic>
        <p:nvPicPr>
          <p:cNvPr id="5" name="Picture Placeholder 19"/>
          <p:cNvPicPr>
            <a:picLocks noChangeAspect="1"/>
          </p:cNvPicPr>
          <p:nvPr/>
        </p:nvPicPr>
        <p:blipFill>
          <a:blip r:embed="rId4"/>
          <a:srcRect t="9459" b="9459"/>
          <a:stretch>
            <a:fillRect/>
          </a:stretch>
        </p:blipFill>
        <p:spPr>
          <a:xfrm>
            <a:off x="3962400" y="5098867"/>
            <a:ext cx="1524000" cy="1620563"/>
          </a:xfrm>
          <a:prstGeom prst="rect">
            <a:avLst/>
          </a:prstGeom>
        </p:spPr>
      </p:pic>
      <p:graphicFrame>
        <p:nvGraphicFramePr>
          <p:cNvPr id="7" name="object 5"/>
          <p:cNvGraphicFramePr>
            <a:graphicFrameLocks noGrp="1"/>
          </p:cNvGraphicFramePr>
          <p:nvPr>
            <p:extLst>
              <p:ext uri="{D42A27DB-BD31-4B8C-83A1-F6EECF244321}">
                <p14:modId xmlns:p14="http://schemas.microsoft.com/office/powerpoint/2010/main" val="2746682778"/>
              </p:ext>
            </p:extLst>
          </p:nvPr>
        </p:nvGraphicFramePr>
        <p:xfrm>
          <a:off x="5105400" y="2931259"/>
          <a:ext cx="4689400" cy="1717125"/>
        </p:xfrm>
        <a:graphic>
          <a:graphicData uri="http://schemas.openxmlformats.org/drawingml/2006/table">
            <a:tbl>
              <a:tblPr firstRow="1" bandRow="1">
                <a:tableStyleId>{2D5ABB26-0587-4C30-8999-92F81FD0307C}</a:tableStyleId>
              </a:tblPr>
              <a:tblGrid>
                <a:gridCol w="4689400">
                  <a:extLst>
                    <a:ext uri="{9D8B030D-6E8A-4147-A177-3AD203B41FA5}">
                      <a16:colId xmlns:a16="http://schemas.microsoft.com/office/drawing/2014/main" val="20000"/>
                    </a:ext>
                  </a:extLst>
                </a:gridCol>
              </a:tblGrid>
              <a:tr h="552674">
                <a:tc>
                  <a:txBody>
                    <a:bodyPr/>
                    <a:lstStyle/>
                    <a:p>
                      <a:pPr>
                        <a:lnSpc>
                          <a:spcPct val="100000"/>
                        </a:lnSpc>
                        <a:spcBef>
                          <a:spcPts val="30"/>
                        </a:spcBef>
                      </a:pPr>
                      <a:endParaRPr sz="1500" b="1" dirty="0">
                        <a:latin typeface="+mj-lt"/>
                        <a:cs typeface="Times New Roman"/>
                      </a:endParaRPr>
                    </a:p>
                    <a:p>
                      <a:pPr marL="685800">
                        <a:lnSpc>
                          <a:spcPct val="100000"/>
                        </a:lnSpc>
                      </a:pPr>
                      <a:r>
                        <a:rPr lang="en-US" sz="2100" b="1" u="none" spc="5" dirty="0" smtClean="0">
                          <a:solidFill>
                            <a:srgbClr val="E0E0E0"/>
                          </a:solidFill>
                          <a:uFill>
                            <a:solidFill>
                              <a:srgbClr val="E0E0E0"/>
                            </a:solidFill>
                          </a:uFill>
                          <a:latin typeface="+mn-lt"/>
                          <a:cs typeface="Bloomberg Prop Unicode N"/>
                        </a:rPr>
                        <a:t>Ira Jersey</a:t>
                      </a:r>
                      <a:endParaRPr sz="1500" b="1" u="none" dirty="0">
                        <a:latin typeface="+mn-lt"/>
                        <a:cs typeface="Bloomberg Prop Unicode N"/>
                      </a:endParaRPr>
                    </a:p>
                  </a:txBody>
                  <a:tcPr marL="0" marR="0" marT="4034" marB="0">
                    <a:lnR w="19050">
                      <a:solidFill>
                        <a:srgbClr val="373737"/>
                      </a:solidFill>
                      <a:prstDash val="solid"/>
                    </a:lnR>
                    <a:lnT w="12700">
                      <a:solidFill>
                        <a:srgbClr val="373737"/>
                      </a:solidFill>
                      <a:prstDash val="solid"/>
                    </a:lnT>
                  </a:tcPr>
                </a:tc>
                <a:extLst>
                  <a:ext uri="{0D108BD9-81ED-4DB2-BD59-A6C34878D82A}">
                    <a16:rowId xmlns:a16="http://schemas.microsoft.com/office/drawing/2014/main" val="10000"/>
                  </a:ext>
                </a:extLst>
              </a:tr>
              <a:tr h="235996">
                <a:tc>
                  <a:txBody>
                    <a:bodyPr/>
                    <a:lstStyle/>
                    <a:p>
                      <a:pPr marL="685800">
                        <a:lnSpc>
                          <a:spcPct val="100000"/>
                        </a:lnSpc>
                        <a:spcBef>
                          <a:spcPts val="75"/>
                        </a:spcBef>
                      </a:pPr>
                      <a:r>
                        <a:rPr lang="en-GB" sz="1500" b="1" dirty="0" smtClean="0">
                          <a:solidFill>
                            <a:schemeClr val="bg1"/>
                          </a:solidFill>
                          <a:latin typeface="+mj-lt"/>
                          <a:cs typeface="Bloomberg Prop Unicode N"/>
                        </a:rPr>
                        <a:t>Bloomberg Intelligence</a:t>
                      </a:r>
                      <a:endParaRPr sz="1500" b="1" dirty="0">
                        <a:solidFill>
                          <a:schemeClr val="bg1"/>
                        </a:solidFill>
                        <a:latin typeface="+mj-lt"/>
                        <a:cs typeface="Bloomberg Prop Unicode N"/>
                      </a:endParaRPr>
                    </a:p>
                  </a:txBody>
                  <a:tcPr marL="0" marR="0" marT="10085" marB="0">
                    <a:lnR w="19050">
                      <a:solidFill>
                        <a:srgbClr val="373737"/>
                      </a:solidFill>
                      <a:prstDash val="solid"/>
                    </a:lnR>
                  </a:tcPr>
                </a:tc>
                <a:extLst>
                  <a:ext uri="{0D108BD9-81ED-4DB2-BD59-A6C34878D82A}">
                    <a16:rowId xmlns:a16="http://schemas.microsoft.com/office/drawing/2014/main" val="10001"/>
                  </a:ext>
                </a:extLst>
              </a:tr>
              <a:tr h="266786">
                <a:tc>
                  <a:txBody>
                    <a:bodyPr/>
                    <a:lstStyle/>
                    <a:p>
                      <a:pPr marL="685800">
                        <a:lnSpc>
                          <a:spcPct val="100000"/>
                        </a:lnSpc>
                        <a:spcBef>
                          <a:spcPts val="75"/>
                        </a:spcBef>
                      </a:pPr>
                      <a:r>
                        <a:rPr sz="1500" b="1" dirty="0" smtClean="0">
                          <a:solidFill>
                            <a:srgbClr val="A4A4A4"/>
                          </a:solidFill>
                          <a:latin typeface="+mj-lt"/>
                          <a:cs typeface="Bloomberg Prop Unicode N"/>
                        </a:rPr>
                        <a:t>Chief </a:t>
                      </a:r>
                      <a:r>
                        <a:rPr lang="en-US" sz="1500" b="1" spc="5" dirty="0" smtClean="0">
                          <a:solidFill>
                            <a:srgbClr val="A4A4A4"/>
                          </a:solidFill>
                          <a:latin typeface="+mj-lt"/>
                          <a:cs typeface="Bloomberg Prop Unicode N"/>
                        </a:rPr>
                        <a:t>US</a:t>
                      </a:r>
                      <a:r>
                        <a:rPr lang="en-US" sz="1500" b="1" spc="5" baseline="0" dirty="0" smtClean="0">
                          <a:solidFill>
                            <a:srgbClr val="A4A4A4"/>
                          </a:solidFill>
                          <a:latin typeface="+mj-lt"/>
                          <a:cs typeface="Bloomberg Prop Unicode N"/>
                        </a:rPr>
                        <a:t> Interest Rate</a:t>
                      </a:r>
                      <a:r>
                        <a:rPr sz="1500" b="1" spc="-10" dirty="0" smtClean="0">
                          <a:solidFill>
                            <a:srgbClr val="A4A4A4"/>
                          </a:solidFill>
                          <a:latin typeface="+mj-lt"/>
                          <a:cs typeface="Bloomberg Prop Unicode N"/>
                        </a:rPr>
                        <a:t> </a:t>
                      </a:r>
                      <a:r>
                        <a:rPr sz="1500" b="1" dirty="0">
                          <a:solidFill>
                            <a:srgbClr val="A4A4A4"/>
                          </a:solidFill>
                          <a:latin typeface="+mj-lt"/>
                          <a:cs typeface="Bloomberg Prop Unicode N"/>
                        </a:rPr>
                        <a:t>Strategist</a:t>
                      </a:r>
                      <a:endParaRPr sz="1500" b="1" dirty="0">
                        <a:latin typeface="+mj-lt"/>
                        <a:cs typeface="Bloomberg Prop Unicode N"/>
                      </a:endParaRPr>
                    </a:p>
                  </a:txBody>
                  <a:tcPr marL="0" marR="0" marT="10085" marB="0">
                    <a:lnR w="19050">
                      <a:solidFill>
                        <a:srgbClr val="373737"/>
                      </a:solidFill>
                      <a:prstDash val="solid"/>
                    </a:lnR>
                  </a:tcPr>
                </a:tc>
                <a:extLst>
                  <a:ext uri="{0D108BD9-81ED-4DB2-BD59-A6C34878D82A}">
                    <a16:rowId xmlns:a16="http://schemas.microsoft.com/office/drawing/2014/main" val="10002"/>
                  </a:ext>
                </a:extLst>
              </a:tr>
              <a:tr h="266786">
                <a:tc>
                  <a:txBody>
                    <a:bodyPr/>
                    <a:lstStyle/>
                    <a:p>
                      <a:pPr marL="685800">
                        <a:lnSpc>
                          <a:spcPct val="100000"/>
                        </a:lnSpc>
                        <a:spcBef>
                          <a:spcPts val="75"/>
                        </a:spcBef>
                      </a:pPr>
                      <a:r>
                        <a:rPr sz="1500" b="1" spc="5" dirty="0" smtClean="0">
                          <a:solidFill>
                            <a:srgbClr val="A4A4A4"/>
                          </a:solidFill>
                          <a:latin typeface="+mj-lt"/>
                          <a:cs typeface="Bloomberg Prop Unicode N"/>
                        </a:rPr>
                        <a:t>+</a:t>
                      </a:r>
                      <a:r>
                        <a:rPr lang="en-US" sz="1500" b="1" spc="5" dirty="0" smtClean="0">
                          <a:solidFill>
                            <a:srgbClr val="A4A4A4"/>
                          </a:solidFill>
                          <a:latin typeface="+mj-lt"/>
                          <a:cs typeface="Bloomberg Prop Unicode N"/>
                        </a:rPr>
                        <a:t>1-609-279-3564</a:t>
                      </a:r>
                      <a:endParaRPr sz="1500" b="1" dirty="0">
                        <a:latin typeface="+mj-lt"/>
                        <a:cs typeface="Bloomberg Prop Unicode N"/>
                      </a:endParaRPr>
                    </a:p>
                  </a:txBody>
                  <a:tcPr marL="0" marR="0" marT="10085" marB="0">
                    <a:lnR w="19050">
                      <a:solidFill>
                        <a:srgbClr val="373737"/>
                      </a:solidFill>
                      <a:prstDash val="solid"/>
                    </a:lnR>
                  </a:tcPr>
                </a:tc>
                <a:extLst>
                  <a:ext uri="{0D108BD9-81ED-4DB2-BD59-A6C34878D82A}">
                    <a16:rowId xmlns:a16="http://schemas.microsoft.com/office/drawing/2014/main" val="10003"/>
                  </a:ext>
                </a:extLst>
              </a:tr>
              <a:tr h="392194">
                <a:tc>
                  <a:txBody>
                    <a:bodyPr/>
                    <a:lstStyle/>
                    <a:p>
                      <a:pPr marL="685800">
                        <a:lnSpc>
                          <a:spcPct val="100000"/>
                        </a:lnSpc>
                        <a:spcBef>
                          <a:spcPts val="75"/>
                        </a:spcBef>
                      </a:pPr>
                      <a:r>
                        <a:rPr sz="1500" b="1" spc="5" dirty="0" smtClean="0">
                          <a:solidFill>
                            <a:srgbClr val="A4A4A4"/>
                          </a:solidFill>
                          <a:latin typeface="+mj-lt"/>
                          <a:cs typeface="Bloomberg Prop Unicode N"/>
                          <a:hlinkClick r:id="rId5"/>
                        </a:rPr>
                        <a:t>i</a:t>
                      </a:r>
                      <a:r>
                        <a:rPr lang="en-US" sz="1500" b="1" spc="5" dirty="0" smtClean="0">
                          <a:solidFill>
                            <a:srgbClr val="A4A4A4"/>
                          </a:solidFill>
                          <a:latin typeface="+mj-lt"/>
                          <a:cs typeface="Bloomberg Prop Unicode N"/>
                          <a:hlinkClick r:id="rId5"/>
                        </a:rPr>
                        <a:t>jersey5</a:t>
                      </a:r>
                      <a:r>
                        <a:rPr sz="1500" b="1" spc="5" dirty="0" smtClean="0">
                          <a:solidFill>
                            <a:srgbClr val="A4A4A4"/>
                          </a:solidFill>
                          <a:latin typeface="+mj-lt"/>
                          <a:cs typeface="Bloomberg Prop Unicode N"/>
                          <a:hlinkClick r:id="rId5"/>
                        </a:rPr>
                        <a:t>@bloomberg.net</a:t>
                      </a:r>
                      <a:endParaRPr sz="1500" b="1" dirty="0">
                        <a:latin typeface="+mj-lt"/>
                        <a:cs typeface="Bloomberg Prop Unicode N"/>
                      </a:endParaRPr>
                    </a:p>
                  </a:txBody>
                  <a:tcPr marL="0" marR="0" marT="10085" marB="0">
                    <a:lnR w="19050">
                      <a:solidFill>
                        <a:srgbClr val="373737"/>
                      </a:solidFill>
                      <a:prstDash val="solid"/>
                    </a:lnR>
                    <a:lnB w="12700">
                      <a:solidFill>
                        <a:srgbClr val="373737"/>
                      </a:solidFill>
                      <a:prstDash val="solid"/>
                    </a:lnB>
                  </a:tcPr>
                </a:tc>
                <a:extLst>
                  <a:ext uri="{0D108BD9-81ED-4DB2-BD59-A6C34878D82A}">
                    <a16:rowId xmlns:a16="http://schemas.microsoft.com/office/drawing/2014/main" val="10004"/>
                  </a:ext>
                </a:extLst>
              </a:tr>
            </a:tbl>
          </a:graphicData>
        </a:graphic>
      </p:graphicFrame>
      <p:pic>
        <p:nvPicPr>
          <p:cNvPr id="3" name="Picture 2"/>
          <p:cNvPicPr>
            <a:picLocks noChangeAspect="1"/>
          </p:cNvPicPr>
          <p:nvPr/>
        </p:nvPicPr>
        <p:blipFill>
          <a:blip r:embed="rId6"/>
          <a:stretch>
            <a:fillRect/>
          </a:stretch>
        </p:blipFill>
        <p:spPr>
          <a:xfrm>
            <a:off x="3962400" y="2819400"/>
            <a:ext cx="1524000" cy="1828800"/>
          </a:xfrm>
          <a:prstGeom prst="rect">
            <a:avLst/>
          </a:prstGeom>
        </p:spPr>
      </p:pic>
    </p:spTree>
    <p:extLst>
      <p:ext uri="{BB962C8B-B14F-4D97-AF65-F5344CB8AC3E}">
        <p14:creationId xmlns:p14="http://schemas.microsoft.com/office/powerpoint/2010/main" val="13100039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1827456"/>
            <a:ext cx="9726706" cy="653320"/>
          </a:xfrm>
        </p:spPr>
        <p:txBody>
          <a:bodyPr/>
          <a:lstStyle/>
          <a:p>
            <a:r>
              <a:rPr lang="en-US" sz="3600" dirty="0" smtClean="0"/>
              <a:t>US Rates Outlook</a:t>
            </a:r>
            <a:endParaRPr lang="en-US" sz="3600" dirty="0"/>
          </a:p>
        </p:txBody>
      </p:sp>
    </p:spTree>
    <p:extLst>
      <p:ext uri="{BB962C8B-B14F-4D97-AF65-F5344CB8AC3E}">
        <p14:creationId xmlns:p14="http://schemas.microsoft.com/office/powerpoint/2010/main" val="21579126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U.S. Yield Tactical Scorecard</a:t>
            </a:r>
            <a:endParaRPr lang="en-US" dirty="0"/>
          </a:p>
        </p:txBody>
      </p:sp>
      <p:sp>
        <p:nvSpPr>
          <p:cNvPr id="7" name="TextBox 6"/>
          <p:cNvSpPr txBox="1"/>
          <p:nvPr/>
        </p:nvSpPr>
        <p:spPr>
          <a:xfrm>
            <a:off x="1066800" y="7513234"/>
            <a:ext cx="5542280" cy="369332"/>
          </a:xfrm>
          <a:prstGeom prst="rect">
            <a:avLst/>
          </a:prstGeom>
          <a:noFill/>
        </p:spPr>
        <p:txBody>
          <a:bodyPr wrap="square" rtlCol="0">
            <a:spAutoFit/>
          </a:bodyPr>
          <a:lstStyle/>
          <a:p>
            <a:r>
              <a:rPr lang="en-US" dirty="0" smtClean="0">
                <a:solidFill>
                  <a:schemeClr val="bg1"/>
                </a:solidFill>
              </a:rPr>
              <a:t>Source: Bloomberg Intelligence</a:t>
            </a:r>
            <a:endParaRPr lang="en-US" dirty="0">
              <a:solidFill>
                <a:schemeClr val="bg1"/>
              </a:solidFill>
            </a:endParaRPr>
          </a:p>
        </p:txBody>
      </p:sp>
      <p:pic>
        <p:nvPicPr>
          <p:cNvPr id="2" name="Picture 1"/>
          <p:cNvPicPr>
            <a:picLocks noChangeAspect="1"/>
          </p:cNvPicPr>
          <p:nvPr/>
        </p:nvPicPr>
        <p:blipFill>
          <a:blip r:embed="rId3"/>
          <a:stretch>
            <a:fillRect/>
          </a:stretch>
        </p:blipFill>
        <p:spPr>
          <a:xfrm>
            <a:off x="1219200" y="1600200"/>
            <a:ext cx="11925299" cy="5913034"/>
          </a:xfrm>
          <a:prstGeom prst="rect">
            <a:avLst/>
          </a:prstGeom>
        </p:spPr>
      </p:pic>
    </p:spTree>
    <p:extLst>
      <p:ext uri="{BB962C8B-B14F-4D97-AF65-F5344CB8AC3E}">
        <p14:creationId xmlns:p14="http://schemas.microsoft.com/office/powerpoint/2010/main" val="3919414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Economic Momentum Trending Up</a:t>
            </a:r>
            <a:endParaRPr lang="en-US" dirty="0"/>
          </a:p>
        </p:txBody>
      </p:sp>
      <p:sp>
        <p:nvSpPr>
          <p:cNvPr id="7" name="TextBox 6"/>
          <p:cNvSpPr txBox="1"/>
          <p:nvPr/>
        </p:nvSpPr>
        <p:spPr>
          <a:xfrm>
            <a:off x="1066800" y="7513234"/>
            <a:ext cx="5542280" cy="369332"/>
          </a:xfrm>
          <a:prstGeom prst="rect">
            <a:avLst/>
          </a:prstGeom>
          <a:noFill/>
        </p:spPr>
        <p:txBody>
          <a:bodyPr wrap="square" rtlCol="0">
            <a:spAutoFit/>
          </a:bodyPr>
          <a:lstStyle/>
          <a:p>
            <a:r>
              <a:rPr lang="en-US" dirty="0" smtClean="0">
                <a:solidFill>
                  <a:schemeClr val="bg1"/>
                </a:solidFill>
              </a:rPr>
              <a:t>Source: Bloomberg Intelligence, G #BI 14042</a:t>
            </a:r>
            <a:endParaRPr lang="en-US" dirty="0">
              <a:solidFill>
                <a:schemeClr val="bg1"/>
              </a:solidFill>
            </a:endParaRPr>
          </a:p>
        </p:txBody>
      </p:sp>
      <p:pic>
        <p:nvPicPr>
          <p:cNvPr id="2" name="Picture 1"/>
          <p:cNvPicPr>
            <a:picLocks noChangeAspect="1"/>
          </p:cNvPicPr>
          <p:nvPr/>
        </p:nvPicPr>
        <p:blipFill>
          <a:blip r:embed="rId3"/>
          <a:stretch>
            <a:fillRect/>
          </a:stretch>
        </p:blipFill>
        <p:spPr>
          <a:xfrm>
            <a:off x="1219200" y="1587062"/>
            <a:ext cx="11925299" cy="5926172"/>
          </a:xfrm>
          <a:prstGeom prst="rect">
            <a:avLst/>
          </a:prstGeom>
        </p:spPr>
      </p:pic>
    </p:spTree>
    <p:extLst>
      <p:ext uri="{BB962C8B-B14F-4D97-AF65-F5344CB8AC3E}">
        <p14:creationId xmlns:p14="http://schemas.microsoft.com/office/powerpoint/2010/main" val="2670228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10-year Treasury Yield Model</a:t>
            </a:r>
            <a:endParaRPr lang="en-US" dirty="0"/>
          </a:p>
        </p:txBody>
      </p:sp>
      <p:sp>
        <p:nvSpPr>
          <p:cNvPr id="7" name="TextBox 6"/>
          <p:cNvSpPr txBox="1"/>
          <p:nvPr/>
        </p:nvSpPr>
        <p:spPr>
          <a:xfrm>
            <a:off x="1066800" y="7513234"/>
            <a:ext cx="5542280" cy="369332"/>
          </a:xfrm>
          <a:prstGeom prst="rect">
            <a:avLst/>
          </a:prstGeom>
          <a:noFill/>
        </p:spPr>
        <p:txBody>
          <a:bodyPr wrap="square" rtlCol="0">
            <a:spAutoFit/>
          </a:bodyPr>
          <a:lstStyle/>
          <a:p>
            <a:r>
              <a:rPr lang="en-US" dirty="0" smtClean="0">
                <a:solidFill>
                  <a:schemeClr val="bg1"/>
                </a:solidFill>
              </a:rPr>
              <a:t>Source: Bloomberg Intelligence</a:t>
            </a:r>
            <a:endParaRPr lang="en-US" dirty="0">
              <a:solidFill>
                <a:schemeClr val="bg1"/>
              </a:solidFill>
            </a:endParaRPr>
          </a:p>
        </p:txBody>
      </p:sp>
      <p:pic>
        <p:nvPicPr>
          <p:cNvPr id="2" name="Picture 1"/>
          <p:cNvPicPr>
            <a:picLocks noChangeAspect="1"/>
          </p:cNvPicPr>
          <p:nvPr/>
        </p:nvPicPr>
        <p:blipFill>
          <a:blip r:embed="rId3"/>
          <a:stretch>
            <a:fillRect/>
          </a:stretch>
        </p:blipFill>
        <p:spPr>
          <a:xfrm>
            <a:off x="1219200" y="1587062"/>
            <a:ext cx="11925299" cy="5926172"/>
          </a:xfrm>
          <a:prstGeom prst="rect">
            <a:avLst/>
          </a:prstGeom>
        </p:spPr>
      </p:pic>
    </p:spTree>
    <p:extLst>
      <p:ext uri="{BB962C8B-B14F-4D97-AF65-F5344CB8AC3E}">
        <p14:creationId xmlns:p14="http://schemas.microsoft.com/office/powerpoint/2010/main" val="408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30-year Treasury Yield Model</a:t>
            </a:r>
            <a:endParaRPr lang="en-US" dirty="0"/>
          </a:p>
        </p:txBody>
      </p:sp>
      <p:sp>
        <p:nvSpPr>
          <p:cNvPr id="7" name="TextBox 6"/>
          <p:cNvSpPr txBox="1"/>
          <p:nvPr/>
        </p:nvSpPr>
        <p:spPr>
          <a:xfrm>
            <a:off x="1066800" y="7513234"/>
            <a:ext cx="5542280" cy="369332"/>
          </a:xfrm>
          <a:prstGeom prst="rect">
            <a:avLst/>
          </a:prstGeom>
          <a:noFill/>
        </p:spPr>
        <p:txBody>
          <a:bodyPr wrap="square" rtlCol="0">
            <a:spAutoFit/>
          </a:bodyPr>
          <a:lstStyle/>
          <a:p>
            <a:r>
              <a:rPr lang="en-US" dirty="0" smtClean="0">
                <a:solidFill>
                  <a:schemeClr val="bg1"/>
                </a:solidFill>
              </a:rPr>
              <a:t>Source: Bloomberg Intelligence</a:t>
            </a:r>
            <a:endParaRPr lang="en-US" dirty="0">
              <a:solidFill>
                <a:schemeClr val="bg1"/>
              </a:solidFill>
            </a:endParaRPr>
          </a:p>
        </p:txBody>
      </p:sp>
      <p:pic>
        <p:nvPicPr>
          <p:cNvPr id="2" name="Picture 1"/>
          <p:cNvPicPr>
            <a:picLocks noChangeAspect="1"/>
          </p:cNvPicPr>
          <p:nvPr/>
        </p:nvPicPr>
        <p:blipFill>
          <a:blip r:embed="rId3"/>
          <a:stretch>
            <a:fillRect/>
          </a:stretch>
        </p:blipFill>
        <p:spPr>
          <a:xfrm>
            <a:off x="1200807" y="1752600"/>
            <a:ext cx="11943692" cy="5760634"/>
          </a:xfrm>
          <a:prstGeom prst="rect">
            <a:avLst/>
          </a:prstGeom>
        </p:spPr>
      </p:pic>
    </p:spTree>
    <p:extLst>
      <p:ext uri="{BB962C8B-B14F-4D97-AF65-F5344CB8AC3E}">
        <p14:creationId xmlns:p14="http://schemas.microsoft.com/office/powerpoint/2010/main" val="3946047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0327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10-year/30-year Yield Curve Model</a:t>
            </a:r>
            <a:endParaRPr lang="en-US" dirty="0"/>
          </a:p>
        </p:txBody>
      </p:sp>
      <p:sp>
        <p:nvSpPr>
          <p:cNvPr id="7" name="TextBox 6"/>
          <p:cNvSpPr txBox="1"/>
          <p:nvPr/>
        </p:nvSpPr>
        <p:spPr>
          <a:xfrm>
            <a:off x="1066800" y="7513234"/>
            <a:ext cx="5542280" cy="369332"/>
          </a:xfrm>
          <a:prstGeom prst="rect">
            <a:avLst/>
          </a:prstGeom>
          <a:noFill/>
        </p:spPr>
        <p:txBody>
          <a:bodyPr wrap="square" rtlCol="0">
            <a:spAutoFit/>
          </a:bodyPr>
          <a:lstStyle/>
          <a:p>
            <a:r>
              <a:rPr lang="en-US" dirty="0" smtClean="0">
                <a:solidFill>
                  <a:schemeClr val="bg1"/>
                </a:solidFill>
              </a:rPr>
              <a:t>Source: Bloomberg Intelligence</a:t>
            </a:r>
            <a:endParaRPr lang="en-US" dirty="0">
              <a:solidFill>
                <a:schemeClr val="bg1"/>
              </a:solidFill>
            </a:endParaRPr>
          </a:p>
        </p:txBody>
      </p:sp>
      <p:pic>
        <p:nvPicPr>
          <p:cNvPr id="2" name="Picture 1"/>
          <p:cNvPicPr>
            <a:picLocks noChangeAspect="1"/>
          </p:cNvPicPr>
          <p:nvPr/>
        </p:nvPicPr>
        <p:blipFill>
          <a:blip r:embed="rId3"/>
          <a:stretch>
            <a:fillRect/>
          </a:stretch>
        </p:blipFill>
        <p:spPr>
          <a:xfrm>
            <a:off x="1200807" y="1736834"/>
            <a:ext cx="11943692" cy="5776400"/>
          </a:xfrm>
          <a:prstGeom prst="rect">
            <a:avLst/>
          </a:prstGeom>
        </p:spPr>
      </p:pic>
    </p:spTree>
    <p:extLst>
      <p:ext uri="{BB962C8B-B14F-4D97-AF65-F5344CB8AC3E}">
        <p14:creationId xmlns:p14="http://schemas.microsoft.com/office/powerpoint/2010/main" val="22139437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57200" y="524556"/>
            <a:ext cx="12687300" cy="553998"/>
          </a:xfrm>
        </p:spPr>
        <p:txBody>
          <a:bodyPr/>
          <a:lstStyle/>
          <a:p>
            <a:r>
              <a:rPr lang="en-US" dirty="0" smtClean="0"/>
              <a:t>Market Not Expecting Hikes for Ages (CCRV of FF)</a:t>
            </a:r>
            <a:endParaRPr lang="en-US" dirty="0"/>
          </a:p>
        </p:txBody>
      </p:sp>
      <p:sp>
        <p:nvSpPr>
          <p:cNvPr id="7" name="TextBox 6"/>
          <p:cNvSpPr txBox="1"/>
          <p:nvPr/>
        </p:nvSpPr>
        <p:spPr>
          <a:xfrm>
            <a:off x="1066800" y="7513234"/>
            <a:ext cx="5542280" cy="369332"/>
          </a:xfrm>
          <a:prstGeom prst="rect">
            <a:avLst/>
          </a:prstGeom>
          <a:noFill/>
        </p:spPr>
        <p:txBody>
          <a:bodyPr wrap="square" rtlCol="0">
            <a:spAutoFit/>
          </a:bodyPr>
          <a:lstStyle/>
          <a:p>
            <a:r>
              <a:rPr lang="en-US" dirty="0" smtClean="0">
                <a:solidFill>
                  <a:schemeClr val="bg1"/>
                </a:solidFill>
              </a:rPr>
              <a:t>Source: Bloomberg Intelligence</a:t>
            </a:r>
            <a:endParaRPr lang="en-US" dirty="0">
              <a:solidFill>
                <a:schemeClr val="bg1"/>
              </a:solidFill>
            </a:endParaRPr>
          </a:p>
        </p:txBody>
      </p:sp>
      <p:pic>
        <p:nvPicPr>
          <p:cNvPr id="2" name="Picture 1"/>
          <p:cNvPicPr>
            <a:picLocks noChangeAspect="1"/>
          </p:cNvPicPr>
          <p:nvPr/>
        </p:nvPicPr>
        <p:blipFill>
          <a:blip r:embed="rId3"/>
          <a:stretch>
            <a:fillRect/>
          </a:stretch>
        </p:blipFill>
        <p:spPr>
          <a:xfrm>
            <a:off x="1200807" y="1736834"/>
            <a:ext cx="11943692" cy="5776400"/>
          </a:xfrm>
          <a:prstGeom prst="rect">
            <a:avLst/>
          </a:prstGeom>
        </p:spPr>
      </p:pic>
    </p:spTree>
    <p:extLst>
      <p:ext uri="{BB962C8B-B14F-4D97-AF65-F5344CB8AC3E}">
        <p14:creationId xmlns:p14="http://schemas.microsoft.com/office/powerpoint/2010/main" val="41835360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57200" y="524556"/>
            <a:ext cx="12687300" cy="553998"/>
          </a:xfrm>
        </p:spPr>
        <p:txBody>
          <a:bodyPr/>
          <a:lstStyle/>
          <a:p>
            <a:r>
              <a:rPr lang="en-US" dirty="0" smtClean="0"/>
              <a:t>Marketable Debt Continues Climbing</a:t>
            </a:r>
            <a:endParaRPr lang="en-US" dirty="0"/>
          </a:p>
        </p:txBody>
      </p:sp>
      <p:sp>
        <p:nvSpPr>
          <p:cNvPr id="7" name="TextBox 6"/>
          <p:cNvSpPr txBox="1"/>
          <p:nvPr/>
        </p:nvSpPr>
        <p:spPr>
          <a:xfrm>
            <a:off x="1066800" y="7513234"/>
            <a:ext cx="5542280" cy="369332"/>
          </a:xfrm>
          <a:prstGeom prst="rect">
            <a:avLst/>
          </a:prstGeom>
          <a:noFill/>
        </p:spPr>
        <p:txBody>
          <a:bodyPr wrap="square" rtlCol="0">
            <a:spAutoFit/>
          </a:bodyPr>
          <a:lstStyle/>
          <a:p>
            <a:r>
              <a:rPr lang="en-US" dirty="0" smtClean="0">
                <a:solidFill>
                  <a:schemeClr val="bg1"/>
                </a:solidFill>
              </a:rPr>
              <a:t>Source: Bloomberg Intelligence, G #BI 103888</a:t>
            </a:r>
            <a:endParaRPr lang="en-US" dirty="0">
              <a:solidFill>
                <a:schemeClr val="bg1"/>
              </a:solidFill>
            </a:endParaRPr>
          </a:p>
        </p:txBody>
      </p:sp>
      <p:pic>
        <p:nvPicPr>
          <p:cNvPr id="3074" name="Picture 2" descr="C:\Users\EMANOL~1\AppData\Local\Temp\SNAGHTMLc08baf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807" y="1736834"/>
            <a:ext cx="11943692" cy="57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5157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Deficits Have Little Correlation to Yields</a:t>
            </a:r>
            <a:endParaRPr lang="en-US" dirty="0"/>
          </a:p>
        </p:txBody>
      </p:sp>
      <p:sp>
        <p:nvSpPr>
          <p:cNvPr id="7" name="TextBox 6"/>
          <p:cNvSpPr txBox="1"/>
          <p:nvPr/>
        </p:nvSpPr>
        <p:spPr>
          <a:xfrm>
            <a:off x="1066800" y="7513234"/>
            <a:ext cx="5542280" cy="369332"/>
          </a:xfrm>
          <a:prstGeom prst="rect">
            <a:avLst/>
          </a:prstGeom>
          <a:noFill/>
        </p:spPr>
        <p:txBody>
          <a:bodyPr wrap="square" rtlCol="0">
            <a:spAutoFit/>
          </a:bodyPr>
          <a:lstStyle/>
          <a:p>
            <a:r>
              <a:rPr lang="en-US" dirty="0" smtClean="0">
                <a:solidFill>
                  <a:schemeClr val="bg1"/>
                </a:solidFill>
              </a:rPr>
              <a:t>Source: Bloomberg Intelligence, G #BI 11550</a:t>
            </a:r>
            <a:endParaRPr lang="en-US" dirty="0">
              <a:solidFill>
                <a:schemeClr val="bg1"/>
              </a:solidFill>
            </a:endParaRPr>
          </a:p>
        </p:txBody>
      </p:sp>
      <p:pic>
        <p:nvPicPr>
          <p:cNvPr id="2" name="Picture 1"/>
          <p:cNvPicPr>
            <a:picLocks noChangeAspect="1"/>
          </p:cNvPicPr>
          <p:nvPr/>
        </p:nvPicPr>
        <p:blipFill>
          <a:blip r:embed="rId3"/>
          <a:stretch>
            <a:fillRect/>
          </a:stretch>
        </p:blipFill>
        <p:spPr>
          <a:xfrm>
            <a:off x="1224455" y="1712186"/>
            <a:ext cx="11920044" cy="5801048"/>
          </a:xfrm>
          <a:prstGeom prst="rect">
            <a:avLst/>
          </a:prstGeom>
        </p:spPr>
      </p:pic>
    </p:spTree>
    <p:extLst>
      <p:ext uri="{BB962C8B-B14F-4D97-AF65-F5344CB8AC3E}">
        <p14:creationId xmlns:p14="http://schemas.microsoft.com/office/powerpoint/2010/main" val="21155116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Net Treasury Bill Issuance vs. T-bill/OIS Spread</a:t>
            </a:r>
            <a:endParaRPr lang="en-US" dirty="0"/>
          </a:p>
        </p:txBody>
      </p:sp>
      <p:sp>
        <p:nvSpPr>
          <p:cNvPr id="7" name="TextBox 6"/>
          <p:cNvSpPr txBox="1"/>
          <p:nvPr/>
        </p:nvSpPr>
        <p:spPr>
          <a:xfrm>
            <a:off x="1066800" y="7513234"/>
            <a:ext cx="5542280" cy="369332"/>
          </a:xfrm>
          <a:prstGeom prst="rect">
            <a:avLst/>
          </a:prstGeom>
          <a:noFill/>
        </p:spPr>
        <p:txBody>
          <a:bodyPr wrap="square" rtlCol="0">
            <a:spAutoFit/>
          </a:bodyPr>
          <a:lstStyle/>
          <a:p>
            <a:r>
              <a:rPr lang="en-US" dirty="0" smtClean="0">
                <a:solidFill>
                  <a:schemeClr val="bg1"/>
                </a:solidFill>
              </a:rPr>
              <a:t>Source: Bloomberg Intelligence, G #BI 17029</a:t>
            </a:r>
            <a:endParaRPr lang="en-US" dirty="0">
              <a:solidFill>
                <a:schemeClr val="bg1"/>
              </a:solidFill>
            </a:endParaRPr>
          </a:p>
        </p:txBody>
      </p:sp>
      <p:pic>
        <p:nvPicPr>
          <p:cNvPr id="2" name="Picture 1"/>
          <p:cNvPicPr>
            <a:picLocks noChangeAspect="1"/>
          </p:cNvPicPr>
          <p:nvPr/>
        </p:nvPicPr>
        <p:blipFill>
          <a:blip r:embed="rId3"/>
          <a:stretch>
            <a:fillRect/>
          </a:stretch>
        </p:blipFill>
        <p:spPr>
          <a:xfrm>
            <a:off x="1224455" y="1712186"/>
            <a:ext cx="11920044" cy="5801048"/>
          </a:xfrm>
          <a:prstGeom prst="rect">
            <a:avLst/>
          </a:prstGeom>
        </p:spPr>
      </p:pic>
    </p:spTree>
    <p:extLst>
      <p:ext uri="{BB962C8B-B14F-4D97-AF65-F5344CB8AC3E}">
        <p14:creationId xmlns:p14="http://schemas.microsoft.com/office/powerpoint/2010/main" val="35149560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Overseas Demand Important for Treasury Pricing</a:t>
            </a:r>
            <a:endParaRPr lang="en-US" dirty="0"/>
          </a:p>
        </p:txBody>
      </p:sp>
      <p:sp>
        <p:nvSpPr>
          <p:cNvPr id="7" name="TextBox 6"/>
          <p:cNvSpPr txBox="1"/>
          <p:nvPr/>
        </p:nvSpPr>
        <p:spPr>
          <a:xfrm>
            <a:off x="1066800" y="7513234"/>
            <a:ext cx="5542280" cy="369332"/>
          </a:xfrm>
          <a:prstGeom prst="rect">
            <a:avLst/>
          </a:prstGeom>
          <a:noFill/>
        </p:spPr>
        <p:txBody>
          <a:bodyPr wrap="square" rtlCol="0">
            <a:spAutoFit/>
          </a:bodyPr>
          <a:lstStyle/>
          <a:p>
            <a:r>
              <a:rPr lang="en-US" dirty="0" smtClean="0">
                <a:solidFill>
                  <a:schemeClr val="bg1"/>
                </a:solidFill>
              </a:rPr>
              <a:t>Source: Bloomberg Intelligence</a:t>
            </a:r>
            <a:endParaRPr lang="en-US" dirty="0">
              <a:solidFill>
                <a:schemeClr val="bg1"/>
              </a:solidFill>
            </a:endParaRPr>
          </a:p>
        </p:txBody>
      </p:sp>
      <p:pic>
        <p:nvPicPr>
          <p:cNvPr id="2" name="Picture 1"/>
          <p:cNvPicPr>
            <a:picLocks noChangeAspect="1"/>
          </p:cNvPicPr>
          <p:nvPr/>
        </p:nvPicPr>
        <p:blipFill>
          <a:blip r:embed="rId3"/>
          <a:stretch>
            <a:fillRect/>
          </a:stretch>
        </p:blipFill>
        <p:spPr>
          <a:xfrm>
            <a:off x="1066800" y="1712186"/>
            <a:ext cx="12077699" cy="5801048"/>
          </a:xfrm>
          <a:prstGeom prst="rect">
            <a:avLst/>
          </a:prstGeom>
        </p:spPr>
      </p:pic>
    </p:spTree>
    <p:extLst>
      <p:ext uri="{BB962C8B-B14F-4D97-AF65-F5344CB8AC3E}">
        <p14:creationId xmlns:p14="http://schemas.microsoft.com/office/powerpoint/2010/main" val="40082851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57200" y="524556"/>
            <a:ext cx="13716000" cy="553998"/>
          </a:xfrm>
        </p:spPr>
        <p:txBody>
          <a:bodyPr/>
          <a:lstStyle/>
          <a:p>
            <a:r>
              <a:rPr lang="en-US" dirty="0" smtClean="0"/>
              <a:t>BI Scenarios - More Bear Steepening than Consensus</a:t>
            </a:r>
            <a:endParaRPr lang="en-US" dirty="0"/>
          </a:p>
        </p:txBody>
      </p:sp>
      <p:sp>
        <p:nvSpPr>
          <p:cNvPr id="7" name="TextBox 6"/>
          <p:cNvSpPr txBox="1"/>
          <p:nvPr/>
        </p:nvSpPr>
        <p:spPr>
          <a:xfrm>
            <a:off x="1066800" y="7513234"/>
            <a:ext cx="5542280" cy="369332"/>
          </a:xfrm>
          <a:prstGeom prst="rect">
            <a:avLst/>
          </a:prstGeom>
          <a:noFill/>
        </p:spPr>
        <p:txBody>
          <a:bodyPr wrap="square" rtlCol="0">
            <a:spAutoFit/>
          </a:bodyPr>
          <a:lstStyle/>
          <a:p>
            <a:r>
              <a:rPr lang="en-US" dirty="0" smtClean="0">
                <a:solidFill>
                  <a:schemeClr val="bg1"/>
                </a:solidFill>
              </a:rPr>
              <a:t>Source: Bloomberg Intelligence</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209800"/>
            <a:ext cx="12496800" cy="5029200"/>
          </a:xfrm>
          <a:prstGeom prst="rect">
            <a:avLst/>
          </a:prstGeom>
        </p:spPr>
      </p:pic>
    </p:spTree>
    <p:extLst>
      <p:ext uri="{BB962C8B-B14F-4D97-AF65-F5344CB8AC3E}">
        <p14:creationId xmlns:p14="http://schemas.microsoft.com/office/powerpoint/2010/main" val="3895424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57200" y="524556"/>
            <a:ext cx="13487400" cy="553998"/>
          </a:xfrm>
        </p:spPr>
        <p:txBody>
          <a:bodyPr/>
          <a:lstStyle/>
          <a:p>
            <a:r>
              <a:rPr lang="en-US" dirty="0" smtClean="0"/>
              <a:t>SOFR Volumes Behind Libor, but Big Change Soon</a:t>
            </a:r>
            <a:endParaRPr lang="en-US" dirty="0"/>
          </a:p>
        </p:txBody>
      </p:sp>
      <p:sp>
        <p:nvSpPr>
          <p:cNvPr id="7" name="TextBox 6"/>
          <p:cNvSpPr txBox="1"/>
          <p:nvPr/>
        </p:nvSpPr>
        <p:spPr>
          <a:xfrm>
            <a:off x="1066800" y="7513234"/>
            <a:ext cx="5542280" cy="369332"/>
          </a:xfrm>
          <a:prstGeom prst="rect">
            <a:avLst/>
          </a:prstGeom>
          <a:noFill/>
        </p:spPr>
        <p:txBody>
          <a:bodyPr wrap="square" rtlCol="0">
            <a:spAutoFit/>
          </a:bodyPr>
          <a:lstStyle/>
          <a:p>
            <a:r>
              <a:rPr lang="en-US" dirty="0" smtClean="0">
                <a:solidFill>
                  <a:schemeClr val="bg1"/>
                </a:solidFill>
              </a:rPr>
              <a:t>Source: CME Group</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56" y="1645920"/>
            <a:ext cx="7439025" cy="246888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5475" y="4682166"/>
            <a:ext cx="7439025" cy="2625151"/>
          </a:xfrm>
          <a:prstGeom prst="rect">
            <a:avLst/>
          </a:prstGeom>
        </p:spPr>
      </p:pic>
    </p:spTree>
    <p:extLst>
      <p:ext uri="{BB962C8B-B14F-4D97-AF65-F5344CB8AC3E}">
        <p14:creationId xmlns:p14="http://schemas.microsoft.com/office/powerpoint/2010/main" val="31052621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457200" y="524556"/>
            <a:ext cx="13487400" cy="553998"/>
          </a:xfrm>
        </p:spPr>
        <p:txBody>
          <a:bodyPr/>
          <a:lstStyle/>
          <a:p>
            <a:r>
              <a:rPr lang="en-US" dirty="0" smtClean="0"/>
              <a:t>SOFR Primary New Cash Bond Reference Rate</a:t>
            </a:r>
            <a:endParaRPr lang="en-US" dirty="0"/>
          </a:p>
        </p:txBody>
      </p:sp>
      <p:sp>
        <p:nvSpPr>
          <p:cNvPr id="7" name="TextBox 6"/>
          <p:cNvSpPr txBox="1"/>
          <p:nvPr/>
        </p:nvSpPr>
        <p:spPr>
          <a:xfrm>
            <a:off x="1066800" y="7513234"/>
            <a:ext cx="5542280" cy="369332"/>
          </a:xfrm>
          <a:prstGeom prst="rect">
            <a:avLst/>
          </a:prstGeom>
          <a:noFill/>
        </p:spPr>
        <p:txBody>
          <a:bodyPr wrap="square" rtlCol="0">
            <a:spAutoFit/>
          </a:bodyPr>
          <a:lstStyle/>
          <a:p>
            <a:r>
              <a:rPr lang="en-US" dirty="0" smtClean="0">
                <a:solidFill>
                  <a:schemeClr val="bg1"/>
                </a:solidFill>
              </a:rPr>
              <a:t>Source: Bloomberg Intelligence, Bloomberg </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712186"/>
            <a:ext cx="12077699" cy="5801048"/>
          </a:xfrm>
          <a:prstGeom prst="rect">
            <a:avLst/>
          </a:prstGeom>
        </p:spPr>
      </p:pic>
    </p:spTree>
    <p:extLst>
      <p:ext uri="{BB962C8B-B14F-4D97-AF65-F5344CB8AC3E}">
        <p14:creationId xmlns:p14="http://schemas.microsoft.com/office/powerpoint/2010/main" val="19885618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1827456"/>
            <a:ext cx="9726706" cy="653320"/>
          </a:xfrm>
        </p:spPr>
        <p:txBody>
          <a:bodyPr/>
          <a:lstStyle/>
          <a:p>
            <a:r>
              <a:rPr lang="en-US" sz="3600" dirty="0" smtClean="0"/>
              <a:t>US Corporate Credit Outlook</a:t>
            </a:r>
            <a:endParaRPr lang="en-US" sz="3600" dirty="0"/>
          </a:p>
        </p:txBody>
      </p:sp>
    </p:spTree>
    <p:extLst>
      <p:ext uri="{BB962C8B-B14F-4D97-AF65-F5344CB8AC3E}">
        <p14:creationId xmlns:p14="http://schemas.microsoft.com/office/powerpoint/2010/main" val="3442258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5800"/>
            <a:ext cx="11734800" cy="707886"/>
          </a:xfrm>
          <a:prstGeom prst="rect">
            <a:avLst/>
          </a:prstGeom>
          <a:noFill/>
        </p:spPr>
        <p:txBody>
          <a:bodyPr wrap="square" rtlCol="0">
            <a:spAutoFit/>
          </a:bodyPr>
          <a:lstStyle/>
          <a:p>
            <a:r>
              <a:rPr lang="en-US" sz="4000" b="1" kern="0" dirty="0" smtClean="0">
                <a:solidFill>
                  <a:schemeClr val="bg1"/>
                </a:solidFill>
                <a:latin typeface="Bloomberg Prop Unicode N" panose="02000506040000020004" pitchFamily="2" charset="0"/>
                <a:ea typeface="Bloomberg Prop Unicode N" panose="02000506040000020004" pitchFamily="2" charset="0"/>
                <a:cs typeface="Bloomberg Prop Unicode N" panose="02000506040000020004" pitchFamily="2" charset="0"/>
              </a:rPr>
              <a:t>Today’s Agenda</a:t>
            </a:r>
          </a:p>
        </p:txBody>
      </p:sp>
      <p:sp>
        <p:nvSpPr>
          <p:cNvPr id="3" name="TextBox 2"/>
          <p:cNvSpPr txBox="1"/>
          <p:nvPr/>
        </p:nvSpPr>
        <p:spPr>
          <a:xfrm>
            <a:off x="838200" y="2133600"/>
            <a:ext cx="12801600" cy="6494085"/>
          </a:xfrm>
          <a:prstGeom prst="rect">
            <a:avLst/>
          </a:prstGeom>
          <a:noFill/>
        </p:spPr>
        <p:txBody>
          <a:bodyPr wrap="square" rtlCol="0">
            <a:spAutoFit/>
          </a:bodyPr>
          <a:lstStyle/>
          <a:p>
            <a:pPr marL="571500" indent="-571500">
              <a:buFont typeface="Arial" panose="020B0604020202020204" pitchFamily="34" charset="0"/>
              <a:buChar char="•"/>
            </a:pPr>
            <a:r>
              <a:rPr lang="en-US" sz="4000" b="1" kern="0" dirty="0" smtClean="0">
                <a:solidFill>
                  <a:schemeClr val="bg1"/>
                </a:solidFill>
                <a:latin typeface="Bloomberg Prop Unicode N" panose="02000506040000020004" pitchFamily="2" charset="0"/>
                <a:ea typeface="Bloomberg Prop Unicode N" panose="02000506040000020004" pitchFamily="2" charset="0"/>
                <a:cs typeface="Bloomberg Prop Unicode N" panose="02000506040000020004" pitchFamily="2" charset="0"/>
              </a:rPr>
              <a:t>BI Credit: Analyst Roundtable - Terminal Tools That Can Make Your Job Easier</a:t>
            </a:r>
          </a:p>
          <a:p>
            <a:pPr marL="571500" indent="-571500">
              <a:buFont typeface="Arial" panose="020B0604020202020204" pitchFamily="34" charset="0"/>
              <a:buChar char="•"/>
            </a:pPr>
            <a:endParaRPr lang="en-US" sz="4000" b="1" kern="0" dirty="0">
              <a:solidFill>
                <a:schemeClr val="bg1"/>
              </a:solidFill>
              <a:latin typeface="Bloomberg Prop Unicode N" panose="02000506040000020004" pitchFamily="2" charset="0"/>
              <a:ea typeface="Bloomberg Prop Unicode N" panose="02000506040000020004" pitchFamily="2" charset="0"/>
              <a:cs typeface="Bloomberg Prop Unicode N" panose="02000506040000020004" pitchFamily="2" charset="0"/>
            </a:endParaRPr>
          </a:p>
          <a:p>
            <a:pPr marL="571500" indent="-571500">
              <a:buFont typeface="Arial" panose="020B0604020202020204" pitchFamily="34" charset="0"/>
              <a:buChar char="•"/>
            </a:pPr>
            <a:r>
              <a:rPr lang="en-US" sz="4000" b="1" kern="0" dirty="0" smtClean="0">
                <a:solidFill>
                  <a:schemeClr val="bg1"/>
                </a:solidFill>
                <a:latin typeface="Bloomberg Prop Unicode N" panose="02000506040000020004" pitchFamily="2" charset="0"/>
                <a:ea typeface="Bloomberg Prop Unicode N" panose="02000506040000020004" pitchFamily="2" charset="0"/>
                <a:cs typeface="Bloomberg Prop Unicode N" panose="02000506040000020004" pitchFamily="2" charset="0"/>
              </a:rPr>
              <a:t>BI FICC Strategy: Outlook for Credit and Rates</a:t>
            </a:r>
          </a:p>
          <a:p>
            <a:pPr marL="571500" indent="-571500">
              <a:buFont typeface="Arial" panose="020B0604020202020204" pitchFamily="34" charset="0"/>
              <a:buChar char="•"/>
            </a:pPr>
            <a:endParaRPr lang="en-US" sz="4000" b="1" kern="0" dirty="0">
              <a:solidFill>
                <a:schemeClr val="bg1"/>
              </a:solidFill>
              <a:latin typeface="Bloomberg Prop Unicode N" panose="02000506040000020004" pitchFamily="2" charset="0"/>
              <a:ea typeface="Bloomberg Prop Unicode N" panose="02000506040000020004" pitchFamily="2" charset="0"/>
              <a:cs typeface="Bloomberg Prop Unicode N" panose="02000506040000020004" pitchFamily="2" charset="0"/>
            </a:endParaRPr>
          </a:p>
          <a:p>
            <a:pPr marL="571500" indent="-571500">
              <a:buFont typeface="Arial" panose="020B0604020202020204" pitchFamily="34" charset="0"/>
              <a:buChar char="•"/>
            </a:pPr>
            <a:r>
              <a:rPr lang="en-US" sz="4000" b="1" kern="0" dirty="0" smtClean="0">
                <a:solidFill>
                  <a:schemeClr val="bg1"/>
                </a:solidFill>
                <a:latin typeface="Bloomberg Prop Unicode N" panose="02000506040000020004" pitchFamily="2" charset="0"/>
                <a:ea typeface="Bloomberg Prop Unicode N" panose="02000506040000020004" pitchFamily="2" charset="0"/>
                <a:cs typeface="Bloomberg Prop Unicode N" panose="02000506040000020004" pitchFamily="2" charset="0"/>
              </a:rPr>
              <a:t>BI Credit: Analyst Roundtables – Ideas for 2021</a:t>
            </a:r>
          </a:p>
          <a:p>
            <a:endParaRPr lang="en-US" sz="2400" kern="0" dirty="0">
              <a:solidFill>
                <a:schemeClr val="bg1"/>
              </a:solidFill>
            </a:endParaRPr>
          </a:p>
          <a:p>
            <a:endParaRPr lang="en-US" sz="2400" kern="0" dirty="0" smtClean="0">
              <a:solidFill>
                <a:schemeClr val="bg1"/>
              </a:solidFill>
            </a:endParaRPr>
          </a:p>
          <a:p>
            <a:endParaRPr lang="en-US" sz="2400" kern="0" dirty="0">
              <a:solidFill>
                <a:schemeClr val="bg1"/>
              </a:solidFill>
            </a:endParaRPr>
          </a:p>
          <a:p>
            <a:endParaRPr lang="en-US" sz="2400" kern="0" dirty="0" smtClean="0">
              <a:solidFill>
                <a:schemeClr val="bg1"/>
              </a:solidFill>
            </a:endParaRPr>
          </a:p>
        </p:txBody>
      </p:sp>
    </p:spTree>
    <p:extLst>
      <p:ext uri="{BB962C8B-B14F-4D97-AF65-F5344CB8AC3E}">
        <p14:creationId xmlns:p14="http://schemas.microsoft.com/office/powerpoint/2010/main" val="194462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Total Return: U.S. IG </a:t>
            </a:r>
            <a:r>
              <a:rPr lang="en-US" sz="2000" b="0" dirty="0" smtClean="0"/>
              <a:t>(as of Dec. 31)</a:t>
            </a:r>
            <a:endParaRPr lang="en-US" sz="2000" b="0" dirty="0"/>
          </a:p>
        </p:txBody>
      </p:sp>
      <p:pic>
        <p:nvPicPr>
          <p:cNvPr id="6" name="Picture 5"/>
          <p:cNvPicPr>
            <a:picLocks noChangeAspect="1"/>
          </p:cNvPicPr>
          <p:nvPr/>
        </p:nvPicPr>
        <p:blipFill>
          <a:blip r:embed="rId3"/>
          <a:stretch>
            <a:fillRect/>
          </a:stretch>
        </p:blipFill>
        <p:spPr>
          <a:xfrm>
            <a:off x="587673" y="1828800"/>
            <a:ext cx="12426353" cy="5105400"/>
          </a:xfrm>
          <a:prstGeom prst="rect">
            <a:avLst/>
          </a:prstGeom>
        </p:spPr>
      </p:pic>
      <p:sp>
        <p:nvSpPr>
          <p:cNvPr id="5" name="object 6"/>
          <p:cNvSpPr txBox="1"/>
          <p:nvPr/>
        </p:nvSpPr>
        <p:spPr>
          <a:xfrm>
            <a:off x="457200" y="7315200"/>
            <a:ext cx="2739838" cy="201002"/>
          </a:xfrm>
          <a:prstGeom prst="rect">
            <a:avLst/>
          </a:prstGeom>
        </p:spPr>
        <p:txBody>
          <a:bodyPr vert="horz" wrap="square" lIns="0" tIns="13447" rIns="0" bIns="0" rtlCol="0">
            <a:spAutoFit/>
          </a:bodyPr>
          <a:lstStyle/>
          <a:p>
            <a:pPr marL="13447" defTabSz="968167">
              <a:spcBef>
                <a:spcPts val="106"/>
              </a:spcBef>
              <a:defRPr/>
            </a:pPr>
            <a:r>
              <a:rPr sz="1218" dirty="0">
                <a:solidFill>
                  <a:srgbClr val="EBEBEB"/>
                </a:solidFill>
                <a:latin typeface="Bloomberg Prop Unicode N"/>
                <a:cs typeface="Bloomberg Prop Unicode N"/>
              </a:rPr>
              <a:t>Source: Bloomberg</a:t>
            </a:r>
            <a:r>
              <a:rPr sz="1218" spc="-69" dirty="0">
                <a:solidFill>
                  <a:srgbClr val="EBEBEB"/>
                </a:solidFill>
                <a:latin typeface="Bloomberg Prop Unicode N"/>
                <a:cs typeface="Bloomberg Prop Unicode N"/>
              </a:rPr>
              <a:t> </a:t>
            </a:r>
            <a:r>
              <a:rPr sz="1218" dirty="0">
                <a:solidFill>
                  <a:srgbClr val="EBEBEB"/>
                </a:solidFill>
                <a:latin typeface="Bloomberg Prop Unicode N"/>
                <a:cs typeface="Bloomberg Prop Unicode N"/>
              </a:rPr>
              <a:t>Intelligence</a:t>
            </a:r>
            <a:endParaRPr sz="1218" dirty="0">
              <a:solidFill>
                <a:prstClr val="black"/>
              </a:solidFill>
              <a:latin typeface="Bloomberg Prop Unicode N"/>
              <a:cs typeface="Bloomberg Prop Unicode N"/>
            </a:endParaRPr>
          </a:p>
        </p:txBody>
      </p:sp>
    </p:spTree>
    <p:extLst>
      <p:ext uri="{BB962C8B-B14F-4D97-AF65-F5344CB8AC3E}">
        <p14:creationId xmlns:p14="http://schemas.microsoft.com/office/powerpoint/2010/main" val="21646086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Option Adjusted Spread: U.S. IG </a:t>
            </a:r>
            <a:r>
              <a:rPr lang="en-US" sz="2000" b="0" dirty="0"/>
              <a:t>(as of Dec. 31)</a:t>
            </a:r>
            <a:endParaRPr lang="en-US" sz="2000" dirty="0"/>
          </a:p>
        </p:txBody>
      </p:sp>
      <p:pic>
        <p:nvPicPr>
          <p:cNvPr id="2" name="Picture 1"/>
          <p:cNvPicPr>
            <a:picLocks noChangeAspect="1"/>
          </p:cNvPicPr>
          <p:nvPr/>
        </p:nvPicPr>
        <p:blipFill>
          <a:blip r:embed="rId3"/>
          <a:stretch>
            <a:fillRect/>
          </a:stretch>
        </p:blipFill>
        <p:spPr>
          <a:xfrm>
            <a:off x="457201" y="1676400"/>
            <a:ext cx="6629400" cy="5257800"/>
          </a:xfrm>
          <a:prstGeom prst="rect">
            <a:avLst/>
          </a:prstGeom>
        </p:spPr>
      </p:pic>
      <p:pic>
        <p:nvPicPr>
          <p:cNvPr id="3" name="Picture 2"/>
          <p:cNvPicPr>
            <a:picLocks noChangeAspect="1"/>
          </p:cNvPicPr>
          <p:nvPr/>
        </p:nvPicPr>
        <p:blipFill>
          <a:blip r:embed="rId4"/>
          <a:stretch>
            <a:fillRect/>
          </a:stretch>
        </p:blipFill>
        <p:spPr>
          <a:xfrm>
            <a:off x="7543800" y="1676400"/>
            <a:ext cx="6761724" cy="5257799"/>
          </a:xfrm>
          <a:prstGeom prst="rect">
            <a:avLst/>
          </a:prstGeom>
        </p:spPr>
      </p:pic>
      <p:sp>
        <p:nvSpPr>
          <p:cNvPr id="5" name="object 6"/>
          <p:cNvSpPr txBox="1"/>
          <p:nvPr/>
        </p:nvSpPr>
        <p:spPr>
          <a:xfrm>
            <a:off x="457200" y="7315200"/>
            <a:ext cx="2739838" cy="201002"/>
          </a:xfrm>
          <a:prstGeom prst="rect">
            <a:avLst/>
          </a:prstGeom>
        </p:spPr>
        <p:txBody>
          <a:bodyPr vert="horz" wrap="square" lIns="0" tIns="13447" rIns="0" bIns="0" rtlCol="0">
            <a:spAutoFit/>
          </a:bodyPr>
          <a:lstStyle/>
          <a:p>
            <a:pPr marL="13447" defTabSz="968167">
              <a:spcBef>
                <a:spcPts val="106"/>
              </a:spcBef>
              <a:defRPr/>
            </a:pPr>
            <a:r>
              <a:rPr sz="1218" dirty="0">
                <a:solidFill>
                  <a:srgbClr val="EBEBEB"/>
                </a:solidFill>
                <a:latin typeface="Bloomberg Prop Unicode N"/>
                <a:cs typeface="Bloomberg Prop Unicode N"/>
              </a:rPr>
              <a:t>Source: Bloomberg</a:t>
            </a:r>
            <a:r>
              <a:rPr sz="1218" spc="-69" dirty="0">
                <a:solidFill>
                  <a:srgbClr val="EBEBEB"/>
                </a:solidFill>
                <a:latin typeface="Bloomberg Prop Unicode N"/>
                <a:cs typeface="Bloomberg Prop Unicode N"/>
              </a:rPr>
              <a:t> </a:t>
            </a:r>
            <a:r>
              <a:rPr sz="1218" dirty="0">
                <a:solidFill>
                  <a:srgbClr val="EBEBEB"/>
                </a:solidFill>
                <a:latin typeface="Bloomberg Prop Unicode N"/>
                <a:cs typeface="Bloomberg Prop Unicode N"/>
              </a:rPr>
              <a:t>Intelligence</a:t>
            </a:r>
            <a:endParaRPr sz="1218" dirty="0">
              <a:solidFill>
                <a:prstClr val="black"/>
              </a:solidFill>
              <a:latin typeface="Bloomberg Prop Unicode N"/>
              <a:cs typeface="Bloomberg Prop Unicode N"/>
            </a:endParaRPr>
          </a:p>
        </p:txBody>
      </p:sp>
    </p:spTree>
    <p:extLst>
      <p:ext uri="{BB962C8B-B14F-4D97-AF65-F5344CB8AC3E}">
        <p14:creationId xmlns:p14="http://schemas.microsoft.com/office/powerpoint/2010/main" val="21284243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524556"/>
            <a:ext cx="12687300" cy="553998"/>
          </a:xfrm>
        </p:spPr>
        <p:txBody>
          <a:bodyPr/>
          <a:lstStyle/>
          <a:p>
            <a:r>
              <a:rPr lang="en-US" dirty="0" smtClean="0"/>
              <a:t>Compensation, Duration Adjusted: U.S. IG </a:t>
            </a:r>
            <a:r>
              <a:rPr lang="en-US" sz="2000" b="0" dirty="0"/>
              <a:t>(as of </a:t>
            </a:r>
            <a:r>
              <a:rPr lang="en-US" sz="2000" b="0" dirty="0" smtClean="0"/>
              <a:t>Jan. 4)</a:t>
            </a:r>
            <a:endParaRPr lang="en-US" sz="2000" dirty="0"/>
          </a:p>
        </p:txBody>
      </p:sp>
      <p:pic>
        <p:nvPicPr>
          <p:cNvPr id="2" name="Picture 1"/>
          <p:cNvPicPr>
            <a:picLocks noChangeAspect="1"/>
          </p:cNvPicPr>
          <p:nvPr/>
        </p:nvPicPr>
        <p:blipFill>
          <a:blip r:embed="rId3"/>
          <a:stretch>
            <a:fillRect/>
          </a:stretch>
        </p:blipFill>
        <p:spPr>
          <a:xfrm>
            <a:off x="776103" y="1828800"/>
            <a:ext cx="12049494" cy="5181600"/>
          </a:xfrm>
          <a:prstGeom prst="rect">
            <a:avLst/>
          </a:prstGeom>
        </p:spPr>
      </p:pic>
      <p:sp>
        <p:nvSpPr>
          <p:cNvPr id="5" name="object 6"/>
          <p:cNvSpPr txBox="1"/>
          <p:nvPr/>
        </p:nvSpPr>
        <p:spPr>
          <a:xfrm>
            <a:off x="457200" y="7315200"/>
            <a:ext cx="2739838" cy="201002"/>
          </a:xfrm>
          <a:prstGeom prst="rect">
            <a:avLst/>
          </a:prstGeom>
        </p:spPr>
        <p:txBody>
          <a:bodyPr vert="horz" wrap="square" lIns="0" tIns="13447" rIns="0" bIns="0" rtlCol="0">
            <a:spAutoFit/>
          </a:bodyPr>
          <a:lstStyle/>
          <a:p>
            <a:pPr marL="13447" defTabSz="968167">
              <a:spcBef>
                <a:spcPts val="106"/>
              </a:spcBef>
              <a:defRPr/>
            </a:pPr>
            <a:r>
              <a:rPr sz="1218" dirty="0">
                <a:solidFill>
                  <a:srgbClr val="EBEBEB"/>
                </a:solidFill>
                <a:latin typeface="Bloomberg Prop Unicode N"/>
                <a:cs typeface="Bloomberg Prop Unicode N"/>
              </a:rPr>
              <a:t>Source: Bloomberg</a:t>
            </a:r>
            <a:r>
              <a:rPr sz="1218" spc="-69" dirty="0">
                <a:solidFill>
                  <a:srgbClr val="EBEBEB"/>
                </a:solidFill>
                <a:latin typeface="Bloomberg Prop Unicode N"/>
                <a:cs typeface="Bloomberg Prop Unicode N"/>
              </a:rPr>
              <a:t> </a:t>
            </a:r>
            <a:r>
              <a:rPr sz="1218" dirty="0">
                <a:solidFill>
                  <a:srgbClr val="EBEBEB"/>
                </a:solidFill>
                <a:latin typeface="Bloomberg Prop Unicode N"/>
                <a:cs typeface="Bloomberg Prop Unicode N"/>
              </a:rPr>
              <a:t>Intelligence</a:t>
            </a:r>
            <a:endParaRPr sz="1218" dirty="0">
              <a:solidFill>
                <a:prstClr val="black"/>
              </a:solidFill>
              <a:latin typeface="Bloomberg Prop Unicode N"/>
              <a:cs typeface="Bloomberg Prop Unicode N"/>
            </a:endParaRPr>
          </a:p>
        </p:txBody>
      </p:sp>
    </p:spTree>
    <p:extLst>
      <p:ext uri="{BB962C8B-B14F-4D97-AF65-F5344CB8AC3E}">
        <p14:creationId xmlns:p14="http://schemas.microsoft.com/office/powerpoint/2010/main" val="42916358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524556"/>
            <a:ext cx="12687300" cy="553998"/>
          </a:xfrm>
        </p:spPr>
        <p:txBody>
          <a:bodyPr/>
          <a:lstStyle/>
          <a:p>
            <a:r>
              <a:rPr lang="en-US" dirty="0" smtClean="0"/>
              <a:t>BBB Sector Curves: U.S. IG </a:t>
            </a:r>
            <a:r>
              <a:rPr lang="en-US" sz="2000" b="0" dirty="0"/>
              <a:t>(as of </a:t>
            </a:r>
            <a:r>
              <a:rPr lang="en-US" sz="2000" b="0" dirty="0" smtClean="0"/>
              <a:t>Jan. 11)</a:t>
            </a:r>
            <a:endParaRPr lang="en-US" sz="2000" dirty="0"/>
          </a:p>
        </p:txBody>
      </p:sp>
      <p:sp>
        <p:nvSpPr>
          <p:cNvPr id="5" name="object 6"/>
          <p:cNvSpPr txBox="1"/>
          <p:nvPr/>
        </p:nvSpPr>
        <p:spPr>
          <a:xfrm>
            <a:off x="457200" y="7315200"/>
            <a:ext cx="2739838" cy="201002"/>
          </a:xfrm>
          <a:prstGeom prst="rect">
            <a:avLst/>
          </a:prstGeom>
        </p:spPr>
        <p:txBody>
          <a:bodyPr vert="horz" wrap="square" lIns="0" tIns="13447" rIns="0" bIns="0" rtlCol="0">
            <a:spAutoFit/>
          </a:bodyPr>
          <a:lstStyle/>
          <a:p>
            <a:pPr marL="13447" defTabSz="968167">
              <a:spcBef>
                <a:spcPts val="106"/>
              </a:spcBef>
              <a:defRPr/>
            </a:pPr>
            <a:r>
              <a:rPr sz="1218" dirty="0">
                <a:solidFill>
                  <a:srgbClr val="EBEBEB"/>
                </a:solidFill>
                <a:latin typeface="Bloomberg Prop Unicode N"/>
                <a:cs typeface="Bloomberg Prop Unicode N"/>
              </a:rPr>
              <a:t>Source: Bloomberg</a:t>
            </a:r>
            <a:r>
              <a:rPr sz="1218" spc="-69" dirty="0">
                <a:solidFill>
                  <a:srgbClr val="EBEBEB"/>
                </a:solidFill>
                <a:latin typeface="Bloomberg Prop Unicode N"/>
                <a:cs typeface="Bloomberg Prop Unicode N"/>
              </a:rPr>
              <a:t> </a:t>
            </a:r>
            <a:r>
              <a:rPr sz="1218" dirty="0">
                <a:solidFill>
                  <a:srgbClr val="EBEBEB"/>
                </a:solidFill>
                <a:latin typeface="Bloomberg Prop Unicode N"/>
                <a:cs typeface="Bloomberg Prop Unicode N"/>
              </a:rPr>
              <a:t>Intelligence</a:t>
            </a:r>
            <a:endParaRPr sz="1218" dirty="0">
              <a:solidFill>
                <a:prstClr val="black"/>
              </a:solidFill>
              <a:latin typeface="Bloomberg Prop Unicode N"/>
              <a:cs typeface="Bloomberg Prop Unicode N"/>
            </a:endParaRPr>
          </a:p>
        </p:txBody>
      </p:sp>
      <p:pic>
        <p:nvPicPr>
          <p:cNvPr id="2" name="Picture 1"/>
          <p:cNvPicPr>
            <a:picLocks noChangeAspect="1"/>
          </p:cNvPicPr>
          <p:nvPr/>
        </p:nvPicPr>
        <p:blipFill>
          <a:blip r:embed="rId3"/>
          <a:stretch>
            <a:fillRect/>
          </a:stretch>
        </p:blipFill>
        <p:spPr>
          <a:xfrm>
            <a:off x="2590800" y="1450081"/>
            <a:ext cx="9756961" cy="5888672"/>
          </a:xfrm>
          <a:prstGeom prst="rect">
            <a:avLst/>
          </a:prstGeom>
        </p:spPr>
      </p:pic>
    </p:spTree>
    <p:extLst>
      <p:ext uri="{BB962C8B-B14F-4D97-AF65-F5344CB8AC3E}">
        <p14:creationId xmlns:p14="http://schemas.microsoft.com/office/powerpoint/2010/main" val="7408863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524556"/>
            <a:ext cx="12687300" cy="553998"/>
          </a:xfrm>
        </p:spPr>
        <p:txBody>
          <a:bodyPr/>
          <a:lstStyle/>
          <a:p>
            <a:r>
              <a:rPr lang="en-US" dirty="0" smtClean="0"/>
              <a:t>Spread Distribution by Rating: U.S. IG </a:t>
            </a:r>
            <a:r>
              <a:rPr lang="en-US" sz="2000" b="0" dirty="0"/>
              <a:t>(as of </a:t>
            </a:r>
            <a:r>
              <a:rPr lang="en-US" sz="2000" b="0" dirty="0" smtClean="0"/>
              <a:t>Jan. 11)</a:t>
            </a:r>
            <a:endParaRPr lang="en-US" sz="2000" dirty="0"/>
          </a:p>
        </p:txBody>
      </p:sp>
      <p:pic>
        <p:nvPicPr>
          <p:cNvPr id="3" name="Picture 2"/>
          <p:cNvPicPr>
            <a:picLocks noChangeAspect="1"/>
          </p:cNvPicPr>
          <p:nvPr/>
        </p:nvPicPr>
        <p:blipFill>
          <a:blip r:embed="rId3"/>
          <a:stretch>
            <a:fillRect/>
          </a:stretch>
        </p:blipFill>
        <p:spPr>
          <a:xfrm>
            <a:off x="2209800" y="1600200"/>
            <a:ext cx="9710187" cy="6324600"/>
          </a:xfrm>
          <a:prstGeom prst="rect">
            <a:avLst/>
          </a:prstGeom>
        </p:spPr>
      </p:pic>
    </p:spTree>
    <p:extLst>
      <p:ext uri="{BB962C8B-B14F-4D97-AF65-F5344CB8AC3E}">
        <p14:creationId xmlns:p14="http://schemas.microsoft.com/office/powerpoint/2010/main" val="4861570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524556"/>
            <a:ext cx="12687300" cy="553998"/>
          </a:xfrm>
        </p:spPr>
        <p:txBody>
          <a:bodyPr/>
          <a:lstStyle/>
          <a:p>
            <a:r>
              <a:rPr lang="en-US" dirty="0" smtClean="0"/>
              <a:t>FRN Advantage Shrinks: U.S. IG </a:t>
            </a:r>
            <a:r>
              <a:rPr lang="en-US" sz="2000" b="0" dirty="0" smtClean="0"/>
              <a:t>(G #BI 105685)</a:t>
            </a:r>
            <a:endParaRPr lang="en-US" sz="2000" dirty="0"/>
          </a:p>
        </p:txBody>
      </p:sp>
      <p:pic>
        <p:nvPicPr>
          <p:cNvPr id="2" name="Picture 1"/>
          <p:cNvPicPr>
            <a:picLocks noChangeAspect="1"/>
          </p:cNvPicPr>
          <p:nvPr/>
        </p:nvPicPr>
        <p:blipFill>
          <a:blip r:embed="rId3"/>
          <a:stretch>
            <a:fillRect/>
          </a:stretch>
        </p:blipFill>
        <p:spPr>
          <a:xfrm>
            <a:off x="1962150" y="1600200"/>
            <a:ext cx="9677400" cy="5947006"/>
          </a:xfrm>
          <a:prstGeom prst="rect">
            <a:avLst/>
          </a:prstGeom>
        </p:spPr>
      </p:pic>
      <p:sp>
        <p:nvSpPr>
          <p:cNvPr id="5" name="object 6"/>
          <p:cNvSpPr txBox="1"/>
          <p:nvPr/>
        </p:nvSpPr>
        <p:spPr>
          <a:xfrm>
            <a:off x="1219200" y="7867850"/>
            <a:ext cx="2739838" cy="201002"/>
          </a:xfrm>
          <a:prstGeom prst="rect">
            <a:avLst/>
          </a:prstGeom>
        </p:spPr>
        <p:txBody>
          <a:bodyPr vert="horz" wrap="square" lIns="0" tIns="13447" rIns="0" bIns="0" rtlCol="0">
            <a:spAutoFit/>
          </a:bodyPr>
          <a:lstStyle/>
          <a:p>
            <a:pPr marL="13447" defTabSz="968167">
              <a:spcBef>
                <a:spcPts val="106"/>
              </a:spcBef>
              <a:defRPr/>
            </a:pPr>
            <a:r>
              <a:rPr sz="1218" dirty="0">
                <a:solidFill>
                  <a:srgbClr val="EBEBEB"/>
                </a:solidFill>
                <a:latin typeface="Bloomberg Prop Unicode N"/>
                <a:cs typeface="Bloomberg Prop Unicode N"/>
              </a:rPr>
              <a:t>Source: Bloomberg</a:t>
            </a:r>
            <a:r>
              <a:rPr sz="1218" spc="-69" dirty="0">
                <a:solidFill>
                  <a:srgbClr val="EBEBEB"/>
                </a:solidFill>
                <a:latin typeface="Bloomberg Prop Unicode N"/>
                <a:cs typeface="Bloomberg Prop Unicode N"/>
              </a:rPr>
              <a:t> </a:t>
            </a:r>
            <a:r>
              <a:rPr sz="1218" dirty="0">
                <a:solidFill>
                  <a:srgbClr val="EBEBEB"/>
                </a:solidFill>
                <a:latin typeface="Bloomberg Prop Unicode N"/>
                <a:cs typeface="Bloomberg Prop Unicode N"/>
              </a:rPr>
              <a:t>Intelligence</a:t>
            </a:r>
            <a:endParaRPr sz="1218" dirty="0">
              <a:solidFill>
                <a:prstClr val="black"/>
              </a:solidFill>
              <a:latin typeface="Bloomberg Prop Unicode N"/>
              <a:cs typeface="Bloomberg Prop Unicode N"/>
            </a:endParaRPr>
          </a:p>
        </p:txBody>
      </p:sp>
    </p:spTree>
    <p:extLst>
      <p:ext uri="{BB962C8B-B14F-4D97-AF65-F5344CB8AC3E}">
        <p14:creationId xmlns:p14="http://schemas.microsoft.com/office/powerpoint/2010/main" val="364911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524556"/>
            <a:ext cx="12687300" cy="553998"/>
          </a:xfrm>
        </p:spPr>
        <p:txBody>
          <a:bodyPr/>
          <a:lstStyle/>
          <a:p>
            <a:r>
              <a:rPr lang="en-US" dirty="0" smtClean="0"/>
              <a:t>New Issuance, Monthly Maturities: U.S. IG</a:t>
            </a:r>
            <a:endParaRPr lang="en-US" sz="2000" dirty="0"/>
          </a:p>
        </p:txBody>
      </p:sp>
      <p:pic>
        <p:nvPicPr>
          <p:cNvPr id="3" name="Picture 2"/>
          <p:cNvPicPr>
            <a:picLocks noChangeAspect="1"/>
          </p:cNvPicPr>
          <p:nvPr/>
        </p:nvPicPr>
        <p:blipFill>
          <a:blip r:embed="rId3"/>
          <a:stretch>
            <a:fillRect/>
          </a:stretch>
        </p:blipFill>
        <p:spPr>
          <a:xfrm>
            <a:off x="1786564" y="1676400"/>
            <a:ext cx="10028571" cy="5843162"/>
          </a:xfrm>
          <a:prstGeom prst="rect">
            <a:avLst/>
          </a:prstGeom>
        </p:spPr>
      </p:pic>
      <p:sp>
        <p:nvSpPr>
          <p:cNvPr id="5" name="object 6"/>
          <p:cNvSpPr txBox="1"/>
          <p:nvPr/>
        </p:nvSpPr>
        <p:spPr>
          <a:xfrm>
            <a:off x="1219200" y="7916406"/>
            <a:ext cx="2739838" cy="201002"/>
          </a:xfrm>
          <a:prstGeom prst="rect">
            <a:avLst/>
          </a:prstGeom>
        </p:spPr>
        <p:txBody>
          <a:bodyPr vert="horz" wrap="square" lIns="0" tIns="13447" rIns="0" bIns="0" rtlCol="0">
            <a:spAutoFit/>
          </a:bodyPr>
          <a:lstStyle/>
          <a:p>
            <a:pPr marL="13447" defTabSz="968167">
              <a:spcBef>
                <a:spcPts val="106"/>
              </a:spcBef>
              <a:defRPr/>
            </a:pPr>
            <a:r>
              <a:rPr sz="1218" dirty="0">
                <a:solidFill>
                  <a:srgbClr val="EBEBEB"/>
                </a:solidFill>
                <a:latin typeface="Bloomberg Prop Unicode N"/>
                <a:cs typeface="Bloomberg Prop Unicode N"/>
              </a:rPr>
              <a:t>Source: Bloomberg</a:t>
            </a:r>
            <a:r>
              <a:rPr sz="1218" spc="-69" dirty="0">
                <a:solidFill>
                  <a:srgbClr val="EBEBEB"/>
                </a:solidFill>
                <a:latin typeface="Bloomberg Prop Unicode N"/>
                <a:cs typeface="Bloomberg Prop Unicode N"/>
              </a:rPr>
              <a:t> </a:t>
            </a:r>
            <a:r>
              <a:rPr sz="1218" dirty="0">
                <a:solidFill>
                  <a:srgbClr val="EBEBEB"/>
                </a:solidFill>
                <a:latin typeface="Bloomberg Prop Unicode N"/>
                <a:cs typeface="Bloomberg Prop Unicode N"/>
              </a:rPr>
              <a:t>Intelligence</a:t>
            </a:r>
            <a:endParaRPr sz="1218" dirty="0">
              <a:solidFill>
                <a:prstClr val="black"/>
              </a:solidFill>
              <a:latin typeface="Bloomberg Prop Unicode N"/>
              <a:cs typeface="Bloomberg Prop Unicode N"/>
            </a:endParaRPr>
          </a:p>
        </p:txBody>
      </p:sp>
    </p:spTree>
    <p:extLst>
      <p:ext uri="{BB962C8B-B14F-4D97-AF65-F5344CB8AC3E}">
        <p14:creationId xmlns:p14="http://schemas.microsoft.com/office/powerpoint/2010/main" val="2479658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Option Adjusted Spread: U.S. HY </a:t>
            </a:r>
            <a:r>
              <a:rPr lang="en-US" sz="2000" b="0" dirty="0"/>
              <a:t>(as of Dec. 31)</a:t>
            </a:r>
            <a:endParaRPr lang="en-US" sz="2000" dirty="0"/>
          </a:p>
        </p:txBody>
      </p:sp>
      <p:pic>
        <p:nvPicPr>
          <p:cNvPr id="6" name="Picture 5"/>
          <p:cNvPicPr>
            <a:picLocks noChangeAspect="1"/>
          </p:cNvPicPr>
          <p:nvPr/>
        </p:nvPicPr>
        <p:blipFill>
          <a:blip r:embed="rId3"/>
          <a:stretch>
            <a:fillRect/>
          </a:stretch>
        </p:blipFill>
        <p:spPr>
          <a:xfrm>
            <a:off x="457201" y="1676400"/>
            <a:ext cx="7086600" cy="5171733"/>
          </a:xfrm>
          <a:prstGeom prst="rect">
            <a:avLst/>
          </a:prstGeom>
        </p:spPr>
      </p:pic>
      <p:sp>
        <p:nvSpPr>
          <p:cNvPr id="7" name="TextBox 6"/>
          <p:cNvSpPr txBox="1"/>
          <p:nvPr/>
        </p:nvSpPr>
        <p:spPr>
          <a:xfrm>
            <a:off x="457200" y="6934199"/>
            <a:ext cx="2895600" cy="400110"/>
          </a:xfrm>
          <a:prstGeom prst="rect">
            <a:avLst/>
          </a:prstGeom>
          <a:noFill/>
        </p:spPr>
        <p:txBody>
          <a:bodyPr wrap="square" rtlCol="0">
            <a:spAutoFit/>
          </a:bodyPr>
          <a:lstStyle/>
          <a:p>
            <a:r>
              <a:rPr lang="en-US" sz="2000" kern="0" dirty="0" smtClean="0">
                <a:solidFill>
                  <a:schemeClr val="bg1"/>
                </a:solidFill>
              </a:rPr>
              <a:t>G #BI 102857</a:t>
            </a:r>
          </a:p>
        </p:txBody>
      </p:sp>
      <p:pic>
        <p:nvPicPr>
          <p:cNvPr id="8" name="Picture 7"/>
          <p:cNvPicPr>
            <a:picLocks noChangeAspect="1"/>
          </p:cNvPicPr>
          <p:nvPr/>
        </p:nvPicPr>
        <p:blipFill>
          <a:blip r:embed="rId4"/>
          <a:stretch>
            <a:fillRect/>
          </a:stretch>
        </p:blipFill>
        <p:spPr>
          <a:xfrm>
            <a:off x="7924800" y="1676400"/>
            <a:ext cx="6285590" cy="5257799"/>
          </a:xfrm>
          <a:prstGeom prst="rect">
            <a:avLst/>
          </a:prstGeom>
        </p:spPr>
      </p:pic>
    </p:spTree>
    <p:extLst>
      <p:ext uri="{BB962C8B-B14F-4D97-AF65-F5344CB8AC3E}">
        <p14:creationId xmlns:p14="http://schemas.microsoft.com/office/powerpoint/2010/main" val="7205085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Total Return: U.S. HY </a:t>
            </a:r>
            <a:r>
              <a:rPr lang="en-US" sz="2000" b="0" dirty="0" smtClean="0"/>
              <a:t>(as of Dec. 31)</a:t>
            </a:r>
            <a:endParaRPr lang="en-US" sz="2000" b="0" dirty="0"/>
          </a:p>
        </p:txBody>
      </p:sp>
      <p:pic>
        <p:nvPicPr>
          <p:cNvPr id="2" name="Picture 1"/>
          <p:cNvPicPr>
            <a:picLocks noChangeAspect="1"/>
          </p:cNvPicPr>
          <p:nvPr/>
        </p:nvPicPr>
        <p:blipFill>
          <a:blip r:embed="rId3"/>
          <a:stretch>
            <a:fillRect/>
          </a:stretch>
        </p:blipFill>
        <p:spPr>
          <a:xfrm>
            <a:off x="609600" y="1752600"/>
            <a:ext cx="13346249" cy="5389543"/>
          </a:xfrm>
          <a:prstGeom prst="rect">
            <a:avLst/>
          </a:prstGeom>
        </p:spPr>
      </p:pic>
    </p:spTree>
    <p:extLst>
      <p:ext uri="{BB962C8B-B14F-4D97-AF65-F5344CB8AC3E}">
        <p14:creationId xmlns:p14="http://schemas.microsoft.com/office/powerpoint/2010/main" val="27356271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524556"/>
            <a:ext cx="12687300" cy="553998"/>
          </a:xfrm>
        </p:spPr>
        <p:txBody>
          <a:bodyPr/>
          <a:lstStyle/>
          <a:p>
            <a:r>
              <a:rPr lang="en-US" dirty="0" smtClean="0"/>
              <a:t>BBs Still Best Positioned: U.S. HY </a:t>
            </a:r>
            <a:r>
              <a:rPr lang="en-US" sz="2000" b="0" dirty="0"/>
              <a:t>(as of </a:t>
            </a:r>
            <a:r>
              <a:rPr lang="en-US" sz="2000" b="0" dirty="0" smtClean="0"/>
              <a:t>Jan. 4, G #BI 19514)</a:t>
            </a:r>
            <a:endParaRPr lang="en-US" sz="2000" dirty="0"/>
          </a:p>
        </p:txBody>
      </p:sp>
      <p:pic>
        <p:nvPicPr>
          <p:cNvPr id="2" name="Picture 1"/>
          <p:cNvPicPr>
            <a:picLocks noChangeAspect="1"/>
          </p:cNvPicPr>
          <p:nvPr/>
        </p:nvPicPr>
        <p:blipFill>
          <a:blip r:embed="rId3"/>
          <a:stretch>
            <a:fillRect/>
          </a:stretch>
        </p:blipFill>
        <p:spPr>
          <a:xfrm>
            <a:off x="1814788" y="1676401"/>
            <a:ext cx="9972124" cy="5334000"/>
          </a:xfrm>
          <a:prstGeom prst="rect">
            <a:avLst/>
          </a:prstGeom>
        </p:spPr>
      </p:pic>
      <p:sp>
        <p:nvSpPr>
          <p:cNvPr id="5" name="object 6"/>
          <p:cNvSpPr txBox="1"/>
          <p:nvPr/>
        </p:nvSpPr>
        <p:spPr>
          <a:xfrm>
            <a:off x="457200" y="7315200"/>
            <a:ext cx="2739838" cy="201002"/>
          </a:xfrm>
          <a:prstGeom prst="rect">
            <a:avLst/>
          </a:prstGeom>
        </p:spPr>
        <p:txBody>
          <a:bodyPr vert="horz" wrap="square" lIns="0" tIns="13447" rIns="0" bIns="0" rtlCol="0">
            <a:spAutoFit/>
          </a:bodyPr>
          <a:lstStyle/>
          <a:p>
            <a:pPr marL="13447" defTabSz="968167">
              <a:spcBef>
                <a:spcPts val="106"/>
              </a:spcBef>
              <a:defRPr/>
            </a:pPr>
            <a:r>
              <a:rPr sz="1218" dirty="0">
                <a:solidFill>
                  <a:srgbClr val="EBEBEB"/>
                </a:solidFill>
                <a:latin typeface="Bloomberg Prop Unicode N"/>
                <a:cs typeface="Bloomberg Prop Unicode N"/>
              </a:rPr>
              <a:t>Source: Bloomberg</a:t>
            </a:r>
            <a:r>
              <a:rPr sz="1218" spc="-69" dirty="0">
                <a:solidFill>
                  <a:srgbClr val="EBEBEB"/>
                </a:solidFill>
                <a:latin typeface="Bloomberg Prop Unicode N"/>
                <a:cs typeface="Bloomberg Prop Unicode N"/>
              </a:rPr>
              <a:t> </a:t>
            </a:r>
            <a:r>
              <a:rPr sz="1218" dirty="0">
                <a:solidFill>
                  <a:srgbClr val="EBEBEB"/>
                </a:solidFill>
                <a:latin typeface="Bloomberg Prop Unicode N"/>
                <a:cs typeface="Bloomberg Prop Unicode N"/>
              </a:rPr>
              <a:t>Intelligence</a:t>
            </a:r>
            <a:endParaRPr sz="1218" dirty="0">
              <a:solidFill>
                <a:prstClr val="black"/>
              </a:solidFill>
              <a:latin typeface="Bloomberg Prop Unicode N"/>
              <a:cs typeface="Bloomberg Prop Unicode N"/>
            </a:endParaRPr>
          </a:p>
        </p:txBody>
      </p:sp>
    </p:spTree>
    <p:extLst>
      <p:ext uri="{BB962C8B-B14F-4D97-AF65-F5344CB8AC3E}">
        <p14:creationId xmlns:p14="http://schemas.microsoft.com/office/powerpoint/2010/main" val="26933582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10200" y="1905000"/>
            <a:ext cx="8149000" cy="5562600"/>
          </a:xfrm>
          <a:prstGeom prst="rect">
            <a:avLst/>
          </a:prstGeom>
        </p:spPr>
      </p:pic>
      <p:sp>
        <p:nvSpPr>
          <p:cNvPr id="3" name="Title 2"/>
          <p:cNvSpPr>
            <a:spLocks noGrp="1"/>
          </p:cNvSpPr>
          <p:nvPr>
            <p:ph type="title"/>
          </p:nvPr>
        </p:nvSpPr>
        <p:spPr>
          <a:xfrm>
            <a:off x="1143000" y="762000"/>
            <a:ext cx="11521440" cy="954107"/>
          </a:xfrm>
        </p:spPr>
        <p:txBody>
          <a:bodyPr/>
          <a:lstStyle/>
          <a:p>
            <a:r>
              <a:rPr lang="en-US" dirty="0" smtClean="0"/>
              <a:t>Roundtable - Functionality</a:t>
            </a:r>
            <a:endParaRPr lang="en-US" dirty="0"/>
          </a:p>
        </p:txBody>
      </p:sp>
      <p:sp>
        <p:nvSpPr>
          <p:cNvPr id="4" name="TextBox 3"/>
          <p:cNvSpPr txBox="1"/>
          <p:nvPr/>
        </p:nvSpPr>
        <p:spPr>
          <a:xfrm>
            <a:off x="457200" y="2209800"/>
            <a:ext cx="4572000" cy="2308324"/>
          </a:xfrm>
          <a:prstGeom prst="rect">
            <a:avLst/>
          </a:prstGeom>
          <a:noFill/>
        </p:spPr>
        <p:txBody>
          <a:bodyPr wrap="square" rtlCol="0">
            <a:spAutoFit/>
          </a:bodyPr>
          <a:lstStyle/>
          <a:p>
            <a:r>
              <a:rPr lang="en-US" sz="2400" b="1" kern="0" dirty="0" smtClean="0">
                <a:solidFill>
                  <a:schemeClr val="bg1"/>
                </a:solidFill>
              </a:rPr>
              <a:t>Presenters:</a:t>
            </a:r>
            <a:br>
              <a:rPr lang="en-US" sz="2400" b="1" kern="0" dirty="0" smtClean="0">
                <a:solidFill>
                  <a:schemeClr val="bg1"/>
                </a:solidFill>
              </a:rPr>
            </a:br>
            <a:r>
              <a:rPr lang="en-US" sz="2400" kern="0" dirty="0" smtClean="0">
                <a:solidFill>
                  <a:schemeClr val="bg1"/>
                </a:solidFill>
              </a:rPr>
              <a:t>Mike </a:t>
            </a:r>
            <a:r>
              <a:rPr lang="en-US" sz="2400" kern="0" dirty="0" err="1" smtClean="0">
                <a:solidFill>
                  <a:schemeClr val="bg1"/>
                </a:solidFill>
              </a:rPr>
              <a:t>Campellone</a:t>
            </a:r>
            <a:r>
              <a:rPr lang="en-US" sz="2400" kern="0" dirty="0" smtClean="0">
                <a:solidFill>
                  <a:schemeClr val="bg1"/>
                </a:solidFill>
              </a:rPr>
              <a:t> – CAST/DDIS</a:t>
            </a:r>
            <a:r>
              <a:rPr lang="en-US" sz="2400" kern="0" dirty="0">
                <a:solidFill>
                  <a:schemeClr val="bg1"/>
                </a:solidFill>
              </a:rPr>
              <a:t/>
            </a:r>
            <a:br>
              <a:rPr lang="en-US" sz="2400" kern="0" dirty="0">
                <a:solidFill>
                  <a:schemeClr val="bg1"/>
                </a:solidFill>
              </a:rPr>
            </a:br>
            <a:r>
              <a:rPr lang="en-US" sz="2400" kern="0" dirty="0" err="1">
                <a:solidFill>
                  <a:schemeClr val="bg1"/>
                </a:solidFill>
              </a:rPr>
              <a:t>Himanshu</a:t>
            </a:r>
            <a:r>
              <a:rPr lang="en-US" sz="2400" kern="0" dirty="0">
                <a:solidFill>
                  <a:schemeClr val="bg1"/>
                </a:solidFill>
              </a:rPr>
              <a:t> </a:t>
            </a:r>
            <a:r>
              <a:rPr lang="en-US" sz="2400" kern="0" dirty="0" err="1" smtClean="0">
                <a:solidFill>
                  <a:schemeClr val="bg1"/>
                </a:solidFill>
              </a:rPr>
              <a:t>Bakshi</a:t>
            </a:r>
            <a:r>
              <a:rPr lang="en-US" sz="2400" kern="0" dirty="0" smtClean="0">
                <a:solidFill>
                  <a:schemeClr val="bg1"/>
                </a:solidFill>
              </a:rPr>
              <a:t> - SRCH</a:t>
            </a:r>
            <a:r>
              <a:rPr lang="en-US" sz="2400" kern="0" dirty="0">
                <a:solidFill>
                  <a:schemeClr val="bg1"/>
                </a:solidFill>
              </a:rPr>
              <a:t/>
            </a:r>
            <a:br>
              <a:rPr lang="en-US" sz="2400" kern="0" dirty="0">
                <a:solidFill>
                  <a:schemeClr val="bg1"/>
                </a:solidFill>
              </a:rPr>
            </a:br>
            <a:r>
              <a:rPr lang="en-US" sz="2400" kern="0" dirty="0">
                <a:solidFill>
                  <a:schemeClr val="bg1"/>
                </a:solidFill>
              </a:rPr>
              <a:t>Matt </a:t>
            </a:r>
            <a:r>
              <a:rPr lang="en-US" sz="2400" kern="0" dirty="0" err="1" smtClean="0">
                <a:solidFill>
                  <a:schemeClr val="bg1"/>
                </a:solidFill>
              </a:rPr>
              <a:t>Geudtner</a:t>
            </a:r>
            <a:r>
              <a:rPr lang="en-US" sz="2400" kern="0" dirty="0" smtClean="0">
                <a:solidFill>
                  <a:schemeClr val="bg1"/>
                </a:solidFill>
              </a:rPr>
              <a:t> - FIW</a:t>
            </a:r>
            <a:endParaRPr lang="en-US" sz="2400" kern="0" dirty="0">
              <a:solidFill>
                <a:schemeClr val="bg1"/>
              </a:solidFill>
            </a:endParaRPr>
          </a:p>
          <a:p>
            <a:r>
              <a:rPr lang="en-US" sz="2400" kern="0" dirty="0">
                <a:solidFill>
                  <a:schemeClr val="bg1"/>
                </a:solidFill>
              </a:rPr>
              <a:t>Arnold </a:t>
            </a:r>
            <a:r>
              <a:rPr lang="en-US" sz="2400" kern="0" dirty="0" err="1" smtClean="0">
                <a:solidFill>
                  <a:schemeClr val="bg1"/>
                </a:solidFill>
              </a:rPr>
              <a:t>Kakuda</a:t>
            </a:r>
            <a:r>
              <a:rPr lang="en-US" sz="2400" kern="0" dirty="0" smtClean="0">
                <a:solidFill>
                  <a:schemeClr val="bg1"/>
                </a:solidFill>
              </a:rPr>
              <a:t> – IN/PORT</a:t>
            </a:r>
            <a:endParaRPr lang="en-US" sz="2400" kern="0" dirty="0">
              <a:solidFill>
                <a:schemeClr val="bg1"/>
              </a:solidFill>
            </a:endParaRPr>
          </a:p>
          <a:p>
            <a:r>
              <a:rPr lang="en-US" sz="2400" kern="0" dirty="0" smtClean="0">
                <a:solidFill>
                  <a:schemeClr val="bg1"/>
                </a:solidFill>
              </a:rPr>
              <a:t>Joel </a:t>
            </a:r>
            <a:r>
              <a:rPr lang="en-US" sz="2400" kern="0" dirty="0" err="1" smtClean="0">
                <a:solidFill>
                  <a:schemeClr val="bg1"/>
                </a:solidFill>
              </a:rPr>
              <a:t>Levington</a:t>
            </a:r>
            <a:r>
              <a:rPr lang="en-US" sz="2400" kern="0" dirty="0" smtClean="0">
                <a:solidFill>
                  <a:schemeClr val="bg1"/>
                </a:solidFill>
              </a:rPr>
              <a:t> – MA/BUYP</a:t>
            </a:r>
          </a:p>
        </p:txBody>
      </p:sp>
    </p:spTree>
    <p:extLst>
      <p:ext uri="{BB962C8B-B14F-4D97-AF65-F5344CB8AC3E}">
        <p14:creationId xmlns:p14="http://schemas.microsoft.com/office/powerpoint/2010/main" val="39476556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524556"/>
            <a:ext cx="12687300" cy="553998"/>
          </a:xfrm>
        </p:spPr>
        <p:txBody>
          <a:bodyPr/>
          <a:lstStyle/>
          <a:p>
            <a:r>
              <a:rPr lang="en-US" dirty="0" smtClean="0"/>
              <a:t>Price Sensitivity to Yield Change: U.S. HY </a:t>
            </a:r>
            <a:r>
              <a:rPr lang="en-US" sz="2000" b="0" dirty="0"/>
              <a:t>(as of </a:t>
            </a:r>
            <a:r>
              <a:rPr lang="en-US" sz="2000" b="0" dirty="0" smtClean="0"/>
              <a:t>Jan. </a:t>
            </a:r>
            <a:r>
              <a:rPr lang="en-US" sz="2000" b="0" dirty="0"/>
              <a:t>5</a:t>
            </a:r>
            <a:r>
              <a:rPr lang="en-US" sz="2000" b="0" dirty="0" smtClean="0"/>
              <a:t>)</a:t>
            </a:r>
            <a:endParaRPr lang="en-US" sz="2000" dirty="0"/>
          </a:p>
        </p:txBody>
      </p:sp>
      <p:pic>
        <p:nvPicPr>
          <p:cNvPr id="3" name="Picture 2"/>
          <p:cNvPicPr>
            <a:picLocks noChangeAspect="1"/>
          </p:cNvPicPr>
          <p:nvPr/>
        </p:nvPicPr>
        <p:blipFill>
          <a:blip r:embed="rId3"/>
          <a:stretch>
            <a:fillRect/>
          </a:stretch>
        </p:blipFill>
        <p:spPr>
          <a:xfrm>
            <a:off x="609601" y="1802524"/>
            <a:ext cx="13555978" cy="4674475"/>
          </a:xfrm>
          <a:prstGeom prst="rect">
            <a:avLst/>
          </a:prstGeom>
        </p:spPr>
      </p:pic>
    </p:spTree>
    <p:extLst>
      <p:ext uri="{BB962C8B-B14F-4D97-AF65-F5344CB8AC3E}">
        <p14:creationId xmlns:p14="http://schemas.microsoft.com/office/powerpoint/2010/main" val="2598566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524556"/>
            <a:ext cx="12687300" cy="553998"/>
          </a:xfrm>
        </p:spPr>
        <p:txBody>
          <a:bodyPr/>
          <a:lstStyle/>
          <a:p>
            <a:r>
              <a:rPr lang="en-US" dirty="0" smtClean="0"/>
              <a:t>New Issuance, Monthly Maturities: U.S. HY</a:t>
            </a:r>
            <a:endParaRPr lang="en-US" sz="2000" dirty="0"/>
          </a:p>
        </p:txBody>
      </p:sp>
      <p:pic>
        <p:nvPicPr>
          <p:cNvPr id="2" name="Picture 1"/>
          <p:cNvPicPr>
            <a:picLocks noChangeAspect="1"/>
          </p:cNvPicPr>
          <p:nvPr/>
        </p:nvPicPr>
        <p:blipFill>
          <a:blip r:embed="rId3"/>
          <a:stretch>
            <a:fillRect/>
          </a:stretch>
        </p:blipFill>
        <p:spPr>
          <a:xfrm>
            <a:off x="1276350" y="1524000"/>
            <a:ext cx="11049000" cy="5715000"/>
          </a:xfrm>
          <a:prstGeom prst="rect">
            <a:avLst/>
          </a:prstGeom>
        </p:spPr>
      </p:pic>
      <p:sp>
        <p:nvSpPr>
          <p:cNvPr id="5" name="object 6"/>
          <p:cNvSpPr txBox="1"/>
          <p:nvPr/>
        </p:nvSpPr>
        <p:spPr>
          <a:xfrm>
            <a:off x="457200" y="7315200"/>
            <a:ext cx="2739838" cy="201002"/>
          </a:xfrm>
          <a:prstGeom prst="rect">
            <a:avLst/>
          </a:prstGeom>
        </p:spPr>
        <p:txBody>
          <a:bodyPr vert="horz" wrap="square" lIns="0" tIns="13447" rIns="0" bIns="0" rtlCol="0">
            <a:spAutoFit/>
          </a:bodyPr>
          <a:lstStyle/>
          <a:p>
            <a:pPr marL="13447" defTabSz="968167">
              <a:spcBef>
                <a:spcPts val="106"/>
              </a:spcBef>
              <a:defRPr/>
            </a:pPr>
            <a:r>
              <a:rPr sz="1218" dirty="0">
                <a:solidFill>
                  <a:srgbClr val="EBEBEB"/>
                </a:solidFill>
                <a:latin typeface="Bloomberg Prop Unicode N"/>
                <a:cs typeface="Bloomberg Prop Unicode N"/>
              </a:rPr>
              <a:t>Source: Bloomberg</a:t>
            </a:r>
            <a:r>
              <a:rPr sz="1218" spc="-69" dirty="0">
                <a:solidFill>
                  <a:srgbClr val="EBEBEB"/>
                </a:solidFill>
                <a:latin typeface="Bloomberg Prop Unicode N"/>
                <a:cs typeface="Bloomberg Prop Unicode N"/>
              </a:rPr>
              <a:t> </a:t>
            </a:r>
            <a:r>
              <a:rPr sz="1218" dirty="0">
                <a:solidFill>
                  <a:srgbClr val="EBEBEB"/>
                </a:solidFill>
                <a:latin typeface="Bloomberg Prop Unicode N"/>
                <a:cs typeface="Bloomberg Prop Unicode N"/>
              </a:rPr>
              <a:t>Intelligence</a:t>
            </a:r>
            <a:endParaRPr sz="1218" dirty="0">
              <a:solidFill>
                <a:prstClr val="black"/>
              </a:solidFill>
              <a:latin typeface="Bloomberg Prop Unicode N"/>
              <a:cs typeface="Bloomberg Prop Unicode N"/>
            </a:endParaRPr>
          </a:p>
        </p:txBody>
      </p:sp>
    </p:spTree>
    <p:extLst>
      <p:ext uri="{BB962C8B-B14F-4D97-AF65-F5344CB8AC3E}">
        <p14:creationId xmlns:p14="http://schemas.microsoft.com/office/powerpoint/2010/main" val="23958158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1827456"/>
            <a:ext cx="9726706" cy="653320"/>
          </a:xfrm>
        </p:spPr>
        <p:txBody>
          <a:bodyPr/>
          <a:lstStyle/>
          <a:p>
            <a:r>
              <a:rPr lang="en-US" sz="3600" dirty="0" smtClean="0"/>
              <a:t>Analyst Roundtable: Ideas for 2021</a:t>
            </a:r>
            <a:endParaRPr lang="en-US" sz="3600" dirty="0"/>
          </a:p>
        </p:txBody>
      </p:sp>
    </p:spTree>
    <p:extLst>
      <p:ext uri="{BB962C8B-B14F-4D97-AF65-F5344CB8AC3E}">
        <p14:creationId xmlns:p14="http://schemas.microsoft.com/office/powerpoint/2010/main" val="27813018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769" t="9068" r="10124"/>
          <a:stretch/>
        </p:blipFill>
        <p:spPr>
          <a:xfrm>
            <a:off x="3918556" y="2966271"/>
            <a:ext cx="2057400" cy="2441448"/>
          </a:xfrm>
          <a:prstGeom prst="rect">
            <a:avLst/>
          </a:prstGeom>
        </p:spPr>
      </p:pic>
      <p:sp>
        <p:nvSpPr>
          <p:cNvPr id="2" name="Title 1"/>
          <p:cNvSpPr>
            <a:spLocks noGrp="1"/>
          </p:cNvSpPr>
          <p:nvPr>
            <p:ph type="title"/>
          </p:nvPr>
        </p:nvSpPr>
        <p:spPr>
          <a:xfrm>
            <a:off x="3962400" y="1827457"/>
            <a:ext cx="10420409" cy="653320"/>
          </a:xfrm>
        </p:spPr>
        <p:txBody>
          <a:bodyPr/>
          <a:lstStyle/>
          <a:p>
            <a:r>
              <a:rPr lang="en-US" sz="3600" dirty="0" smtClean="0"/>
              <a:t>Travel, Leisure, Lodging, &amp; Gaming</a:t>
            </a:r>
            <a:endParaRPr lang="en-US" sz="3600" dirty="0"/>
          </a:p>
        </p:txBody>
      </p:sp>
      <p:graphicFrame>
        <p:nvGraphicFramePr>
          <p:cNvPr id="7" name="object 5"/>
          <p:cNvGraphicFramePr>
            <a:graphicFrameLocks noGrp="1"/>
          </p:cNvGraphicFramePr>
          <p:nvPr>
            <p:extLst>
              <p:ext uri="{D42A27DB-BD31-4B8C-83A1-F6EECF244321}">
                <p14:modId xmlns:p14="http://schemas.microsoft.com/office/powerpoint/2010/main" val="2708815158"/>
              </p:ext>
            </p:extLst>
          </p:nvPr>
        </p:nvGraphicFramePr>
        <p:xfrm>
          <a:off x="5975956" y="2966271"/>
          <a:ext cx="5597300" cy="2690190"/>
        </p:xfrm>
        <a:graphic>
          <a:graphicData uri="http://schemas.openxmlformats.org/drawingml/2006/table">
            <a:tbl>
              <a:tblPr firstRow="1" bandRow="1">
                <a:tableStyleId>{2D5ABB26-0587-4C30-8999-92F81FD0307C}</a:tableStyleId>
              </a:tblPr>
              <a:tblGrid>
                <a:gridCol w="5597300">
                  <a:extLst>
                    <a:ext uri="{9D8B030D-6E8A-4147-A177-3AD203B41FA5}">
                      <a16:colId xmlns:a16="http://schemas.microsoft.com/office/drawing/2014/main" val="20000"/>
                    </a:ext>
                  </a:extLst>
                </a:gridCol>
              </a:tblGrid>
              <a:tr h="880451">
                <a:tc>
                  <a:txBody>
                    <a:bodyPr/>
                    <a:lstStyle/>
                    <a:p>
                      <a:pPr>
                        <a:lnSpc>
                          <a:spcPct val="100000"/>
                        </a:lnSpc>
                        <a:spcBef>
                          <a:spcPts val="30"/>
                        </a:spcBef>
                      </a:pPr>
                      <a:endParaRPr sz="1600" b="1" dirty="0">
                        <a:latin typeface="+mj-lt"/>
                        <a:cs typeface="Times New Roman"/>
                      </a:endParaRPr>
                    </a:p>
                    <a:p>
                      <a:pPr marL="685800">
                        <a:lnSpc>
                          <a:spcPct val="100000"/>
                        </a:lnSpc>
                      </a:pPr>
                      <a:r>
                        <a:rPr lang="en-US" sz="2200" b="1" u="none" spc="5" dirty="0" smtClean="0">
                          <a:solidFill>
                            <a:srgbClr val="E0E0E0"/>
                          </a:solidFill>
                          <a:uFill>
                            <a:solidFill>
                              <a:srgbClr val="E0E0E0"/>
                            </a:solidFill>
                          </a:uFill>
                          <a:latin typeface="+mn-lt"/>
                          <a:cs typeface="Bloomberg Prop Unicode N"/>
                        </a:rPr>
                        <a:t>Jody Lurie</a:t>
                      </a:r>
                      <a:endParaRPr sz="1600" b="1" u="none" dirty="0">
                        <a:latin typeface="+mn-lt"/>
                        <a:cs typeface="Bloomberg Prop Unicode N"/>
                      </a:endParaRPr>
                    </a:p>
                  </a:txBody>
                  <a:tcPr marL="0" marR="0" marT="4034" marB="0">
                    <a:lnR w="19050">
                      <a:solidFill>
                        <a:srgbClr val="373737"/>
                      </a:solidFill>
                      <a:prstDash val="solid"/>
                    </a:lnR>
                    <a:lnT w="12700">
                      <a:solidFill>
                        <a:srgbClr val="373737"/>
                      </a:solidFill>
                      <a:prstDash val="solid"/>
                    </a:lnT>
                  </a:tcPr>
                </a:tc>
                <a:extLst>
                  <a:ext uri="{0D108BD9-81ED-4DB2-BD59-A6C34878D82A}">
                    <a16:rowId xmlns:a16="http://schemas.microsoft.com/office/drawing/2014/main" val="10000"/>
                  </a:ext>
                </a:extLst>
              </a:tr>
              <a:tr h="382164">
                <a:tc>
                  <a:txBody>
                    <a:bodyPr/>
                    <a:lstStyle/>
                    <a:p>
                      <a:pPr marL="685800">
                        <a:lnSpc>
                          <a:spcPct val="100000"/>
                        </a:lnSpc>
                        <a:spcBef>
                          <a:spcPts val="75"/>
                        </a:spcBef>
                      </a:pPr>
                      <a:r>
                        <a:rPr lang="en-GB" sz="1600" b="1" dirty="0" smtClean="0">
                          <a:solidFill>
                            <a:schemeClr val="bg1"/>
                          </a:solidFill>
                          <a:latin typeface="+mj-lt"/>
                          <a:cs typeface="Bloomberg Prop Unicode N"/>
                        </a:rPr>
                        <a:t>Bloomberg Intelligence</a:t>
                      </a:r>
                      <a:endParaRPr sz="1600" b="1" dirty="0">
                        <a:solidFill>
                          <a:schemeClr val="bg1"/>
                        </a:solidFill>
                        <a:latin typeface="+mj-lt"/>
                        <a:cs typeface="Bloomberg Prop Unicode N"/>
                      </a:endParaRPr>
                    </a:p>
                  </a:txBody>
                  <a:tcPr marL="0" marR="0" marT="10085" marB="0">
                    <a:lnR w="19050">
                      <a:solidFill>
                        <a:srgbClr val="373737"/>
                      </a:solidFill>
                      <a:prstDash val="solid"/>
                    </a:lnR>
                  </a:tcPr>
                </a:tc>
                <a:extLst>
                  <a:ext uri="{0D108BD9-81ED-4DB2-BD59-A6C34878D82A}">
                    <a16:rowId xmlns:a16="http://schemas.microsoft.com/office/drawing/2014/main" val="10001"/>
                  </a:ext>
                </a:extLst>
              </a:tr>
              <a:tr h="411397">
                <a:tc>
                  <a:txBody>
                    <a:bodyPr/>
                    <a:lstStyle/>
                    <a:p>
                      <a:pPr marL="685800">
                        <a:lnSpc>
                          <a:spcPct val="100000"/>
                        </a:lnSpc>
                        <a:spcBef>
                          <a:spcPts val="75"/>
                        </a:spcBef>
                      </a:pPr>
                      <a:r>
                        <a:rPr lang="en-US" sz="1600" b="1" dirty="0" smtClean="0">
                          <a:solidFill>
                            <a:srgbClr val="A4A4A4"/>
                          </a:solidFill>
                          <a:latin typeface="+mj-lt"/>
                          <a:cs typeface="Bloomberg Prop Unicode N"/>
                        </a:rPr>
                        <a:t>Senior Credit Analyst</a:t>
                      </a:r>
                      <a:endParaRPr sz="1600" b="1" dirty="0">
                        <a:latin typeface="+mj-lt"/>
                        <a:cs typeface="Bloomberg Prop Unicode N"/>
                      </a:endParaRPr>
                    </a:p>
                  </a:txBody>
                  <a:tcPr marL="0" marR="0" marT="10085" marB="0">
                    <a:lnR w="19050">
                      <a:solidFill>
                        <a:srgbClr val="373737"/>
                      </a:solidFill>
                      <a:prstDash val="solid"/>
                    </a:lnR>
                  </a:tcPr>
                </a:tc>
                <a:extLst>
                  <a:ext uri="{0D108BD9-81ED-4DB2-BD59-A6C34878D82A}">
                    <a16:rowId xmlns:a16="http://schemas.microsoft.com/office/drawing/2014/main" val="10002"/>
                  </a:ext>
                </a:extLst>
              </a:tr>
              <a:tr h="411397">
                <a:tc>
                  <a:txBody>
                    <a:bodyPr/>
                    <a:lstStyle/>
                    <a:p>
                      <a:pPr marL="685800">
                        <a:lnSpc>
                          <a:spcPct val="100000"/>
                        </a:lnSpc>
                        <a:spcBef>
                          <a:spcPts val="75"/>
                        </a:spcBef>
                      </a:pPr>
                      <a:r>
                        <a:rPr sz="1600" b="1" spc="5" dirty="0" smtClean="0">
                          <a:solidFill>
                            <a:srgbClr val="A4A4A4"/>
                          </a:solidFill>
                          <a:latin typeface="+mj-lt"/>
                          <a:cs typeface="Bloomberg Prop Unicode N"/>
                        </a:rPr>
                        <a:t>+</a:t>
                      </a:r>
                      <a:r>
                        <a:rPr lang="en-US" sz="1600" b="1" spc="5" dirty="0" smtClean="0">
                          <a:solidFill>
                            <a:srgbClr val="A4A4A4"/>
                          </a:solidFill>
                          <a:latin typeface="+mj-lt"/>
                          <a:cs typeface="Bloomberg Prop Unicode N"/>
                        </a:rPr>
                        <a:t>1-212-617-2754</a:t>
                      </a:r>
                      <a:endParaRPr sz="1600" b="1" dirty="0">
                        <a:latin typeface="+mj-lt"/>
                        <a:cs typeface="Bloomberg Prop Unicode N"/>
                      </a:endParaRPr>
                    </a:p>
                  </a:txBody>
                  <a:tcPr marL="0" marR="0" marT="10085" marB="0">
                    <a:lnR w="19050">
                      <a:solidFill>
                        <a:srgbClr val="373737"/>
                      </a:solidFill>
                      <a:prstDash val="solid"/>
                    </a:lnR>
                  </a:tcPr>
                </a:tc>
                <a:extLst>
                  <a:ext uri="{0D108BD9-81ED-4DB2-BD59-A6C34878D82A}">
                    <a16:rowId xmlns:a16="http://schemas.microsoft.com/office/drawing/2014/main" val="10003"/>
                  </a:ext>
                </a:extLst>
              </a:tr>
              <a:tr h="604781">
                <a:tc>
                  <a:txBody>
                    <a:bodyPr/>
                    <a:lstStyle/>
                    <a:p>
                      <a:pPr marL="685800">
                        <a:lnSpc>
                          <a:spcPct val="100000"/>
                        </a:lnSpc>
                        <a:spcBef>
                          <a:spcPts val="75"/>
                        </a:spcBef>
                      </a:pPr>
                      <a:r>
                        <a:rPr lang="en-US" sz="1600" b="1" spc="5" dirty="0" smtClean="0">
                          <a:solidFill>
                            <a:srgbClr val="A4A4A4"/>
                          </a:solidFill>
                          <a:latin typeface="+mj-lt"/>
                          <a:cs typeface="Bloomberg Prop Unicode N"/>
                          <a:hlinkClick r:id="rId4"/>
                        </a:rPr>
                        <a:t>jlurie20</a:t>
                      </a:r>
                      <a:r>
                        <a:rPr sz="1600" b="1" spc="5" dirty="0" smtClean="0">
                          <a:solidFill>
                            <a:srgbClr val="A4A4A4"/>
                          </a:solidFill>
                          <a:latin typeface="+mj-lt"/>
                          <a:cs typeface="Bloomberg Prop Unicode N"/>
                          <a:hlinkClick r:id="rId4"/>
                        </a:rPr>
                        <a:t>@bloomberg.net</a:t>
                      </a:r>
                      <a:endParaRPr sz="1600" b="1" dirty="0">
                        <a:latin typeface="+mj-lt"/>
                        <a:cs typeface="Bloomberg Prop Unicode N"/>
                      </a:endParaRPr>
                    </a:p>
                  </a:txBody>
                  <a:tcPr marL="0" marR="0" marT="10085" marB="0">
                    <a:lnR w="19050">
                      <a:solidFill>
                        <a:srgbClr val="373737"/>
                      </a:solidFill>
                      <a:prstDash val="solid"/>
                    </a:lnR>
                    <a:lnB w="12700">
                      <a:solidFill>
                        <a:srgbClr val="373737"/>
                      </a:solidFill>
                      <a:prstDash val="soli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754247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Cruise Lines</a:t>
            </a:r>
            <a:r>
              <a:rPr lang="en-US" dirty="0"/>
              <a:t>: Signals From </a:t>
            </a:r>
            <a:r>
              <a:rPr lang="en-US" dirty="0" smtClean="0"/>
              <a:t>CDS Seas</a:t>
            </a:r>
            <a:endParaRPr lang="en-US" dirty="0"/>
          </a:p>
        </p:txBody>
      </p:sp>
      <p:sp>
        <p:nvSpPr>
          <p:cNvPr id="3" name="Text Placeholder 2"/>
          <p:cNvSpPr>
            <a:spLocks noGrp="1"/>
          </p:cNvSpPr>
          <p:nvPr>
            <p:ph type="body" sz="quarter" idx="10"/>
          </p:nvPr>
        </p:nvSpPr>
        <p:spPr/>
        <p:txBody>
          <a:bodyPr/>
          <a:lstStyle/>
          <a:p>
            <a:pPr>
              <a:tabLst>
                <a:tab pos="7143750" algn="l"/>
              </a:tabLst>
            </a:pPr>
            <a:r>
              <a:rPr lang="en-US" dirty="0" smtClean="0"/>
              <a:t>October 2, 2020	January 4, 2021</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030" t="1872" r="3032"/>
          <a:stretch/>
        </p:blipFill>
        <p:spPr>
          <a:xfrm>
            <a:off x="486157" y="2194559"/>
            <a:ext cx="6592265" cy="2971800"/>
          </a:xfrm>
          <a:prstGeom prst="rect">
            <a:avLst/>
          </a:prstGeom>
        </p:spPr>
      </p:pic>
      <p:pic>
        <p:nvPicPr>
          <p:cNvPr id="7" name="Picture 6"/>
          <p:cNvPicPr>
            <a:picLocks noChangeAspect="1"/>
          </p:cNvPicPr>
          <p:nvPr/>
        </p:nvPicPr>
        <p:blipFill>
          <a:blip r:embed="rId4"/>
          <a:stretch>
            <a:fillRect/>
          </a:stretch>
        </p:blipFill>
        <p:spPr>
          <a:xfrm>
            <a:off x="7572755" y="2194560"/>
            <a:ext cx="6626312" cy="29718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030" t="1872" r="3032"/>
          <a:stretch/>
        </p:blipFill>
        <p:spPr>
          <a:xfrm>
            <a:off x="486155" y="2209800"/>
            <a:ext cx="6754536" cy="3044952"/>
          </a:xfrm>
          <a:prstGeom prst="rect">
            <a:avLst/>
          </a:prstGeom>
        </p:spPr>
      </p:pic>
      <p:pic>
        <p:nvPicPr>
          <p:cNvPr id="9" name="Picture 8"/>
          <p:cNvPicPr>
            <a:picLocks noChangeAspect="1"/>
          </p:cNvPicPr>
          <p:nvPr/>
        </p:nvPicPr>
        <p:blipFill>
          <a:blip r:embed="rId4"/>
          <a:stretch>
            <a:fillRect/>
          </a:stretch>
        </p:blipFill>
        <p:spPr>
          <a:xfrm>
            <a:off x="7572754" y="2209801"/>
            <a:ext cx="6789422" cy="3044952"/>
          </a:xfrm>
          <a:prstGeom prst="rect">
            <a:avLst/>
          </a:prstGeom>
        </p:spPr>
      </p:pic>
    </p:spTree>
    <p:extLst>
      <p:ext uri="{BB962C8B-B14F-4D97-AF65-F5344CB8AC3E}">
        <p14:creationId xmlns:p14="http://schemas.microsoft.com/office/powerpoint/2010/main" val="4203932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Cruise </a:t>
            </a:r>
            <a:r>
              <a:rPr lang="en-US" dirty="0" smtClean="0"/>
              <a:t>Lines: Shedding Assets </a:t>
            </a:r>
            <a:r>
              <a:rPr lang="en-US" dirty="0"/>
              <a:t>to Raise Cash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535" y="1720187"/>
            <a:ext cx="7308275" cy="42996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302" y="1447800"/>
            <a:ext cx="6134100" cy="6111848"/>
          </a:xfrm>
          <a:prstGeom prst="rect">
            <a:avLst/>
          </a:prstGeom>
        </p:spPr>
      </p:pic>
    </p:spTree>
    <p:extLst>
      <p:ext uri="{BB962C8B-B14F-4D97-AF65-F5344CB8AC3E}">
        <p14:creationId xmlns:p14="http://schemas.microsoft.com/office/powerpoint/2010/main" val="24500787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Cruise Lines: A Look at Returns vs. High Yield</a:t>
            </a:r>
          </a:p>
        </p:txBody>
      </p:sp>
      <p:pic>
        <p:nvPicPr>
          <p:cNvPr id="3" name="Picture 2"/>
          <p:cNvPicPr>
            <a:picLocks noChangeAspect="1"/>
          </p:cNvPicPr>
          <p:nvPr/>
        </p:nvPicPr>
        <p:blipFill>
          <a:blip r:embed="rId3"/>
          <a:stretch>
            <a:fillRect/>
          </a:stretch>
        </p:blipFill>
        <p:spPr>
          <a:xfrm>
            <a:off x="1695450" y="1600200"/>
            <a:ext cx="10210800" cy="5877755"/>
          </a:xfrm>
          <a:prstGeom prst="rect">
            <a:avLst/>
          </a:prstGeom>
        </p:spPr>
      </p:pic>
    </p:spTree>
    <p:extLst>
      <p:ext uri="{BB962C8B-B14F-4D97-AF65-F5344CB8AC3E}">
        <p14:creationId xmlns:p14="http://schemas.microsoft.com/office/powerpoint/2010/main" val="11631883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Cruise Lines: Default Risks Clash With Market Caps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281"/>
          <a:stretch/>
        </p:blipFill>
        <p:spPr>
          <a:xfrm>
            <a:off x="457200" y="1600200"/>
            <a:ext cx="6569125" cy="587033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7968" y="1606420"/>
            <a:ext cx="7407178" cy="5403980"/>
          </a:xfrm>
          <a:prstGeom prst="rect">
            <a:avLst/>
          </a:prstGeom>
        </p:spPr>
      </p:pic>
    </p:spTree>
    <p:extLst>
      <p:ext uri="{BB962C8B-B14F-4D97-AF65-F5344CB8AC3E}">
        <p14:creationId xmlns:p14="http://schemas.microsoft.com/office/powerpoint/2010/main" val="26560718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Cruise Lines: Small </a:t>
            </a:r>
            <a:r>
              <a:rPr lang="en-US" dirty="0"/>
              <a:t>Extra Yield vs. Leisure Debt</a:t>
            </a:r>
          </a:p>
        </p:txBody>
      </p:sp>
      <p:pic>
        <p:nvPicPr>
          <p:cNvPr id="6" name="Picture 5"/>
          <p:cNvPicPr>
            <a:picLocks noChangeAspect="1"/>
          </p:cNvPicPr>
          <p:nvPr/>
        </p:nvPicPr>
        <p:blipFill>
          <a:blip r:embed="rId3"/>
          <a:stretch>
            <a:fillRect/>
          </a:stretch>
        </p:blipFill>
        <p:spPr>
          <a:xfrm>
            <a:off x="489857" y="1656806"/>
            <a:ext cx="12783747" cy="5277394"/>
          </a:xfrm>
          <a:prstGeom prst="rect">
            <a:avLst/>
          </a:prstGeom>
        </p:spPr>
      </p:pic>
      <p:cxnSp>
        <p:nvCxnSpPr>
          <p:cNvPr id="10" name="Straight Arrow Connector 9"/>
          <p:cNvCxnSpPr/>
          <p:nvPr/>
        </p:nvCxnSpPr>
        <p:spPr>
          <a:xfrm flipH="1">
            <a:off x="11353800" y="3029939"/>
            <a:ext cx="376754" cy="703861"/>
          </a:xfrm>
          <a:prstGeom prst="straightConnector1">
            <a:avLst/>
          </a:prstGeom>
          <a:ln>
            <a:solidFill>
              <a:schemeClr val="accent2">
                <a:lumMod val="75000"/>
              </a:schemeClr>
            </a:solidFill>
            <a:tailEnd type="triangle" w="lg" len="lg"/>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flipH="1" flipV="1">
            <a:off x="12535469" y="4010437"/>
            <a:ext cx="189931" cy="866363"/>
          </a:xfrm>
          <a:prstGeom prst="straightConnector1">
            <a:avLst/>
          </a:prstGeom>
          <a:ln>
            <a:tailEnd type="triangle" w="lg" len="lg"/>
          </a:ln>
        </p:spPr>
        <p:style>
          <a:lnRef idx="2">
            <a:schemeClr val="accent4"/>
          </a:lnRef>
          <a:fillRef idx="0">
            <a:schemeClr val="accent4"/>
          </a:fillRef>
          <a:effectRef idx="1">
            <a:schemeClr val="accent4"/>
          </a:effectRef>
          <a:fontRef idx="minor">
            <a:schemeClr val="tx1"/>
          </a:fontRef>
        </p:style>
      </p:cxnSp>
      <p:sp>
        <p:nvSpPr>
          <p:cNvPr id="14" name="TextBox 13"/>
          <p:cNvSpPr txBox="1"/>
          <p:nvPr/>
        </p:nvSpPr>
        <p:spPr>
          <a:xfrm>
            <a:off x="8656102" y="2557388"/>
            <a:ext cx="3200400" cy="461665"/>
          </a:xfrm>
          <a:prstGeom prst="rect">
            <a:avLst/>
          </a:prstGeom>
          <a:noFill/>
        </p:spPr>
        <p:txBody>
          <a:bodyPr wrap="square" rtlCol="0">
            <a:spAutoFit/>
          </a:bodyPr>
          <a:lstStyle/>
          <a:p>
            <a:pPr algn="r"/>
            <a:r>
              <a:rPr lang="en-US" sz="2400" kern="0" dirty="0" smtClean="0">
                <a:solidFill>
                  <a:schemeClr val="accent2">
                    <a:lumMod val="75000"/>
                  </a:schemeClr>
                </a:solidFill>
              </a:rPr>
              <a:t>Cruise Line Curve</a:t>
            </a:r>
          </a:p>
        </p:txBody>
      </p:sp>
      <p:sp>
        <p:nvSpPr>
          <p:cNvPr id="15" name="TextBox 14"/>
          <p:cNvSpPr txBox="1"/>
          <p:nvPr/>
        </p:nvSpPr>
        <p:spPr>
          <a:xfrm>
            <a:off x="10439400" y="4820194"/>
            <a:ext cx="2834204" cy="461665"/>
          </a:xfrm>
          <a:prstGeom prst="rect">
            <a:avLst/>
          </a:prstGeom>
          <a:noFill/>
        </p:spPr>
        <p:txBody>
          <a:bodyPr wrap="square" rtlCol="0">
            <a:spAutoFit/>
          </a:bodyPr>
          <a:lstStyle/>
          <a:p>
            <a:pPr algn="ctr"/>
            <a:r>
              <a:rPr lang="en-US" sz="2400" kern="0" dirty="0" smtClean="0">
                <a:solidFill>
                  <a:srgbClr val="4DAA50"/>
                </a:solidFill>
              </a:rPr>
              <a:t>All Leisure Curve</a:t>
            </a:r>
          </a:p>
        </p:txBody>
      </p:sp>
    </p:spTree>
    <p:extLst>
      <p:ext uri="{BB962C8B-B14F-4D97-AF65-F5344CB8AC3E}">
        <p14:creationId xmlns:p14="http://schemas.microsoft.com/office/powerpoint/2010/main" val="4240404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Cruise Lines: Rising Tide Lifts All Boats</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300" y="1676400"/>
            <a:ext cx="11087100" cy="5408688"/>
          </a:xfrm>
          <a:prstGeom prst="rect">
            <a:avLst/>
          </a:prstGeom>
        </p:spPr>
      </p:pic>
    </p:spTree>
    <p:extLst>
      <p:ext uri="{BB962C8B-B14F-4D97-AF65-F5344CB8AC3E}">
        <p14:creationId xmlns:p14="http://schemas.microsoft.com/office/powerpoint/2010/main" val="3085467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Capital Structure – CAST</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50" y="1447800"/>
            <a:ext cx="9906000" cy="6150872"/>
          </a:xfrm>
          <a:prstGeom prst="rect">
            <a:avLst/>
          </a:prstGeom>
        </p:spPr>
      </p:pic>
    </p:spTree>
    <p:extLst>
      <p:ext uri="{BB962C8B-B14F-4D97-AF65-F5344CB8AC3E}">
        <p14:creationId xmlns:p14="http://schemas.microsoft.com/office/powerpoint/2010/main" val="31603447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1827457"/>
            <a:ext cx="10420409" cy="730969"/>
          </a:xfrm>
        </p:spPr>
        <p:txBody>
          <a:bodyPr/>
          <a:lstStyle/>
          <a:p>
            <a:r>
              <a:rPr lang="en-US" sz="3600" dirty="0"/>
              <a:t>Utilities, Integrated Oils, Refining &amp; Marketing</a:t>
            </a:r>
          </a:p>
        </p:txBody>
      </p:sp>
      <p:graphicFrame>
        <p:nvGraphicFramePr>
          <p:cNvPr id="7" name="object 5"/>
          <p:cNvGraphicFramePr>
            <a:graphicFrameLocks noGrp="1"/>
          </p:cNvGraphicFramePr>
          <p:nvPr>
            <p:extLst/>
          </p:nvPr>
        </p:nvGraphicFramePr>
        <p:xfrm>
          <a:off x="5975956" y="2966271"/>
          <a:ext cx="5597300" cy="2690190"/>
        </p:xfrm>
        <a:graphic>
          <a:graphicData uri="http://schemas.openxmlformats.org/drawingml/2006/table">
            <a:tbl>
              <a:tblPr firstRow="1" bandRow="1">
                <a:tableStyleId>{2D5ABB26-0587-4C30-8999-92F81FD0307C}</a:tableStyleId>
              </a:tblPr>
              <a:tblGrid>
                <a:gridCol w="5597300">
                  <a:extLst>
                    <a:ext uri="{9D8B030D-6E8A-4147-A177-3AD203B41FA5}">
                      <a16:colId xmlns:a16="http://schemas.microsoft.com/office/drawing/2014/main" val="20000"/>
                    </a:ext>
                  </a:extLst>
                </a:gridCol>
              </a:tblGrid>
              <a:tr h="880451">
                <a:tc>
                  <a:txBody>
                    <a:bodyPr/>
                    <a:lstStyle/>
                    <a:p>
                      <a:pPr>
                        <a:lnSpc>
                          <a:spcPct val="100000"/>
                        </a:lnSpc>
                        <a:spcBef>
                          <a:spcPts val="30"/>
                        </a:spcBef>
                      </a:pPr>
                      <a:endParaRPr sz="1600" b="1" dirty="0">
                        <a:latin typeface="+mj-lt"/>
                        <a:cs typeface="Times New Roman"/>
                      </a:endParaRPr>
                    </a:p>
                    <a:p>
                      <a:pPr marL="685800">
                        <a:lnSpc>
                          <a:spcPct val="100000"/>
                        </a:lnSpc>
                      </a:pPr>
                      <a:r>
                        <a:rPr lang="en-US" sz="2200" b="1" u="none" spc="5" dirty="0" err="1" smtClean="0">
                          <a:solidFill>
                            <a:srgbClr val="E0E0E0"/>
                          </a:solidFill>
                          <a:uFill>
                            <a:solidFill>
                              <a:srgbClr val="E0E0E0"/>
                            </a:solidFill>
                          </a:uFill>
                          <a:latin typeface="+mn-lt"/>
                          <a:cs typeface="Bloomberg Prop Unicode N"/>
                        </a:rPr>
                        <a:t>Jaimin</a:t>
                      </a:r>
                      <a:r>
                        <a:rPr lang="en-US" sz="2200" b="1" u="none" spc="5" dirty="0" smtClean="0">
                          <a:solidFill>
                            <a:srgbClr val="E0E0E0"/>
                          </a:solidFill>
                          <a:uFill>
                            <a:solidFill>
                              <a:srgbClr val="E0E0E0"/>
                            </a:solidFill>
                          </a:uFill>
                          <a:latin typeface="+mn-lt"/>
                          <a:cs typeface="Bloomberg Prop Unicode N"/>
                        </a:rPr>
                        <a:t> Patel</a:t>
                      </a:r>
                      <a:endParaRPr sz="1600" b="1" u="none" dirty="0">
                        <a:latin typeface="+mn-lt"/>
                        <a:cs typeface="Bloomberg Prop Unicode N"/>
                      </a:endParaRPr>
                    </a:p>
                  </a:txBody>
                  <a:tcPr marL="0" marR="0" marT="4034" marB="0">
                    <a:lnR w="19050">
                      <a:solidFill>
                        <a:srgbClr val="373737"/>
                      </a:solidFill>
                      <a:prstDash val="solid"/>
                    </a:lnR>
                    <a:lnT w="12700">
                      <a:solidFill>
                        <a:srgbClr val="373737"/>
                      </a:solidFill>
                      <a:prstDash val="solid"/>
                    </a:lnT>
                  </a:tcPr>
                </a:tc>
                <a:extLst>
                  <a:ext uri="{0D108BD9-81ED-4DB2-BD59-A6C34878D82A}">
                    <a16:rowId xmlns:a16="http://schemas.microsoft.com/office/drawing/2014/main" val="10000"/>
                  </a:ext>
                </a:extLst>
              </a:tr>
              <a:tr h="382164">
                <a:tc>
                  <a:txBody>
                    <a:bodyPr/>
                    <a:lstStyle/>
                    <a:p>
                      <a:pPr marL="685800">
                        <a:lnSpc>
                          <a:spcPct val="100000"/>
                        </a:lnSpc>
                        <a:spcBef>
                          <a:spcPts val="75"/>
                        </a:spcBef>
                      </a:pPr>
                      <a:r>
                        <a:rPr lang="en-GB" sz="1600" b="1" dirty="0" smtClean="0">
                          <a:solidFill>
                            <a:schemeClr val="bg1"/>
                          </a:solidFill>
                          <a:latin typeface="+mj-lt"/>
                          <a:cs typeface="Bloomberg Prop Unicode N"/>
                        </a:rPr>
                        <a:t>Bloomberg Intelligence</a:t>
                      </a:r>
                      <a:endParaRPr sz="1600" b="1" dirty="0">
                        <a:solidFill>
                          <a:schemeClr val="bg1"/>
                        </a:solidFill>
                        <a:latin typeface="+mj-lt"/>
                        <a:cs typeface="Bloomberg Prop Unicode N"/>
                      </a:endParaRPr>
                    </a:p>
                  </a:txBody>
                  <a:tcPr marL="0" marR="0" marT="10085" marB="0">
                    <a:lnR w="19050">
                      <a:solidFill>
                        <a:srgbClr val="373737"/>
                      </a:solidFill>
                      <a:prstDash val="solid"/>
                    </a:lnR>
                  </a:tcPr>
                </a:tc>
                <a:extLst>
                  <a:ext uri="{0D108BD9-81ED-4DB2-BD59-A6C34878D82A}">
                    <a16:rowId xmlns:a16="http://schemas.microsoft.com/office/drawing/2014/main" val="10001"/>
                  </a:ext>
                </a:extLst>
              </a:tr>
              <a:tr h="411397">
                <a:tc>
                  <a:txBody>
                    <a:bodyPr/>
                    <a:lstStyle/>
                    <a:p>
                      <a:pPr marL="685800">
                        <a:lnSpc>
                          <a:spcPct val="100000"/>
                        </a:lnSpc>
                        <a:spcBef>
                          <a:spcPts val="75"/>
                        </a:spcBef>
                      </a:pPr>
                      <a:r>
                        <a:rPr lang="en-US" sz="1600" b="1" dirty="0" smtClean="0">
                          <a:solidFill>
                            <a:srgbClr val="A4A4A4"/>
                          </a:solidFill>
                          <a:latin typeface="+mj-lt"/>
                          <a:cs typeface="Bloomberg Prop Unicode N"/>
                        </a:rPr>
                        <a:t>Senior Credit Analyst</a:t>
                      </a:r>
                      <a:endParaRPr sz="1600" b="1" dirty="0">
                        <a:latin typeface="+mj-lt"/>
                        <a:cs typeface="Bloomberg Prop Unicode N"/>
                      </a:endParaRPr>
                    </a:p>
                  </a:txBody>
                  <a:tcPr marL="0" marR="0" marT="10085" marB="0">
                    <a:lnR w="19050">
                      <a:solidFill>
                        <a:srgbClr val="373737"/>
                      </a:solidFill>
                      <a:prstDash val="solid"/>
                    </a:lnR>
                  </a:tcPr>
                </a:tc>
                <a:extLst>
                  <a:ext uri="{0D108BD9-81ED-4DB2-BD59-A6C34878D82A}">
                    <a16:rowId xmlns:a16="http://schemas.microsoft.com/office/drawing/2014/main" val="10002"/>
                  </a:ext>
                </a:extLst>
              </a:tr>
              <a:tr h="411397">
                <a:tc>
                  <a:txBody>
                    <a:bodyPr/>
                    <a:lstStyle/>
                    <a:p>
                      <a:pPr marL="685800">
                        <a:lnSpc>
                          <a:spcPct val="100000"/>
                        </a:lnSpc>
                        <a:spcBef>
                          <a:spcPts val="75"/>
                        </a:spcBef>
                      </a:pPr>
                      <a:r>
                        <a:rPr sz="1600" b="1" spc="5" dirty="0" smtClean="0">
                          <a:solidFill>
                            <a:srgbClr val="A4A4A4"/>
                          </a:solidFill>
                          <a:latin typeface="+mj-lt"/>
                          <a:cs typeface="Bloomberg Prop Unicode N"/>
                        </a:rPr>
                        <a:t>+</a:t>
                      </a:r>
                      <a:r>
                        <a:rPr lang="en-US" sz="1600" b="1" spc="5" dirty="0" smtClean="0">
                          <a:solidFill>
                            <a:srgbClr val="A4A4A4"/>
                          </a:solidFill>
                          <a:latin typeface="+mj-lt"/>
                          <a:cs typeface="Bloomberg Prop Unicode N"/>
                        </a:rPr>
                        <a:t>1-609-279-5915</a:t>
                      </a:r>
                      <a:endParaRPr sz="1600" b="1" dirty="0">
                        <a:latin typeface="+mj-lt"/>
                        <a:cs typeface="Bloomberg Prop Unicode N"/>
                      </a:endParaRPr>
                    </a:p>
                  </a:txBody>
                  <a:tcPr marL="0" marR="0" marT="10085" marB="0">
                    <a:lnR w="19050">
                      <a:solidFill>
                        <a:srgbClr val="373737"/>
                      </a:solidFill>
                      <a:prstDash val="solid"/>
                    </a:lnR>
                  </a:tcPr>
                </a:tc>
                <a:extLst>
                  <a:ext uri="{0D108BD9-81ED-4DB2-BD59-A6C34878D82A}">
                    <a16:rowId xmlns:a16="http://schemas.microsoft.com/office/drawing/2014/main" val="10003"/>
                  </a:ext>
                </a:extLst>
              </a:tr>
              <a:tr h="604781">
                <a:tc>
                  <a:txBody>
                    <a:bodyPr/>
                    <a:lstStyle/>
                    <a:p>
                      <a:pPr marL="685800">
                        <a:lnSpc>
                          <a:spcPct val="100000"/>
                        </a:lnSpc>
                        <a:spcBef>
                          <a:spcPts val="75"/>
                        </a:spcBef>
                      </a:pPr>
                      <a:r>
                        <a:rPr lang="en-US" sz="1600" b="1" spc="5" dirty="0" smtClean="0">
                          <a:solidFill>
                            <a:srgbClr val="A4A4A4"/>
                          </a:solidFill>
                          <a:latin typeface="+mj-lt"/>
                          <a:cs typeface="Bloomberg Prop Unicode N"/>
                          <a:hlinkClick r:id="rId3"/>
                        </a:rPr>
                        <a:t>jpatel214</a:t>
                      </a:r>
                      <a:r>
                        <a:rPr sz="1600" b="1" spc="5" dirty="0" smtClean="0">
                          <a:solidFill>
                            <a:srgbClr val="A4A4A4"/>
                          </a:solidFill>
                          <a:latin typeface="+mj-lt"/>
                          <a:cs typeface="Bloomberg Prop Unicode N"/>
                          <a:hlinkClick r:id="rId3"/>
                        </a:rPr>
                        <a:t>@bloomberg.net</a:t>
                      </a:r>
                      <a:endParaRPr sz="1600" b="1" dirty="0">
                        <a:latin typeface="+mj-lt"/>
                        <a:cs typeface="Bloomberg Prop Unicode N"/>
                      </a:endParaRPr>
                    </a:p>
                  </a:txBody>
                  <a:tcPr marL="0" marR="0" marT="10085" marB="0">
                    <a:lnR w="19050">
                      <a:solidFill>
                        <a:srgbClr val="373737"/>
                      </a:solidFill>
                      <a:prstDash val="solid"/>
                    </a:lnR>
                    <a:lnB w="12700">
                      <a:solidFill>
                        <a:srgbClr val="373737"/>
                      </a:solidFill>
                      <a:prstDash val="solid"/>
                    </a:lnB>
                  </a:tcPr>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a:blip r:embed="rId4"/>
          <a:stretch>
            <a:fillRect/>
          </a:stretch>
        </p:blipFill>
        <p:spPr>
          <a:xfrm>
            <a:off x="3962400" y="2966271"/>
            <a:ext cx="2013556" cy="2445031"/>
          </a:xfrm>
          <a:prstGeom prst="rect">
            <a:avLst/>
          </a:prstGeom>
        </p:spPr>
      </p:pic>
    </p:spTree>
    <p:extLst>
      <p:ext uri="{BB962C8B-B14F-4D97-AF65-F5344CB8AC3E}">
        <p14:creationId xmlns:p14="http://schemas.microsoft.com/office/powerpoint/2010/main" val="28699478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FirstEnergy vs. Utility Holdco Bond Spreads</a:t>
            </a:r>
          </a:p>
        </p:txBody>
      </p:sp>
      <p:pic>
        <p:nvPicPr>
          <p:cNvPr id="6" name="Content Placeholder 3"/>
          <p:cNvPicPr>
            <a:picLocks noChangeAspect="1"/>
          </p:cNvPicPr>
          <p:nvPr/>
        </p:nvPicPr>
        <p:blipFill>
          <a:blip r:embed="rId3"/>
          <a:stretch>
            <a:fillRect/>
          </a:stretch>
        </p:blipFill>
        <p:spPr>
          <a:xfrm>
            <a:off x="752622" y="1524615"/>
            <a:ext cx="12778997" cy="5988620"/>
          </a:xfrm>
          <a:prstGeom prst="rect">
            <a:avLst/>
          </a:prstGeom>
        </p:spPr>
      </p:pic>
      <p:sp>
        <p:nvSpPr>
          <p:cNvPr id="4" name="Rectangle 3"/>
          <p:cNvSpPr/>
          <p:nvPr/>
        </p:nvSpPr>
        <p:spPr>
          <a:xfrm>
            <a:off x="1295400" y="6858000"/>
            <a:ext cx="2454005" cy="322845"/>
          </a:xfrm>
          <a:prstGeom prst="rect">
            <a:avLst/>
          </a:prstGeom>
        </p:spPr>
        <p:txBody>
          <a:bodyPr wrap="none">
            <a:spAutoFit/>
          </a:bodyPr>
          <a:lstStyle/>
          <a:p>
            <a:pPr>
              <a:lnSpc>
                <a:spcPct val="107000"/>
              </a:lnSpc>
              <a:spcAft>
                <a:spcPts val="800"/>
              </a:spcAft>
            </a:pPr>
            <a:r>
              <a:rPr lang="en-US" sz="1400" dirty="0">
                <a:solidFill>
                  <a:srgbClr val="FFFFFF"/>
                </a:solidFill>
                <a:latin typeface="Calibri" panose="020F0502020204030204" pitchFamily="34" charset="0"/>
                <a:ea typeface="DengXian"/>
                <a:cs typeface="Times New Roman" panose="02020603050405020304" pitchFamily="18" charset="0"/>
              </a:rPr>
              <a:t>Source: Bloomberg Intelligence</a:t>
            </a:r>
            <a:endParaRPr lang="en-US" sz="1100" dirty="0">
              <a:effectLst/>
              <a:latin typeface="Calibri" panose="020F0502020204030204" pitchFamily="34" charset="0"/>
              <a:ea typeface="DengXian"/>
              <a:cs typeface="Times New Roman" panose="02020603050405020304" pitchFamily="18" charset="0"/>
            </a:endParaRPr>
          </a:p>
        </p:txBody>
      </p:sp>
    </p:spTree>
    <p:extLst>
      <p:ext uri="{BB962C8B-B14F-4D97-AF65-F5344CB8AC3E}">
        <p14:creationId xmlns:p14="http://schemas.microsoft.com/office/powerpoint/2010/main" val="28835920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FirstEnergy Regulated Utility Subsidiaries</a:t>
            </a:r>
          </a:p>
        </p:txBody>
      </p:sp>
      <p:pic>
        <p:nvPicPr>
          <p:cNvPr id="6" name="Content Placeholder 3"/>
          <p:cNvPicPr>
            <a:picLocks noChangeAspect="1"/>
          </p:cNvPicPr>
          <p:nvPr/>
        </p:nvPicPr>
        <p:blipFill>
          <a:blip r:embed="rId3"/>
          <a:stretch>
            <a:fillRect/>
          </a:stretch>
        </p:blipFill>
        <p:spPr>
          <a:xfrm>
            <a:off x="1223347" y="2028826"/>
            <a:ext cx="12183706" cy="4851643"/>
          </a:xfrm>
          <a:prstGeom prst="rect">
            <a:avLst/>
          </a:prstGeom>
        </p:spPr>
      </p:pic>
      <p:sp>
        <p:nvSpPr>
          <p:cNvPr id="4" name="Rectangle 3"/>
          <p:cNvSpPr/>
          <p:nvPr/>
        </p:nvSpPr>
        <p:spPr>
          <a:xfrm>
            <a:off x="1295400" y="6858000"/>
            <a:ext cx="2454005" cy="322845"/>
          </a:xfrm>
          <a:prstGeom prst="rect">
            <a:avLst/>
          </a:prstGeom>
        </p:spPr>
        <p:txBody>
          <a:bodyPr wrap="none">
            <a:spAutoFit/>
          </a:bodyPr>
          <a:lstStyle/>
          <a:p>
            <a:pPr>
              <a:lnSpc>
                <a:spcPct val="107000"/>
              </a:lnSpc>
              <a:spcAft>
                <a:spcPts val="800"/>
              </a:spcAft>
            </a:pPr>
            <a:r>
              <a:rPr lang="en-US" sz="1400" dirty="0">
                <a:solidFill>
                  <a:srgbClr val="FFFFFF"/>
                </a:solidFill>
                <a:latin typeface="Calibri" panose="020F0502020204030204" pitchFamily="34" charset="0"/>
                <a:ea typeface="DengXian"/>
                <a:cs typeface="Times New Roman" panose="02020603050405020304" pitchFamily="18" charset="0"/>
              </a:rPr>
              <a:t>Source: Bloomberg Intelligence</a:t>
            </a:r>
            <a:endParaRPr lang="en-US" sz="1100" dirty="0">
              <a:effectLst/>
              <a:latin typeface="Calibri" panose="020F0502020204030204" pitchFamily="34" charset="0"/>
              <a:ea typeface="DengXian"/>
              <a:cs typeface="Times New Roman" panose="02020603050405020304" pitchFamily="18" charset="0"/>
            </a:endParaRPr>
          </a:p>
        </p:txBody>
      </p:sp>
    </p:spTree>
    <p:extLst>
      <p:ext uri="{BB962C8B-B14F-4D97-AF65-F5344CB8AC3E}">
        <p14:creationId xmlns:p14="http://schemas.microsoft.com/office/powerpoint/2010/main" val="10451142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FirstEnergy Bond Spreads</a:t>
            </a:r>
          </a:p>
        </p:txBody>
      </p:sp>
      <p:pic>
        <p:nvPicPr>
          <p:cNvPr id="6" name="Content Placeholder 3"/>
          <p:cNvPicPr>
            <a:picLocks noChangeAspect="1"/>
          </p:cNvPicPr>
          <p:nvPr/>
        </p:nvPicPr>
        <p:blipFill>
          <a:blip r:embed="rId3"/>
          <a:stretch>
            <a:fillRect/>
          </a:stretch>
        </p:blipFill>
        <p:spPr>
          <a:xfrm>
            <a:off x="639783" y="1272455"/>
            <a:ext cx="13317074" cy="6240780"/>
          </a:xfrm>
          <a:prstGeom prst="rect">
            <a:avLst/>
          </a:prstGeom>
        </p:spPr>
      </p:pic>
      <p:pic>
        <p:nvPicPr>
          <p:cNvPr id="2" name="Picture 1"/>
          <p:cNvPicPr>
            <a:picLocks noChangeAspect="1"/>
          </p:cNvPicPr>
          <p:nvPr/>
        </p:nvPicPr>
        <p:blipFill>
          <a:blip r:embed="rId4"/>
          <a:stretch>
            <a:fillRect/>
          </a:stretch>
        </p:blipFill>
        <p:spPr>
          <a:xfrm>
            <a:off x="1371600" y="7171413"/>
            <a:ext cx="2469094" cy="377985"/>
          </a:xfrm>
          <a:prstGeom prst="rect">
            <a:avLst/>
          </a:prstGeom>
        </p:spPr>
      </p:pic>
    </p:spTree>
    <p:extLst>
      <p:ext uri="{BB962C8B-B14F-4D97-AF65-F5344CB8AC3E}">
        <p14:creationId xmlns:p14="http://schemas.microsoft.com/office/powerpoint/2010/main" val="15035748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FirstEnergy vs. IPPs Bond Spreads</a:t>
            </a:r>
          </a:p>
        </p:txBody>
      </p:sp>
      <p:pic>
        <p:nvPicPr>
          <p:cNvPr id="6" name="Content Placeholder 3"/>
          <p:cNvPicPr>
            <a:picLocks noChangeAspect="1"/>
          </p:cNvPicPr>
          <p:nvPr/>
        </p:nvPicPr>
        <p:blipFill>
          <a:blip r:embed="rId3"/>
          <a:stretch>
            <a:fillRect/>
          </a:stretch>
        </p:blipFill>
        <p:spPr>
          <a:xfrm>
            <a:off x="457200" y="1311060"/>
            <a:ext cx="13162651" cy="6168413"/>
          </a:xfrm>
          <a:prstGeom prst="rect">
            <a:avLst/>
          </a:prstGeom>
        </p:spPr>
      </p:pic>
      <p:sp>
        <p:nvSpPr>
          <p:cNvPr id="4" name="Rectangle 3"/>
          <p:cNvSpPr/>
          <p:nvPr/>
        </p:nvSpPr>
        <p:spPr>
          <a:xfrm>
            <a:off x="1295400" y="7010400"/>
            <a:ext cx="2454005" cy="322845"/>
          </a:xfrm>
          <a:prstGeom prst="rect">
            <a:avLst/>
          </a:prstGeom>
        </p:spPr>
        <p:txBody>
          <a:bodyPr wrap="none">
            <a:spAutoFit/>
          </a:bodyPr>
          <a:lstStyle/>
          <a:p>
            <a:pPr>
              <a:lnSpc>
                <a:spcPct val="107000"/>
              </a:lnSpc>
              <a:spcAft>
                <a:spcPts val="800"/>
              </a:spcAft>
            </a:pPr>
            <a:r>
              <a:rPr lang="en-US" sz="1400" dirty="0">
                <a:solidFill>
                  <a:srgbClr val="FFFFFF"/>
                </a:solidFill>
                <a:latin typeface="Calibri" panose="020F0502020204030204" pitchFamily="34" charset="0"/>
                <a:ea typeface="DengXian"/>
                <a:cs typeface="Times New Roman" panose="02020603050405020304" pitchFamily="18" charset="0"/>
              </a:rPr>
              <a:t>Source: Bloomberg Intelligence</a:t>
            </a:r>
            <a:endParaRPr lang="en-US" sz="1100" dirty="0">
              <a:effectLst/>
              <a:latin typeface="Calibri" panose="020F0502020204030204" pitchFamily="34" charset="0"/>
              <a:ea typeface="DengXian"/>
              <a:cs typeface="Times New Roman" panose="02020603050405020304" pitchFamily="18" charset="0"/>
            </a:endParaRPr>
          </a:p>
        </p:txBody>
      </p:sp>
    </p:spTree>
    <p:extLst>
      <p:ext uri="{BB962C8B-B14F-4D97-AF65-F5344CB8AC3E}">
        <p14:creationId xmlns:p14="http://schemas.microsoft.com/office/powerpoint/2010/main" val="21773522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PBR vs. XOM, RSDA Bond Spreads</a:t>
            </a:r>
          </a:p>
        </p:txBody>
      </p:sp>
      <p:pic>
        <p:nvPicPr>
          <p:cNvPr id="6" name="Content Placeholder 3"/>
          <p:cNvPicPr>
            <a:picLocks noChangeAspect="1"/>
          </p:cNvPicPr>
          <p:nvPr/>
        </p:nvPicPr>
        <p:blipFill>
          <a:blip r:embed="rId3"/>
          <a:stretch>
            <a:fillRect/>
          </a:stretch>
        </p:blipFill>
        <p:spPr>
          <a:xfrm>
            <a:off x="1107480" y="1585619"/>
            <a:ext cx="12517081" cy="6170392"/>
          </a:xfrm>
          <a:prstGeom prst="rect">
            <a:avLst/>
          </a:prstGeom>
        </p:spPr>
      </p:pic>
      <p:sp>
        <p:nvSpPr>
          <p:cNvPr id="4" name="Rectangle 3"/>
          <p:cNvSpPr/>
          <p:nvPr/>
        </p:nvSpPr>
        <p:spPr>
          <a:xfrm>
            <a:off x="1600200" y="7743096"/>
            <a:ext cx="2454005" cy="322845"/>
          </a:xfrm>
          <a:prstGeom prst="rect">
            <a:avLst/>
          </a:prstGeom>
        </p:spPr>
        <p:txBody>
          <a:bodyPr wrap="none">
            <a:spAutoFit/>
          </a:bodyPr>
          <a:lstStyle/>
          <a:p>
            <a:pPr>
              <a:lnSpc>
                <a:spcPct val="107000"/>
              </a:lnSpc>
              <a:spcAft>
                <a:spcPts val="800"/>
              </a:spcAft>
            </a:pPr>
            <a:r>
              <a:rPr lang="en-US" sz="1400" dirty="0">
                <a:solidFill>
                  <a:srgbClr val="FFFFFF"/>
                </a:solidFill>
                <a:latin typeface="Calibri" panose="020F0502020204030204" pitchFamily="34" charset="0"/>
                <a:ea typeface="DengXian"/>
                <a:cs typeface="Times New Roman" panose="02020603050405020304" pitchFamily="18" charset="0"/>
              </a:rPr>
              <a:t>Source: Bloomberg Intelligence</a:t>
            </a:r>
            <a:endParaRPr lang="en-US" sz="1100" dirty="0">
              <a:effectLst/>
              <a:latin typeface="Calibri" panose="020F0502020204030204" pitchFamily="34" charset="0"/>
              <a:ea typeface="DengXian"/>
              <a:cs typeface="Times New Roman" panose="02020603050405020304" pitchFamily="18" charset="0"/>
            </a:endParaRPr>
          </a:p>
        </p:txBody>
      </p:sp>
    </p:spTree>
    <p:extLst>
      <p:ext uri="{BB962C8B-B14F-4D97-AF65-F5344CB8AC3E}">
        <p14:creationId xmlns:p14="http://schemas.microsoft.com/office/powerpoint/2010/main" val="24946657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err="1" smtClean="0"/>
              <a:t>LatAm</a:t>
            </a:r>
            <a:r>
              <a:rPr lang="en-US" dirty="0" smtClean="0"/>
              <a:t> vs. Canadian Oil Bond Spreads</a:t>
            </a:r>
            <a:endParaRPr lang="en-US" dirty="0"/>
          </a:p>
        </p:txBody>
      </p:sp>
      <p:pic>
        <p:nvPicPr>
          <p:cNvPr id="8" name="Content Placeholder 5"/>
          <p:cNvPicPr>
            <a:picLocks noChangeAspect="1"/>
          </p:cNvPicPr>
          <p:nvPr/>
        </p:nvPicPr>
        <p:blipFill>
          <a:blip r:embed="rId3"/>
          <a:stretch>
            <a:fillRect/>
          </a:stretch>
        </p:blipFill>
        <p:spPr>
          <a:xfrm>
            <a:off x="685800" y="1376658"/>
            <a:ext cx="12230100" cy="6091560"/>
          </a:xfrm>
          <a:prstGeom prst="rect">
            <a:avLst/>
          </a:prstGeom>
        </p:spPr>
      </p:pic>
      <p:sp>
        <p:nvSpPr>
          <p:cNvPr id="4" name="Rectangle 3"/>
          <p:cNvSpPr/>
          <p:nvPr/>
        </p:nvSpPr>
        <p:spPr>
          <a:xfrm>
            <a:off x="1371600" y="7468218"/>
            <a:ext cx="2454005" cy="322845"/>
          </a:xfrm>
          <a:prstGeom prst="rect">
            <a:avLst/>
          </a:prstGeom>
        </p:spPr>
        <p:txBody>
          <a:bodyPr wrap="none">
            <a:spAutoFit/>
          </a:bodyPr>
          <a:lstStyle/>
          <a:p>
            <a:pPr>
              <a:lnSpc>
                <a:spcPct val="107000"/>
              </a:lnSpc>
              <a:spcAft>
                <a:spcPts val="800"/>
              </a:spcAft>
            </a:pPr>
            <a:r>
              <a:rPr lang="en-US" sz="1400" dirty="0">
                <a:solidFill>
                  <a:srgbClr val="FFFFFF"/>
                </a:solidFill>
                <a:latin typeface="Calibri" panose="020F0502020204030204" pitchFamily="34" charset="0"/>
                <a:ea typeface="DengXian"/>
                <a:cs typeface="Times New Roman" panose="02020603050405020304" pitchFamily="18" charset="0"/>
              </a:rPr>
              <a:t>Source: Bloomberg Intelligence</a:t>
            </a:r>
            <a:endParaRPr lang="en-US" sz="1100" dirty="0">
              <a:effectLst/>
              <a:latin typeface="Calibri" panose="020F0502020204030204" pitchFamily="34" charset="0"/>
              <a:ea typeface="DengXian"/>
              <a:cs typeface="Times New Roman" panose="02020603050405020304" pitchFamily="18" charset="0"/>
            </a:endParaRPr>
          </a:p>
        </p:txBody>
      </p:sp>
    </p:spTree>
    <p:extLst>
      <p:ext uri="{BB962C8B-B14F-4D97-AF65-F5344CB8AC3E}">
        <p14:creationId xmlns:p14="http://schemas.microsoft.com/office/powerpoint/2010/main" val="6254638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err="1" smtClean="0"/>
              <a:t>Petrobras</a:t>
            </a:r>
            <a:r>
              <a:rPr lang="en-US" dirty="0" smtClean="0"/>
              <a:t> vs. </a:t>
            </a:r>
            <a:r>
              <a:rPr lang="en-US" dirty="0" err="1" smtClean="0"/>
              <a:t>Ecopetrol</a:t>
            </a:r>
            <a:r>
              <a:rPr lang="en-US" dirty="0" smtClean="0"/>
              <a:t> bond Spreads</a:t>
            </a:r>
            <a:endParaRPr lang="en-US" dirty="0"/>
          </a:p>
        </p:txBody>
      </p:sp>
      <p:pic>
        <p:nvPicPr>
          <p:cNvPr id="6" name="Content Placeholder 13"/>
          <p:cNvPicPr>
            <a:picLocks noChangeAspect="1"/>
          </p:cNvPicPr>
          <p:nvPr/>
        </p:nvPicPr>
        <p:blipFill>
          <a:blip r:embed="rId3"/>
          <a:stretch>
            <a:fillRect/>
          </a:stretch>
        </p:blipFill>
        <p:spPr>
          <a:xfrm>
            <a:off x="1343731" y="1392893"/>
            <a:ext cx="12447882" cy="6120342"/>
          </a:xfrm>
          <a:prstGeom prst="rect">
            <a:avLst/>
          </a:prstGeom>
        </p:spPr>
      </p:pic>
      <p:sp>
        <p:nvSpPr>
          <p:cNvPr id="4" name="Rectangle 3"/>
          <p:cNvSpPr/>
          <p:nvPr/>
        </p:nvSpPr>
        <p:spPr>
          <a:xfrm>
            <a:off x="1343731" y="7513235"/>
            <a:ext cx="2454005" cy="322845"/>
          </a:xfrm>
          <a:prstGeom prst="rect">
            <a:avLst/>
          </a:prstGeom>
        </p:spPr>
        <p:txBody>
          <a:bodyPr wrap="none">
            <a:spAutoFit/>
          </a:bodyPr>
          <a:lstStyle/>
          <a:p>
            <a:pPr>
              <a:lnSpc>
                <a:spcPct val="107000"/>
              </a:lnSpc>
              <a:spcAft>
                <a:spcPts val="800"/>
              </a:spcAft>
            </a:pPr>
            <a:r>
              <a:rPr lang="en-US" sz="1400" dirty="0">
                <a:solidFill>
                  <a:srgbClr val="FFFFFF"/>
                </a:solidFill>
                <a:latin typeface="Calibri" panose="020F0502020204030204" pitchFamily="34" charset="0"/>
                <a:ea typeface="DengXian"/>
                <a:cs typeface="Times New Roman" panose="02020603050405020304" pitchFamily="18" charset="0"/>
              </a:rPr>
              <a:t>Source: Bloomberg Intelligence</a:t>
            </a:r>
            <a:endParaRPr lang="en-US" sz="1100" dirty="0">
              <a:effectLst/>
              <a:latin typeface="Calibri" panose="020F0502020204030204" pitchFamily="34" charset="0"/>
              <a:ea typeface="DengXian"/>
              <a:cs typeface="Times New Roman" panose="02020603050405020304" pitchFamily="18" charset="0"/>
            </a:endParaRPr>
          </a:p>
        </p:txBody>
      </p:sp>
    </p:spTree>
    <p:extLst>
      <p:ext uri="{BB962C8B-B14F-4D97-AF65-F5344CB8AC3E}">
        <p14:creationId xmlns:p14="http://schemas.microsoft.com/office/powerpoint/2010/main" val="5679785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Pemex vs. PBR Bond Spreads</a:t>
            </a:r>
          </a:p>
        </p:txBody>
      </p:sp>
      <p:pic>
        <p:nvPicPr>
          <p:cNvPr id="6" name="Content Placeholder 3"/>
          <p:cNvPicPr>
            <a:picLocks noChangeAspect="1"/>
          </p:cNvPicPr>
          <p:nvPr/>
        </p:nvPicPr>
        <p:blipFill>
          <a:blip r:embed="rId3"/>
          <a:stretch>
            <a:fillRect/>
          </a:stretch>
        </p:blipFill>
        <p:spPr>
          <a:xfrm>
            <a:off x="1336463" y="1541067"/>
            <a:ext cx="12743891" cy="5972168"/>
          </a:xfrm>
          <a:prstGeom prst="rect">
            <a:avLst/>
          </a:prstGeom>
        </p:spPr>
      </p:pic>
      <p:sp>
        <p:nvSpPr>
          <p:cNvPr id="4" name="Rectangle 3"/>
          <p:cNvSpPr/>
          <p:nvPr/>
        </p:nvSpPr>
        <p:spPr>
          <a:xfrm>
            <a:off x="1300300" y="7531316"/>
            <a:ext cx="2454005" cy="322845"/>
          </a:xfrm>
          <a:prstGeom prst="rect">
            <a:avLst/>
          </a:prstGeom>
        </p:spPr>
        <p:txBody>
          <a:bodyPr wrap="none">
            <a:spAutoFit/>
          </a:bodyPr>
          <a:lstStyle/>
          <a:p>
            <a:pPr>
              <a:lnSpc>
                <a:spcPct val="107000"/>
              </a:lnSpc>
              <a:spcAft>
                <a:spcPts val="800"/>
              </a:spcAft>
            </a:pPr>
            <a:r>
              <a:rPr lang="en-US" sz="1400" dirty="0">
                <a:solidFill>
                  <a:srgbClr val="FFFFFF"/>
                </a:solidFill>
                <a:latin typeface="Calibri" panose="020F0502020204030204" pitchFamily="34" charset="0"/>
                <a:ea typeface="DengXian"/>
                <a:cs typeface="Times New Roman" panose="02020603050405020304" pitchFamily="18" charset="0"/>
              </a:rPr>
              <a:t>Source: Bloomberg Intelligence</a:t>
            </a:r>
            <a:endParaRPr lang="en-US" sz="1100" dirty="0">
              <a:effectLst/>
              <a:latin typeface="Calibri" panose="020F0502020204030204" pitchFamily="34" charset="0"/>
              <a:ea typeface="DengXian"/>
              <a:cs typeface="Times New Roman" panose="02020603050405020304" pitchFamily="18" charset="0"/>
            </a:endParaRPr>
          </a:p>
        </p:txBody>
      </p:sp>
    </p:spTree>
    <p:extLst>
      <p:ext uri="{BB962C8B-B14F-4D97-AF65-F5344CB8AC3E}">
        <p14:creationId xmlns:p14="http://schemas.microsoft.com/office/powerpoint/2010/main" val="25753644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PBR, Pemex, EC vs Sovereigns Bond Spreads</a:t>
            </a:r>
            <a:endParaRPr lang="en-US" dirty="0"/>
          </a:p>
        </p:txBody>
      </p:sp>
      <p:pic>
        <p:nvPicPr>
          <p:cNvPr id="4" name="Picture 3"/>
          <p:cNvPicPr>
            <a:picLocks noChangeAspect="1"/>
          </p:cNvPicPr>
          <p:nvPr/>
        </p:nvPicPr>
        <p:blipFill>
          <a:blip r:embed="rId3"/>
          <a:stretch>
            <a:fillRect/>
          </a:stretch>
        </p:blipFill>
        <p:spPr>
          <a:xfrm>
            <a:off x="1149486" y="1240515"/>
            <a:ext cx="12331428" cy="5748571"/>
          </a:xfrm>
          <a:prstGeom prst="rect">
            <a:avLst/>
          </a:prstGeom>
        </p:spPr>
      </p:pic>
      <p:sp>
        <p:nvSpPr>
          <p:cNvPr id="6" name="Rectangle 5"/>
          <p:cNvSpPr/>
          <p:nvPr/>
        </p:nvSpPr>
        <p:spPr>
          <a:xfrm>
            <a:off x="1295400" y="7467600"/>
            <a:ext cx="2454005" cy="322845"/>
          </a:xfrm>
          <a:prstGeom prst="rect">
            <a:avLst/>
          </a:prstGeom>
        </p:spPr>
        <p:txBody>
          <a:bodyPr wrap="none">
            <a:spAutoFit/>
          </a:bodyPr>
          <a:lstStyle/>
          <a:p>
            <a:pPr>
              <a:lnSpc>
                <a:spcPct val="107000"/>
              </a:lnSpc>
              <a:spcAft>
                <a:spcPts val="800"/>
              </a:spcAft>
            </a:pPr>
            <a:r>
              <a:rPr lang="en-US" sz="1400" dirty="0">
                <a:solidFill>
                  <a:srgbClr val="FFFFFF"/>
                </a:solidFill>
                <a:latin typeface="Calibri" panose="020F0502020204030204" pitchFamily="34" charset="0"/>
                <a:ea typeface="DengXian"/>
                <a:cs typeface="Times New Roman" panose="02020603050405020304" pitchFamily="18" charset="0"/>
              </a:rPr>
              <a:t>Source: Bloomberg Intelligence</a:t>
            </a:r>
            <a:endParaRPr lang="en-US" sz="1100" dirty="0">
              <a:effectLst/>
              <a:latin typeface="Calibri" panose="020F0502020204030204" pitchFamily="34" charset="0"/>
              <a:ea typeface="DengXian"/>
              <a:cs typeface="Times New Roman" panose="02020603050405020304" pitchFamily="18" charset="0"/>
            </a:endParaRPr>
          </a:p>
        </p:txBody>
      </p:sp>
    </p:spTree>
    <p:extLst>
      <p:ext uri="{BB962C8B-B14F-4D97-AF65-F5344CB8AC3E}">
        <p14:creationId xmlns:p14="http://schemas.microsoft.com/office/powerpoint/2010/main" val="42609730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Debt Distribution – DDIS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150" y="1447800"/>
            <a:ext cx="10439400" cy="6453705"/>
          </a:xfrm>
          <a:prstGeom prst="rect">
            <a:avLst/>
          </a:prstGeom>
        </p:spPr>
      </p:pic>
    </p:spTree>
    <p:extLst>
      <p:ext uri="{BB962C8B-B14F-4D97-AF65-F5344CB8AC3E}">
        <p14:creationId xmlns:p14="http://schemas.microsoft.com/office/powerpoint/2010/main" val="4765487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524556"/>
            <a:ext cx="12687300" cy="553998"/>
          </a:xfrm>
        </p:spPr>
        <p:txBody>
          <a:bodyPr/>
          <a:lstStyle/>
          <a:p>
            <a:r>
              <a:rPr lang="en-US" dirty="0" smtClean="0"/>
              <a:t>Stephen Flynn – </a:t>
            </a:r>
            <a:r>
              <a:rPr lang="en-US" dirty="0" err="1" smtClean="0"/>
              <a:t>Sr</a:t>
            </a:r>
            <a:r>
              <a:rPr lang="en-US" dirty="0" smtClean="0"/>
              <a:t> Credit Analyst, Communications</a:t>
            </a:r>
            <a:endParaRPr lang="en-US" dirty="0"/>
          </a:p>
        </p:txBody>
      </p:sp>
      <p:pic>
        <p:nvPicPr>
          <p:cNvPr id="4" name="Picture 3"/>
          <p:cNvPicPr>
            <a:picLocks noChangeAspect="1"/>
          </p:cNvPicPr>
          <p:nvPr/>
        </p:nvPicPr>
        <p:blipFill>
          <a:blip r:embed="rId3"/>
          <a:stretch>
            <a:fillRect/>
          </a:stretch>
        </p:blipFill>
        <p:spPr>
          <a:xfrm>
            <a:off x="1371600" y="1805276"/>
            <a:ext cx="10515600" cy="5357524"/>
          </a:xfrm>
          <a:prstGeom prst="rect">
            <a:avLst/>
          </a:prstGeom>
        </p:spPr>
      </p:pic>
    </p:spTree>
    <p:extLst>
      <p:ext uri="{BB962C8B-B14F-4D97-AF65-F5344CB8AC3E}">
        <p14:creationId xmlns:p14="http://schemas.microsoft.com/office/powerpoint/2010/main" val="23709429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C-Band War Chests May Not Be Big Enough</a:t>
            </a:r>
            <a:endParaRPr lang="en-US" dirty="0"/>
          </a:p>
        </p:txBody>
      </p:sp>
      <p:sp>
        <p:nvSpPr>
          <p:cNvPr id="5" name="TextBox 4"/>
          <p:cNvSpPr txBox="1"/>
          <p:nvPr/>
        </p:nvSpPr>
        <p:spPr>
          <a:xfrm>
            <a:off x="838200" y="2133600"/>
            <a:ext cx="12801600" cy="1200329"/>
          </a:xfrm>
          <a:prstGeom prst="rect">
            <a:avLst/>
          </a:prstGeom>
          <a:noFill/>
        </p:spPr>
        <p:txBody>
          <a:bodyPr wrap="square" rtlCol="0">
            <a:spAutoFit/>
          </a:bodyPr>
          <a:lstStyle/>
          <a:p>
            <a:endParaRPr lang="en-US" sz="2400" kern="0" dirty="0" smtClean="0">
              <a:solidFill>
                <a:schemeClr val="bg1"/>
              </a:solidFill>
            </a:endParaRPr>
          </a:p>
          <a:p>
            <a:endParaRPr lang="en-US" sz="2400" kern="0" dirty="0">
              <a:solidFill>
                <a:schemeClr val="bg1"/>
              </a:solidFill>
            </a:endParaRPr>
          </a:p>
          <a:p>
            <a:endParaRPr lang="en-US" sz="2400" kern="0" dirty="0" smtClean="0">
              <a:solidFill>
                <a:schemeClr val="bg1"/>
              </a:solidFill>
            </a:endParaRPr>
          </a:p>
        </p:txBody>
      </p:sp>
      <p:pic>
        <p:nvPicPr>
          <p:cNvPr id="4" name="Picture 3"/>
          <p:cNvPicPr>
            <a:picLocks noChangeAspect="1"/>
          </p:cNvPicPr>
          <p:nvPr/>
        </p:nvPicPr>
        <p:blipFill>
          <a:blip r:embed="rId3"/>
          <a:stretch>
            <a:fillRect/>
          </a:stretch>
        </p:blipFill>
        <p:spPr>
          <a:xfrm>
            <a:off x="1283970" y="1752600"/>
            <a:ext cx="11033760" cy="5439178"/>
          </a:xfrm>
          <a:prstGeom prst="rect">
            <a:avLst/>
          </a:prstGeom>
        </p:spPr>
      </p:pic>
      <p:sp>
        <p:nvSpPr>
          <p:cNvPr id="6" name="TextBox 5"/>
          <p:cNvSpPr txBox="1"/>
          <p:nvPr/>
        </p:nvSpPr>
        <p:spPr>
          <a:xfrm>
            <a:off x="1143000" y="7572778"/>
            <a:ext cx="4114800" cy="276999"/>
          </a:xfrm>
          <a:prstGeom prst="rect">
            <a:avLst/>
          </a:prstGeom>
          <a:noFill/>
        </p:spPr>
        <p:txBody>
          <a:bodyPr wrap="square" rtlCol="0">
            <a:spAutoFit/>
          </a:bodyPr>
          <a:lstStyle/>
          <a:p>
            <a:r>
              <a:rPr lang="en-US" sz="1200" kern="0" dirty="0" smtClean="0">
                <a:solidFill>
                  <a:schemeClr val="bg1"/>
                </a:solidFill>
              </a:rPr>
              <a:t>Source: Company Presentations, Bloomberg Intelligence</a:t>
            </a:r>
          </a:p>
        </p:txBody>
      </p:sp>
    </p:spTree>
    <p:extLst>
      <p:ext uri="{BB962C8B-B14F-4D97-AF65-F5344CB8AC3E}">
        <p14:creationId xmlns:p14="http://schemas.microsoft.com/office/powerpoint/2010/main" val="17953732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Largest High Grade Borrowers May Get Bigger</a:t>
            </a:r>
            <a:endParaRPr lang="en-US" dirty="0"/>
          </a:p>
        </p:txBody>
      </p:sp>
      <p:sp>
        <p:nvSpPr>
          <p:cNvPr id="5" name="TextBox 4"/>
          <p:cNvSpPr txBox="1"/>
          <p:nvPr/>
        </p:nvSpPr>
        <p:spPr>
          <a:xfrm>
            <a:off x="838200" y="2133600"/>
            <a:ext cx="12801600" cy="1200329"/>
          </a:xfrm>
          <a:prstGeom prst="rect">
            <a:avLst/>
          </a:prstGeom>
          <a:noFill/>
        </p:spPr>
        <p:txBody>
          <a:bodyPr wrap="square" rtlCol="0">
            <a:spAutoFit/>
          </a:bodyPr>
          <a:lstStyle/>
          <a:p>
            <a:endParaRPr lang="en-US" sz="2400" kern="0" dirty="0" smtClean="0">
              <a:solidFill>
                <a:schemeClr val="bg1"/>
              </a:solidFill>
            </a:endParaRPr>
          </a:p>
          <a:p>
            <a:endParaRPr lang="en-US" sz="2400" kern="0" dirty="0">
              <a:solidFill>
                <a:schemeClr val="bg1"/>
              </a:solidFill>
            </a:endParaRPr>
          </a:p>
          <a:p>
            <a:endParaRPr lang="en-US" sz="2400" kern="0" dirty="0" smtClean="0">
              <a:solidFill>
                <a:schemeClr val="bg1"/>
              </a:solidFill>
            </a:endParaRPr>
          </a:p>
        </p:txBody>
      </p:sp>
      <p:pic>
        <p:nvPicPr>
          <p:cNvPr id="3" name="Picture 2"/>
          <p:cNvPicPr>
            <a:picLocks noChangeAspect="1"/>
          </p:cNvPicPr>
          <p:nvPr/>
        </p:nvPicPr>
        <p:blipFill>
          <a:blip r:embed="rId3"/>
          <a:stretch>
            <a:fillRect/>
          </a:stretch>
        </p:blipFill>
        <p:spPr>
          <a:xfrm>
            <a:off x="1366159" y="1447800"/>
            <a:ext cx="11747861" cy="5791200"/>
          </a:xfrm>
          <a:prstGeom prst="rect">
            <a:avLst/>
          </a:prstGeom>
        </p:spPr>
      </p:pic>
      <p:sp>
        <p:nvSpPr>
          <p:cNvPr id="6" name="TextBox 5"/>
          <p:cNvSpPr txBox="1"/>
          <p:nvPr/>
        </p:nvSpPr>
        <p:spPr>
          <a:xfrm>
            <a:off x="1143000" y="7608246"/>
            <a:ext cx="4114800" cy="276999"/>
          </a:xfrm>
          <a:prstGeom prst="rect">
            <a:avLst/>
          </a:prstGeom>
          <a:noFill/>
        </p:spPr>
        <p:txBody>
          <a:bodyPr wrap="square" rtlCol="0">
            <a:spAutoFit/>
          </a:bodyPr>
          <a:lstStyle/>
          <a:p>
            <a:r>
              <a:rPr lang="en-US" sz="1200" kern="0" dirty="0" smtClean="0">
                <a:solidFill>
                  <a:schemeClr val="bg1"/>
                </a:solidFill>
              </a:rPr>
              <a:t>Source: Bloomberg </a:t>
            </a:r>
          </a:p>
        </p:txBody>
      </p:sp>
    </p:spTree>
    <p:extLst>
      <p:ext uri="{BB962C8B-B14F-4D97-AF65-F5344CB8AC3E}">
        <p14:creationId xmlns:p14="http://schemas.microsoft.com/office/powerpoint/2010/main" val="113489370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C-Band Spectrum-Purchase Scenario Analysis</a:t>
            </a:r>
            <a:endParaRPr lang="en-US" dirty="0"/>
          </a:p>
        </p:txBody>
      </p:sp>
      <p:sp>
        <p:nvSpPr>
          <p:cNvPr id="5" name="TextBox 4"/>
          <p:cNvSpPr txBox="1"/>
          <p:nvPr/>
        </p:nvSpPr>
        <p:spPr>
          <a:xfrm>
            <a:off x="838200" y="2133600"/>
            <a:ext cx="12801600" cy="1200329"/>
          </a:xfrm>
          <a:prstGeom prst="rect">
            <a:avLst/>
          </a:prstGeom>
          <a:noFill/>
        </p:spPr>
        <p:txBody>
          <a:bodyPr wrap="square" rtlCol="0">
            <a:spAutoFit/>
          </a:bodyPr>
          <a:lstStyle/>
          <a:p>
            <a:endParaRPr lang="en-US" sz="2400" kern="0" dirty="0" smtClean="0">
              <a:solidFill>
                <a:schemeClr val="bg1"/>
              </a:solidFill>
            </a:endParaRPr>
          </a:p>
          <a:p>
            <a:endParaRPr lang="en-US" sz="2400" kern="0" dirty="0">
              <a:solidFill>
                <a:schemeClr val="bg1"/>
              </a:solidFill>
            </a:endParaRPr>
          </a:p>
          <a:p>
            <a:endParaRPr lang="en-US" sz="2400" kern="0" dirty="0" smtClean="0">
              <a:solidFill>
                <a:schemeClr val="bg1"/>
              </a:solidFill>
            </a:endParaRPr>
          </a:p>
        </p:txBody>
      </p:sp>
      <p:sp>
        <p:nvSpPr>
          <p:cNvPr id="6" name="TextBox 5"/>
          <p:cNvSpPr txBox="1"/>
          <p:nvPr/>
        </p:nvSpPr>
        <p:spPr>
          <a:xfrm>
            <a:off x="1143000" y="7572778"/>
            <a:ext cx="4114800" cy="276999"/>
          </a:xfrm>
          <a:prstGeom prst="rect">
            <a:avLst/>
          </a:prstGeom>
          <a:noFill/>
        </p:spPr>
        <p:txBody>
          <a:bodyPr wrap="square" rtlCol="0">
            <a:spAutoFit/>
          </a:bodyPr>
          <a:lstStyle/>
          <a:p>
            <a:r>
              <a:rPr lang="en-US" sz="1200" kern="0" dirty="0" smtClean="0">
                <a:solidFill>
                  <a:schemeClr val="bg1"/>
                </a:solidFill>
              </a:rPr>
              <a:t>Source: Company Filings, Bloomberg Intelligence</a:t>
            </a:r>
          </a:p>
        </p:txBody>
      </p:sp>
      <p:pic>
        <p:nvPicPr>
          <p:cNvPr id="3" name="Picture 2"/>
          <p:cNvPicPr>
            <a:picLocks noChangeAspect="1"/>
          </p:cNvPicPr>
          <p:nvPr/>
        </p:nvPicPr>
        <p:blipFill>
          <a:blip r:embed="rId3"/>
          <a:stretch>
            <a:fillRect/>
          </a:stretch>
        </p:blipFill>
        <p:spPr>
          <a:xfrm>
            <a:off x="1371600" y="1600200"/>
            <a:ext cx="10285067" cy="5070104"/>
          </a:xfrm>
          <a:prstGeom prst="rect">
            <a:avLst/>
          </a:prstGeom>
        </p:spPr>
      </p:pic>
    </p:spTree>
    <p:extLst>
      <p:ext uri="{BB962C8B-B14F-4D97-AF65-F5344CB8AC3E}">
        <p14:creationId xmlns:p14="http://schemas.microsoft.com/office/powerpoint/2010/main" val="22037260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AT&amp;T Balance Sheet May Bend, Not Break</a:t>
            </a:r>
            <a:endParaRPr lang="en-US" dirty="0"/>
          </a:p>
        </p:txBody>
      </p:sp>
      <p:sp>
        <p:nvSpPr>
          <p:cNvPr id="5" name="TextBox 4"/>
          <p:cNvSpPr txBox="1"/>
          <p:nvPr/>
        </p:nvSpPr>
        <p:spPr>
          <a:xfrm>
            <a:off x="838200" y="2133600"/>
            <a:ext cx="12801600" cy="1200329"/>
          </a:xfrm>
          <a:prstGeom prst="rect">
            <a:avLst/>
          </a:prstGeom>
          <a:noFill/>
        </p:spPr>
        <p:txBody>
          <a:bodyPr wrap="square" rtlCol="0">
            <a:spAutoFit/>
          </a:bodyPr>
          <a:lstStyle/>
          <a:p>
            <a:endParaRPr lang="en-US" sz="2400" kern="0" dirty="0" smtClean="0">
              <a:solidFill>
                <a:schemeClr val="bg1"/>
              </a:solidFill>
            </a:endParaRPr>
          </a:p>
          <a:p>
            <a:endParaRPr lang="en-US" sz="2400" kern="0" dirty="0">
              <a:solidFill>
                <a:schemeClr val="bg1"/>
              </a:solidFill>
            </a:endParaRPr>
          </a:p>
          <a:p>
            <a:endParaRPr lang="en-US" sz="2400" kern="0" dirty="0" smtClean="0">
              <a:solidFill>
                <a:schemeClr val="bg1"/>
              </a:solidFill>
            </a:endParaRPr>
          </a:p>
        </p:txBody>
      </p:sp>
      <p:pic>
        <p:nvPicPr>
          <p:cNvPr id="3" name="Picture 2"/>
          <p:cNvPicPr>
            <a:picLocks noChangeAspect="1"/>
          </p:cNvPicPr>
          <p:nvPr/>
        </p:nvPicPr>
        <p:blipFill>
          <a:blip r:embed="rId3"/>
          <a:stretch>
            <a:fillRect/>
          </a:stretch>
        </p:blipFill>
        <p:spPr>
          <a:xfrm>
            <a:off x="2019300" y="1752600"/>
            <a:ext cx="10439400" cy="5146184"/>
          </a:xfrm>
          <a:prstGeom prst="rect">
            <a:avLst/>
          </a:prstGeom>
        </p:spPr>
      </p:pic>
      <p:sp>
        <p:nvSpPr>
          <p:cNvPr id="6" name="TextBox 5"/>
          <p:cNvSpPr txBox="1"/>
          <p:nvPr/>
        </p:nvSpPr>
        <p:spPr>
          <a:xfrm>
            <a:off x="1143000" y="7572778"/>
            <a:ext cx="4114800" cy="276999"/>
          </a:xfrm>
          <a:prstGeom prst="rect">
            <a:avLst/>
          </a:prstGeom>
          <a:noFill/>
        </p:spPr>
        <p:txBody>
          <a:bodyPr wrap="square" rtlCol="0">
            <a:spAutoFit/>
          </a:bodyPr>
          <a:lstStyle/>
          <a:p>
            <a:r>
              <a:rPr lang="en-US" sz="1200" kern="0" dirty="0" smtClean="0">
                <a:solidFill>
                  <a:schemeClr val="bg1"/>
                </a:solidFill>
              </a:rPr>
              <a:t>Source: Company Filings, Bloomberg Intelligence</a:t>
            </a:r>
          </a:p>
        </p:txBody>
      </p:sp>
    </p:spTree>
    <p:extLst>
      <p:ext uri="{BB962C8B-B14F-4D97-AF65-F5344CB8AC3E}">
        <p14:creationId xmlns:p14="http://schemas.microsoft.com/office/powerpoint/2010/main" val="208018388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Bond Spread Curves: AT&amp;T vs. Baa2/BBB </a:t>
            </a:r>
            <a:endParaRPr lang="en-US" dirty="0"/>
          </a:p>
        </p:txBody>
      </p:sp>
      <p:sp>
        <p:nvSpPr>
          <p:cNvPr id="5" name="TextBox 4"/>
          <p:cNvSpPr txBox="1"/>
          <p:nvPr/>
        </p:nvSpPr>
        <p:spPr>
          <a:xfrm>
            <a:off x="838200" y="2133600"/>
            <a:ext cx="12801600" cy="1200329"/>
          </a:xfrm>
          <a:prstGeom prst="rect">
            <a:avLst/>
          </a:prstGeom>
          <a:noFill/>
        </p:spPr>
        <p:txBody>
          <a:bodyPr wrap="square" rtlCol="0">
            <a:spAutoFit/>
          </a:bodyPr>
          <a:lstStyle/>
          <a:p>
            <a:endParaRPr lang="en-US" sz="2400" kern="0" dirty="0" smtClean="0">
              <a:solidFill>
                <a:schemeClr val="bg1"/>
              </a:solidFill>
            </a:endParaRPr>
          </a:p>
          <a:p>
            <a:endParaRPr lang="en-US" sz="2400" kern="0" dirty="0">
              <a:solidFill>
                <a:schemeClr val="bg1"/>
              </a:solidFill>
            </a:endParaRPr>
          </a:p>
          <a:p>
            <a:endParaRPr lang="en-US" sz="2400" kern="0" dirty="0" smtClean="0">
              <a:solidFill>
                <a:schemeClr val="bg1"/>
              </a:solidFill>
            </a:endParaRPr>
          </a:p>
        </p:txBody>
      </p:sp>
      <p:sp>
        <p:nvSpPr>
          <p:cNvPr id="4" name="TextBox 3"/>
          <p:cNvSpPr txBox="1"/>
          <p:nvPr/>
        </p:nvSpPr>
        <p:spPr>
          <a:xfrm>
            <a:off x="1143000" y="7572778"/>
            <a:ext cx="4114800" cy="276999"/>
          </a:xfrm>
          <a:prstGeom prst="rect">
            <a:avLst/>
          </a:prstGeom>
          <a:noFill/>
        </p:spPr>
        <p:txBody>
          <a:bodyPr wrap="square" rtlCol="0">
            <a:spAutoFit/>
          </a:bodyPr>
          <a:lstStyle/>
          <a:p>
            <a:r>
              <a:rPr lang="en-US" sz="1200" kern="0" dirty="0" smtClean="0">
                <a:solidFill>
                  <a:schemeClr val="bg1"/>
                </a:solidFill>
              </a:rPr>
              <a:t>Source: Company Filings, Bloomberg Intelligence</a:t>
            </a:r>
          </a:p>
        </p:txBody>
      </p:sp>
      <p:pic>
        <p:nvPicPr>
          <p:cNvPr id="3" name="Picture 2"/>
          <p:cNvPicPr>
            <a:picLocks noChangeAspect="1"/>
          </p:cNvPicPr>
          <p:nvPr/>
        </p:nvPicPr>
        <p:blipFill>
          <a:blip r:embed="rId3"/>
          <a:stretch>
            <a:fillRect/>
          </a:stretch>
        </p:blipFill>
        <p:spPr>
          <a:xfrm>
            <a:off x="685800" y="1786686"/>
            <a:ext cx="11963400" cy="5897451"/>
          </a:xfrm>
          <a:prstGeom prst="rect">
            <a:avLst/>
          </a:prstGeom>
        </p:spPr>
      </p:pic>
    </p:spTree>
    <p:extLst>
      <p:ext uri="{BB962C8B-B14F-4D97-AF65-F5344CB8AC3E}">
        <p14:creationId xmlns:p14="http://schemas.microsoft.com/office/powerpoint/2010/main" val="16020538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Verizon – Single A Ratings May Be Far Away</a:t>
            </a:r>
            <a:endParaRPr lang="en-US" dirty="0"/>
          </a:p>
        </p:txBody>
      </p:sp>
      <p:sp>
        <p:nvSpPr>
          <p:cNvPr id="5" name="TextBox 4"/>
          <p:cNvSpPr txBox="1"/>
          <p:nvPr/>
        </p:nvSpPr>
        <p:spPr>
          <a:xfrm>
            <a:off x="838200" y="2133600"/>
            <a:ext cx="12801600" cy="1200329"/>
          </a:xfrm>
          <a:prstGeom prst="rect">
            <a:avLst/>
          </a:prstGeom>
          <a:noFill/>
        </p:spPr>
        <p:txBody>
          <a:bodyPr wrap="square" rtlCol="0">
            <a:spAutoFit/>
          </a:bodyPr>
          <a:lstStyle/>
          <a:p>
            <a:endParaRPr lang="en-US" sz="2400" kern="0" dirty="0" smtClean="0">
              <a:solidFill>
                <a:schemeClr val="bg1"/>
              </a:solidFill>
            </a:endParaRPr>
          </a:p>
          <a:p>
            <a:endParaRPr lang="en-US" sz="2400" kern="0" dirty="0">
              <a:solidFill>
                <a:schemeClr val="bg1"/>
              </a:solidFill>
            </a:endParaRPr>
          </a:p>
          <a:p>
            <a:endParaRPr lang="en-US" sz="2400" kern="0" dirty="0" smtClean="0">
              <a:solidFill>
                <a:schemeClr val="bg1"/>
              </a:solidFill>
            </a:endParaRPr>
          </a:p>
        </p:txBody>
      </p:sp>
      <p:sp>
        <p:nvSpPr>
          <p:cNvPr id="4" name="TextBox 3"/>
          <p:cNvSpPr txBox="1"/>
          <p:nvPr/>
        </p:nvSpPr>
        <p:spPr>
          <a:xfrm>
            <a:off x="1143000" y="7572778"/>
            <a:ext cx="4114800" cy="276999"/>
          </a:xfrm>
          <a:prstGeom prst="rect">
            <a:avLst/>
          </a:prstGeom>
          <a:noFill/>
        </p:spPr>
        <p:txBody>
          <a:bodyPr wrap="square" rtlCol="0">
            <a:spAutoFit/>
          </a:bodyPr>
          <a:lstStyle/>
          <a:p>
            <a:r>
              <a:rPr lang="en-US" sz="1200" kern="0" dirty="0" smtClean="0">
                <a:solidFill>
                  <a:schemeClr val="bg1"/>
                </a:solidFill>
              </a:rPr>
              <a:t>Source: Company Filings, Bloomberg Intelligence</a:t>
            </a:r>
          </a:p>
        </p:txBody>
      </p:sp>
      <p:pic>
        <p:nvPicPr>
          <p:cNvPr id="3" name="Picture 2"/>
          <p:cNvPicPr>
            <a:picLocks noChangeAspect="1"/>
          </p:cNvPicPr>
          <p:nvPr/>
        </p:nvPicPr>
        <p:blipFill>
          <a:blip r:embed="rId3"/>
          <a:stretch>
            <a:fillRect/>
          </a:stretch>
        </p:blipFill>
        <p:spPr>
          <a:xfrm>
            <a:off x="1676400" y="1650736"/>
            <a:ext cx="10254151" cy="5054864"/>
          </a:xfrm>
          <a:prstGeom prst="rect">
            <a:avLst/>
          </a:prstGeom>
        </p:spPr>
      </p:pic>
    </p:spTree>
    <p:extLst>
      <p:ext uri="{BB962C8B-B14F-4D97-AF65-F5344CB8AC3E}">
        <p14:creationId xmlns:p14="http://schemas.microsoft.com/office/powerpoint/2010/main" val="22725537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Verizon Bonds Framed By Comcast, AT&amp;T</a:t>
            </a:r>
            <a:endParaRPr lang="en-US" dirty="0"/>
          </a:p>
        </p:txBody>
      </p:sp>
      <p:sp>
        <p:nvSpPr>
          <p:cNvPr id="5" name="TextBox 4"/>
          <p:cNvSpPr txBox="1"/>
          <p:nvPr/>
        </p:nvSpPr>
        <p:spPr>
          <a:xfrm>
            <a:off x="838200" y="2133600"/>
            <a:ext cx="12801600" cy="1200329"/>
          </a:xfrm>
          <a:prstGeom prst="rect">
            <a:avLst/>
          </a:prstGeom>
          <a:noFill/>
        </p:spPr>
        <p:txBody>
          <a:bodyPr wrap="square" rtlCol="0">
            <a:spAutoFit/>
          </a:bodyPr>
          <a:lstStyle/>
          <a:p>
            <a:endParaRPr lang="en-US" sz="2400" kern="0" dirty="0" smtClean="0">
              <a:solidFill>
                <a:schemeClr val="bg1"/>
              </a:solidFill>
            </a:endParaRPr>
          </a:p>
          <a:p>
            <a:endParaRPr lang="en-US" sz="2400" kern="0" dirty="0">
              <a:solidFill>
                <a:schemeClr val="bg1"/>
              </a:solidFill>
            </a:endParaRPr>
          </a:p>
          <a:p>
            <a:endParaRPr lang="en-US" sz="2400" kern="0" dirty="0" smtClean="0">
              <a:solidFill>
                <a:schemeClr val="bg1"/>
              </a:solidFill>
            </a:endParaRPr>
          </a:p>
        </p:txBody>
      </p:sp>
      <p:sp>
        <p:nvSpPr>
          <p:cNvPr id="4" name="TextBox 3"/>
          <p:cNvSpPr txBox="1"/>
          <p:nvPr/>
        </p:nvSpPr>
        <p:spPr>
          <a:xfrm>
            <a:off x="1143000" y="7572778"/>
            <a:ext cx="4114800" cy="276999"/>
          </a:xfrm>
          <a:prstGeom prst="rect">
            <a:avLst/>
          </a:prstGeom>
          <a:noFill/>
        </p:spPr>
        <p:txBody>
          <a:bodyPr wrap="square" rtlCol="0">
            <a:spAutoFit/>
          </a:bodyPr>
          <a:lstStyle/>
          <a:p>
            <a:r>
              <a:rPr lang="en-US" sz="1200" kern="0" dirty="0" smtClean="0">
                <a:solidFill>
                  <a:schemeClr val="bg1"/>
                </a:solidFill>
              </a:rPr>
              <a:t>Source: Company Filings, Bloomberg Intelligence</a:t>
            </a:r>
          </a:p>
        </p:txBody>
      </p:sp>
      <p:pic>
        <p:nvPicPr>
          <p:cNvPr id="3" name="Picture 2"/>
          <p:cNvPicPr>
            <a:picLocks noChangeAspect="1"/>
          </p:cNvPicPr>
          <p:nvPr/>
        </p:nvPicPr>
        <p:blipFill>
          <a:blip r:embed="rId3"/>
          <a:stretch>
            <a:fillRect/>
          </a:stretch>
        </p:blipFill>
        <p:spPr>
          <a:xfrm>
            <a:off x="1112519" y="1752600"/>
            <a:ext cx="11593285" cy="5715000"/>
          </a:xfrm>
          <a:prstGeom prst="rect">
            <a:avLst/>
          </a:prstGeom>
        </p:spPr>
      </p:pic>
    </p:spTree>
    <p:extLst>
      <p:ext uri="{BB962C8B-B14F-4D97-AF65-F5344CB8AC3E}">
        <p14:creationId xmlns:p14="http://schemas.microsoft.com/office/powerpoint/2010/main" val="11334877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Great Time to Borrow Money</a:t>
            </a:r>
            <a:endParaRPr lang="en-US" dirty="0"/>
          </a:p>
        </p:txBody>
      </p:sp>
      <p:sp>
        <p:nvSpPr>
          <p:cNvPr id="5" name="TextBox 4"/>
          <p:cNvSpPr txBox="1"/>
          <p:nvPr/>
        </p:nvSpPr>
        <p:spPr>
          <a:xfrm>
            <a:off x="838200" y="2133600"/>
            <a:ext cx="12801600" cy="1200329"/>
          </a:xfrm>
          <a:prstGeom prst="rect">
            <a:avLst/>
          </a:prstGeom>
          <a:noFill/>
        </p:spPr>
        <p:txBody>
          <a:bodyPr wrap="square" rtlCol="0">
            <a:spAutoFit/>
          </a:bodyPr>
          <a:lstStyle/>
          <a:p>
            <a:endParaRPr lang="en-US" sz="2400" kern="0" dirty="0" smtClean="0">
              <a:solidFill>
                <a:schemeClr val="bg1"/>
              </a:solidFill>
            </a:endParaRPr>
          </a:p>
          <a:p>
            <a:endParaRPr lang="en-US" sz="2400" kern="0" dirty="0">
              <a:solidFill>
                <a:schemeClr val="bg1"/>
              </a:solidFill>
            </a:endParaRPr>
          </a:p>
          <a:p>
            <a:endParaRPr lang="en-US" sz="2400" kern="0" dirty="0" smtClean="0">
              <a:solidFill>
                <a:schemeClr val="bg1"/>
              </a:solidFill>
            </a:endParaRPr>
          </a:p>
        </p:txBody>
      </p:sp>
      <p:sp>
        <p:nvSpPr>
          <p:cNvPr id="4" name="TextBox 3"/>
          <p:cNvSpPr txBox="1"/>
          <p:nvPr/>
        </p:nvSpPr>
        <p:spPr>
          <a:xfrm>
            <a:off x="1143000" y="7572778"/>
            <a:ext cx="4114800" cy="276999"/>
          </a:xfrm>
          <a:prstGeom prst="rect">
            <a:avLst/>
          </a:prstGeom>
          <a:noFill/>
        </p:spPr>
        <p:txBody>
          <a:bodyPr wrap="square" rtlCol="0">
            <a:spAutoFit/>
          </a:bodyPr>
          <a:lstStyle/>
          <a:p>
            <a:r>
              <a:rPr lang="en-US" sz="1200" kern="0" dirty="0" smtClean="0">
                <a:solidFill>
                  <a:schemeClr val="bg1"/>
                </a:solidFill>
              </a:rPr>
              <a:t>Source: Company Filings, Bloomberg Intelligence</a:t>
            </a:r>
          </a:p>
        </p:txBody>
      </p:sp>
      <p:sp>
        <p:nvSpPr>
          <p:cNvPr id="3" name="TextBox 2"/>
          <p:cNvSpPr txBox="1"/>
          <p:nvPr/>
        </p:nvSpPr>
        <p:spPr>
          <a:xfrm>
            <a:off x="1143000" y="1905000"/>
            <a:ext cx="11125200" cy="830997"/>
          </a:xfrm>
          <a:prstGeom prst="rect">
            <a:avLst/>
          </a:prstGeom>
          <a:noFill/>
        </p:spPr>
        <p:txBody>
          <a:bodyPr wrap="square" rtlCol="0">
            <a:spAutoFit/>
          </a:bodyPr>
          <a:lstStyle/>
          <a:p>
            <a:r>
              <a:rPr lang="en-US" sz="2400" kern="0" dirty="0" smtClean="0">
                <a:solidFill>
                  <a:schemeClr val="bg1"/>
                </a:solidFill>
              </a:rPr>
              <a:t>T-Mobile US’ sale on January 11 of Ba3/BB rated senior unsecured notes was upsized and priced at very low yields for non-investment grade</a:t>
            </a:r>
          </a:p>
        </p:txBody>
      </p:sp>
      <p:pic>
        <p:nvPicPr>
          <p:cNvPr id="6" name="Picture 5"/>
          <p:cNvPicPr>
            <a:picLocks noChangeAspect="1"/>
          </p:cNvPicPr>
          <p:nvPr/>
        </p:nvPicPr>
        <p:blipFill>
          <a:blip r:embed="rId3"/>
          <a:stretch>
            <a:fillRect/>
          </a:stretch>
        </p:blipFill>
        <p:spPr>
          <a:xfrm>
            <a:off x="2209800" y="3288980"/>
            <a:ext cx="8229600" cy="4056846"/>
          </a:xfrm>
          <a:prstGeom prst="rect">
            <a:avLst/>
          </a:prstGeom>
        </p:spPr>
      </p:pic>
    </p:spTree>
    <p:extLst>
      <p:ext uri="{BB962C8B-B14F-4D97-AF65-F5344CB8AC3E}">
        <p14:creationId xmlns:p14="http://schemas.microsoft.com/office/powerpoint/2010/main" val="1568191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Cable C-Band Purchase Scenarios</a:t>
            </a:r>
            <a:endParaRPr lang="en-US" dirty="0"/>
          </a:p>
        </p:txBody>
      </p:sp>
      <p:sp>
        <p:nvSpPr>
          <p:cNvPr id="5" name="TextBox 4"/>
          <p:cNvSpPr txBox="1"/>
          <p:nvPr/>
        </p:nvSpPr>
        <p:spPr>
          <a:xfrm>
            <a:off x="838200" y="2133600"/>
            <a:ext cx="12801600" cy="1200329"/>
          </a:xfrm>
          <a:prstGeom prst="rect">
            <a:avLst/>
          </a:prstGeom>
          <a:noFill/>
        </p:spPr>
        <p:txBody>
          <a:bodyPr wrap="square" rtlCol="0">
            <a:spAutoFit/>
          </a:bodyPr>
          <a:lstStyle/>
          <a:p>
            <a:endParaRPr lang="en-US" sz="2400" kern="0" dirty="0" smtClean="0">
              <a:solidFill>
                <a:schemeClr val="bg1"/>
              </a:solidFill>
            </a:endParaRPr>
          </a:p>
          <a:p>
            <a:endParaRPr lang="en-US" sz="2400" kern="0" dirty="0">
              <a:solidFill>
                <a:schemeClr val="bg1"/>
              </a:solidFill>
            </a:endParaRPr>
          </a:p>
          <a:p>
            <a:endParaRPr lang="en-US" sz="2400" kern="0" dirty="0" smtClean="0">
              <a:solidFill>
                <a:schemeClr val="bg1"/>
              </a:solidFill>
            </a:endParaRPr>
          </a:p>
        </p:txBody>
      </p:sp>
      <p:sp>
        <p:nvSpPr>
          <p:cNvPr id="4" name="TextBox 3"/>
          <p:cNvSpPr txBox="1"/>
          <p:nvPr/>
        </p:nvSpPr>
        <p:spPr>
          <a:xfrm>
            <a:off x="1143000" y="7572778"/>
            <a:ext cx="4114800" cy="276999"/>
          </a:xfrm>
          <a:prstGeom prst="rect">
            <a:avLst/>
          </a:prstGeom>
          <a:noFill/>
        </p:spPr>
        <p:txBody>
          <a:bodyPr wrap="square" rtlCol="0">
            <a:spAutoFit/>
          </a:bodyPr>
          <a:lstStyle/>
          <a:p>
            <a:r>
              <a:rPr lang="en-US" sz="1200" kern="0" dirty="0" smtClean="0">
                <a:solidFill>
                  <a:schemeClr val="bg1"/>
                </a:solidFill>
              </a:rPr>
              <a:t>Source: Company Filings, Bloomberg Intelligence</a:t>
            </a:r>
          </a:p>
        </p:txBody>
      </p:sp>
      <p:pic>
        <p:nvPicPr>
          <p:cNvPr id="7" name="Picture 6"/>
          <p:cNvPicPr>
            <a:picLocks noChangeAspect="1"/>
          </p:cNvPicPr>
          <p:nvPr/>
        </p:nvPicPr>
        <p:blipFill>
          <a:blip r:embed="rId3"/>
          <a:stretch>
            <a:fillRect/>
          </a:stretch>
        </p:blipFill>
        <p:spPr>
          <a:xfrm>
            <a:off x="1905000" y="1981200"/>
            <a:ext cx="8610600" cy="4244662"/>
          </a:xfrm>
          <a:prstGeom prst="rect">
            <a:avLst/>
          </a:prstGeom>
        </p:spPr>
      </p:pic>
    </p:spTree>
    <p:extLst>
      <p:ext uri="{BB962C8B-B14F-4D97-AF65-F5344CB8AC3E}">
        <p14:creationId xmlns:p14="http://schemas.microsoft.com/office/powerpoint/2010/main" val="37127254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Bond Search – SRCH</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676400"/>
            <a:ext cx="9429750" cy="6019800"/>
          </a:xfrm>
          <a:prstGeom prst="rect">
            <a:avLst/>
          </a:prstGeom>
        </p:spPr>
      </p:pic>
    </p:spTree>
    <p:extLst>
      <p:ext uri="{BB962C8B-B14F-4D97-AF65-F5344CB8AC3E}">
        <p14:creationId xmlns:p14="http://schemas.microsoft.com/office/powerpoint/2010/main" val="19331530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Capital Allocation May Change With C-Band Buy</a:t>
            </a:r>
            <a:endParaRPr lang="en-US" dirty="0"/>
          </a:p>
        </p:txBody>
      </p:sp>
      <p:sp>
        <p:nvSpPr>
          <p:cNvPr id="5" name="TextBox 4"/>
          <p:cNvSpPr txBox="1"/>
          <p:nvPr/>
        </p:nvSpPr>
        <p:spPr>
          <a:xfrm>
            <a:off x="838200" y="2133600"/>
            <a:ext cx="12801600" cy="1200329"/>
          </a:xfrm>
          <a:prstGeom prst="rect">
            <a:avLst/>
          </a:prstGeom>
          <a:noFill/>
        </p:spPr>
        <p:txBody>
          <a:bodyPr wrap="square" rtlCol="0">
            <a:spAutoFit/>
          </a:bodyPr>
          <a:lstStyle/>
          <a:p>
            <a:endParaRPr lang="en-US" sz="2400" kern="0" dirty="0" smtClean="0">
              <a:solidFill>
                <a:schemeClr val="bg1"/>
              </a:solidFill>
            </a:endParaRPr>
          </a:p>
          <a:p>
            <a:endParaRPr lang="en-US" sz="2400" kern="0" dirty="0">
              <a:solidFill>
                <a:schemeClr val="bg1"/>
              </a:solidFill>
            </a:endParaRPr>
          </a:p>
          <a:p>
            <a:endParaRPr lang="en-US" sz="2400" kern="0" dirty="0" smtClean="0">
              <a:solidFill>
                <a:schemeClr val="bg1"/>
              </a:solidFill>
            </a:endParaRPr>
          </a:p>
        </p:txBody>
      </p:sp>
      <p:sp>
        <p:nvSpPr>
          <p:cNvPr id="4" name="TextBox 3"/>
          <p:cNvSpPr txBox="1"/>
          <p:nvPr/>
        </p:nvSpPr>
        <p:spPr>
          <a:xfrm>
            <a:off x="1143000" y="7572778"/>
            <a:ext cx="4114800" cy="276999"/>
          </a:xfrm>
          <a:prstGeom prst="rect">
            <a:avLst/>
          </a:prstGeom>
          <a:noFill/>
        </p:spPr>
        <p:txBody>
          <a:bodyPr wrap="square" rtlCol="0">
            <a:spAutoFit/>
          </a:bodyPr>
          <a:lstStyle/>
          <a:p>
            <a:r>
              <a:rPr lang="en-US" sz="1200" kern="0" dirty="0" smtClean="0">
                <a:solidFill>
                  <a:schemeClr val="bg1"/>
                </a:solidFill>
              </a:rPr>
              <a:t>Source: Company Filings, Bloomberg Intelligence</a:t>
            </a:r>
          </a:p>
        </p:txBody>
      </p:sp>
      <p:sp>
        <p:nvSpPr>
          <p:cNvPr id="3" name="TextBox 2"/>
          <p:cNvSpPr txBox="1"/>
          <p:nvPr/>
        </p:nvSpPr>
        <p:spPr>
          <a:xfrm>
            <a:off x="1295400" y="1828800"/>
            <a:ext cx="7162800" cy="461665"/>
          </a:xfrm>
          <a:prstGeom prst="rect">
            <a:avLst/>
          </a:prstGeom>
          <a:noFill/>
        </p:spPr>
        <p:txBody>
          <a:bodyPr wrap="square" rtlCol="0">
            <a:spAutoFit/>
          </a:bodyPr>
          <a:lstStyle/>
          <a:p>
            <a:r>
              <a:rPr lang="en-US" sz="2400" kern="0" dirty="0" smtClean="0">
                <a:solidFill>
                  <a:schemeClr val="bg1"/>
                </a:solidFill>
              </a:rPr>
              <a:t>Charter Quarterly Cash Outflows for Buybacks</a:t>
            </a:r>
          </a:p>
        </p:txBody>
      </p:sp>
      <p:pic>
        <p:nvPicPr>
          <p:cNvPr id="6" name="Picture 5"/>
          <p:cNvPicPr>
            <a:picLocks noChangeAspect="1"/>
          </p:cNvPicPr>
          <p:nvPr/>
        </p:nvPicPr>
        <p:blipFill>
          <a:blip r:embed="rId3"/>
          <a:stretch>
            <a:fillRect/>
          </a:stretch>
        </p:blipFill>
        <p:spPr>
          <a:xfrm>
            <a:off x="1828800" y="2555641"/>
            <a:ext cx="9220200" cy="4545170"/>
          </a:xfrm>
          <a:prstGeom prst="rect">
            <a:avLst/>
          </a:prstGeom>
        </p:spPr>
      </p:pic>
    </p:spTree>
    <p:extLst>
      <p:ext uri="{BB962C8B-B14F-4D97-AF65-F5344CB8AC3E}">
        <p14:creationId xmlns:p14="http://schemas.microsoft.com/office/powerpoint/2010/main" val="37752300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DELL: Differentiating Risks from Rewards</a:t>
            </a:r>
            <a:endParaRPr lang="en-US" dirty="0"/>
          </a:p>
        </p:txBody>
      </p:sp>
      <p:sp>
        <p:nvSpPr>
          <p:cNvPr id="5" name="TextBox 4"/>
          <p:cNvSpPr txBox="1"/>
          <p:nvPr/>
        </p:nvSpPr>
        <p:spPr>
          <a:xfrm>
            <a:off x="838200" y="2133600"/>
            <a:ext cx="12801600" cy="1692771"/>
          </a:xfrm>
          <a:prstGeom prst="rect">
            <a:avLst/>
          </a:prstGeom>
          <a:noFill/>
        </p:spPr>
        <p:txBody>
          <a:bodyPr wrap="square" rtlCol="0">
            <a:spAutoFit/>
          </a:bodyPr>
          <a:lstStyle/>
          <a:p>
            <a:r>
              <a:rPr lang="en-US" sz="3200" kern="0" dirty="0" smtClean="0">
                <a:solidFill>
                  <a:schemeClr val="bg1"/>
                </a:solidFill>
              </a:rPr>
              <a:t>Robert </a:t>
            </a:r>
            <a:r>
              <a:rPr lang="en-US" sz="3200" kern="0" dirty="0" err="1" smtClean="0">
                <a:solidFill>
                  <a:schemeClr val="bg1"/>
                </a:solidFill>
              </a:rPr>
              <a:t>Schiffman</a:t>
            </a:r>
            <a:r>
              <a:rPr lang="en-US" sz="3200" kern="0" dirty="0" smtClean="0">
                <a:solidFill>
                  <a:schemeClr val="bg1"/>
                </a:solidFill>
              </a:rPr>
              <a:t> – Senior Credit Analyst, Technology / Internet</a:t>
            </a:r>
            <a:endParaRPr lang="en-US" sz="3200" kern="0" dirty="0">
              <a:solidFill>
                <a:schemeClr val="bg1"/>
              </a:solidFill>
            </a:endParaRPr>
          </a:p>
          <a:p>
            <a:endParaRPr lang="en-US" sz="2400" kern="0" dirty="0" smtClean="0">
              <a:solidFill>
                <a:schemeClr val="bg1"/>
              </a:solidFill>
            </a:endParaRPr>
          </a:p>
          <a:p>
            <a:endParaRPr lang="en-US" sz="2400" kern="0" dirty="0">
              <a:solidFill>
                <a:schemeClr val="bg1"/>
              </a:solidFill>
            </a:endParaRPr>
          </a:p>
          <a:p>
            <a:endParaRPr lang="en-US" sz="2400" kern="0" dirty="0" smtClean="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3826371"/>
            <a:ext cx="3338048" cy="3184181"/>
          </a:xfrm>
          <a:prstGeom prst="rect">
            <a:avLst/>
          </a:prstGeom>
        </p:spPr>
      </p:pic>
    </p:spTree>
    <p:extLst>
      <p:ext uri="{BB962C8B-B14F-4D97-AF65-F5344CB8AC3E}">
        <p14:creationId xmlns:p14="http://schemas.microsoft.com/office/powerpoint/2010/main" val="36195864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DELL: Size and Scale Matters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28" y="1828800"/>
            <a:ext cx="13545687" cy="4648200"/>
          </a:xfrm>
          <a:prstGeom prst="rect">
            <a:avLst/>
          </a:prstGeom>
        </p:spPr>
      </p:pic>
      <p:sp>
        <p:nvSpPr>
          <p:cNvPr id="3" name="TextBox 2"/>
          <p:cNvSpPr txBox="1"/>
          <p:nvPr/>
        </p:nvSpPr>
        <p:spPr>
          <a:xfrm>
            <a:off x="685800" y="7010400"/>
            <a:ext cx="4114800" cy="276999"/>
          </a:xfrm>
          <a:prstGeom prst="rect">
            <a:avLst/>
          </a:prstGeom>
          <a:noFill/>
        </p:spPr>
        <p:txBody>
          <a:bodyPr wrap="square" rtlCol="0">
            <a:spAutoFit/>
          </a:bodyPr>
          <a:lstStyle/>
          <a:p>
            <a:r>
              <a:rPr lang="en-US" sz="1200" kern="0" dirty="0" smtClean="0">
                <a:solidFill>
                  <a:schemeClr val="bg1"/>
                </a:solidFill>
              </a:rPr>
              <a:t>Source: Company Presentation, Bloomberg Intelligence</a:t>
            </a:r>
          </a:p>
        </p:txBody>
      </p:sp>
    </p:spTree>
    <p:extLst>
      <p:ext uri="{BB962C8B-B14F-4D97-AF65-F5344CB8AC3E}">
        <p14:creationId xmlns:p14="http://schemas.microsoft.com/office/powerpoint/2010/main" val="221418495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DELL: An Improving Fundamental Path</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600200"/>
            <a:ext cx="8824447" cy="5931927"/>
          </a:xfrm>
          <a:prstGeom prst="rect">
            <a:avLst/>
          </a:prstGeom>
        </p:spPr>
      </p:pic>
      <p:sp>
        <p:nvSpPr>
          <p:cNvPr id="5" name="TextBox 4"/>
          <p:cNvSpPr txBox="1"/>
          <p:nvPr/>
        </p:nvSpPr>
        <p:spPr>
          <a:xfrm>
            <a:off x="1219200" y="7776774"/>
            <a:ext cx="4114800" cy="276999"/>
          </a:xfrm>
          <a:prstGeom prst="rect">
            <a:avLst/>
          </a:prstGeom>
          <a:noFill/>
        </p:spPr>
        <p:txBody>
          <a:bodyPr wrap="square" rtlCol="0">
            <a:spAutoFit/>
          </a:bodyPr>
          <a:lstStyle/>
          <a:p>
            <a:r>
              <a:rPr lang="en-US" sz="1200" kern="0" dirty="0" smtClean="0">
                <a:solidFill>
                  <a:schemeClr val="bg1"/>
                </a:solidFill>
              </a:rPr>
              <a:t>Source: Company Presentation, Bloomberg Intelligence</a:t>
            </a:r>
          </a:p>
        </p:txBody>
      </p:sp>
    </p:spTree>
    <p:extLst>
      <p:ext uri="{BB962C8B-B14F-4D97-AF65-F5344CB8AC3E}">
        <p14:creationId xmlns:p14="http://schemas.microsoft.com/office/powerpoint/2010/main" val="220514194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DELL: BI Checklist Lit Up in Green</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524000"/>
            <a:ext cx="9662647" cy="6161329"/>
          </a:xfrm>
          <a:prstGeom prst="rect">
            <a:avLst/>
          </a:prstGeom>
        </p:spPr>
      </p:pic>
    </p:spTree>
    <p:extLst>
      <p:ext uri="{BB962C8B-B14F-4D97-AF65-F5344CB8AC3E}">
        <p14:creationId xmlns:p14="http://schemas.microsoft.com/office/powerpoint/2010/main" val="28611668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DELL: A Commitment to Deleveraging</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985" y="1752600"/>
            <a:ext cx="7114102" cy="39624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00" y="1752600"/>
            <a:ext cx="6969897" cy="4953000"/>
          </a:xfrm>
          <a:prstGeom prst="rect">
            <a:avLst/>
          </a:prstGeom>
        </p:spPr>
      </p:pic>
      <p:sp>
        <p:nvSpPr>
          <p:cNvPr id="5" name="TextBox 4"/>
          <p:cNvSpPr txBox="1"/>
          <p:nvPr/>
        </p:nvSpPr>
        <p:spPr>
          <a:xfrm>
            <a:off x="990600" y="7010400"/>
            <a:ext cx="4114800" cy="276999"/>
          </a:xfrm>
          <a:prstGeom prst="rect">
            <a:avLst/>
          </a:prstGeom>
          <a:noFill/>
        </p:spPr>
        <p:txBody>
          <a:bodyPr wrap="square" rtlCol="0">
            <a:spAutoFit/>
          </a:bodyPr>
          <a:lstStyle/>
          <a:p>
            <a:r>
              <a:rPr lang="en-US" sz="1200" kern="0" dirty="0" smtClean="0">
                <a:solidFill>
                  <a:schemeClr val="bg1"/>
                </a:solidFill>
              </a:rPr>
              <a:t>Source: Company Presentation, Bloomberg Intelligence</a:t>
            </a:r>
          </a:p>
        </p:txBody>
      </p:sp>
    </p:spTree>
    <p:extLst>
      <p:ext uri="{BB962C8B-B14F-4D97-AF65-F5344CB8AC3E}">
        <p14:creationId xmlns:p14="http://schemas.microsoft.com/office/powerpoint/2010/main" val="23476507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DELL: Complex Capital Structure, Ratings Risk</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67029"/>
            <a:ext cx="7771848" cy="27763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5407" y="4343400"/>
            <a:ext cx="7438095" cy="3438095"/>
          </a:xfrm>
          <a:prstGeom prst="rect">
            <a:avLst/>
          </a:prstGeom>
        </p:spPr>
      </p:pic>
    </p:spTree>
    <p:extLst>
      <p:ext uri="{BB962C8B-B14F-4D97-AF65-F5344CB8AC3E}">
        <p14:creationId xmlns:p14="http://schemas.microsoft.com/office/powerpoint/2010/main" val="23287966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DELL: </a:t>
            </a:r>
            <a:r>
              <a:rPr lang="en-US" dirty="0"/>
              <a:t>Spreads Out on the Curve </a:t>
            </a:r>
            <a:r>
              <a:rPr lang="en-US" dirty="0" smtClean="0"/>
              <a:t>Wide </a:t>
            </a:r>
            <a:r>
              <a:rPr lang="en-US" dirty="0"/>
              <a:t>to Peers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1676400"/>
            <a:ext cx="13323627" cy="5715000"/>
          </a:xfrm>
          <a:prstGeom prst="rect">
            <a:avLst/>
          </a:prstGeom>
        </p:spPr>
      </p:pic>
    </p:spTree>
    <p:extLst>
      <p:ext uri="{BB962C8B-B14F-4D97-AF65-F5344CB8AC3E}">
        <p14:creationId xmlns:p14="http://schemas.microsoft.com/office/powerpoint/2010/main" val="170147126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DELL: CDS Rally Highlights Liquidity Strength</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250" y="1752600"/>
            <a:ext cx="12127250" cy="5683193"/>
          </a:xfrm>
          <a:prstGeom prst="rect">
            <a:avLst/>
          </a:prstGeom>
        </p:spPr>
      </p:pic>
    </p:spTree>
    <p:extLst>
      <p:ext uri="{BB962C8B-B14F-4D97-AF65-F5344CB8AC3E}">
        <p14:creationId xmlns:p14="http://schemas.microsoft.com/office/powerpoint/2010/main" val="409356927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p:cNvSpPr txBox="1">
            <a:spLocks/>
          </p:cNvSpPr>
          <p:nvPr/>
        </p:nvSpPr>
        <p:spPr>
          <a:xfrm>
            <a:off x="502632" y="1645920"/>
            <a:ext cx="12641868" cy="5669280"/>
          </a:xfrm>
          <a:prstGeom prst="rect">
            <a:avLst/>
          </a:prstGeom>
        </p:spPr>
        <p:txBody>
          <a:bodyPr wrap="square" lIns="0" tIns="0" rIns="0" bIns="0">
            <a:noAutofit/>
          </a:bodyPr>
          <a:lstStyle>
            <a:lvl1pPr marL="342900" indent="-342900">
              <a:lnSpc>
                <a:spcPct val="100000"/>
              </a:lnSpc>
              <a:spcAft>
                <a:spcPts val="600"/>
              </a:spcAft>
              <a:buClrTx/>
              <a:buSzPct val="90000"/>
              <a:buFont typeface="Arial" panose="020B0604020202020204" pitchFamily="34" charset="0"/>
              <a:buChar char="•"/>
              <a:defRPr lang="en-US" sz="2000" b="1" i="0" baseline="0">
                <a:solidFill>
                  <a:schemeClr val="bg1"/>
                </a:solidFill>
                <a:latin typeface="Arial" charset="0"/>
                <a:ea typeface="Arial" charset="0"/>
                <a:cs typeface="Arial" charset="0"/>
              </a:defRPr>
            </a:lvl1pPr>
            <a:lvl2pPr marL="571500" indent="-228600">
              <a:lnSpc>
                <a:spcPct val="100000"/>
              </a:lnSpc>
              <a:spcAft>
                <a:spcPts val="600"/>
              </a:spcAft>
              <a:buClr>
                <a:schemeClr val="bg1"/>
              </a:buClr>
              <a:buSzPct val="90000"/>
              <a:buFont typeface="Arial" panose="020B0604020202020204" pitchFamily="34" charset="0"/>
              <a:buChar char="̶"/>
              <a:defRPr sz="1800" baseline="0">
                <a:solidFill>
                  <a:schemeClr val="bg1"/>
                </a:solidFill>
                <a:latin typeface="Arial" charset="0"/>
                <a:ea typeface="Arial" charset="0"/>
                <a:cs typeface="Arial" charset="0"/>
              </a:defRPr>
            </a:lvl2pPr>
            <a:lvl3pPr marL="800100" indent="-228600">
              <a:lnSpc>
                <a:spcPct val="100000"/>
              </a:lnSpc>
              <a:spcAft>
                <a:spcPts val="600"/>
              </a:spcAft>
              <a:buSzPct val="80000"/>
              <a:buFont typeface="Arial" panose="020B0604020202020204" pitchFamily="34" charset="0"/>
              <a:buChar char="•"/>
              <a:defRPr sz="1600">
                <a:solidFill>
                  <a:schemeClr val="bg1"/>
                </a:solidFill>
                <a:latin typeface="Arial" charset="0"/>
                <a:ea typeface="Arial" charset="0"/>
                <a:cs typeface="Arial" charset="0"/>
              </a:defRPr>
            </a:lvl3pPr>
            <a:lvl4pPr marL="1028700" indent="-174625">
              <a:lnSpc>
                <a:spcPct val="100000"/>
              </a:lnSpc>
              <a:spcAft>
                <a:spcPts val="400"/>
              </a:spcAft>
              <a:buSzPct val="80000"/>
              <a:buFont typeface="Arial" panose="020B0604020202020204" pitchFamily="34" charset="0"/>
              <a:buChar char="-"/>
              <a:defRPr sz="1400">
                <a:solidFill>
                  <a:schemeClr val="bg1"/>
                </a:solidFill>
                <a:latin typeface="Arial" charset="0"/>
                <a:ea typeface="Arial" charset="0"/>
                <a:cs typeface="Arial" charset="0"/>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600"/>
              </a:spcAft>
              <a:buClrTx/>
              <a:buSzPct val="90000"/>
              <a:buFont typeface="Arial" panose="020B0604020202020204" pitchFamily="34" charset="0"/>
              <a:buNone/>
              <a:tabLst/>
              <a:defRPr/>
            </a:pPr>
            <a:endParaRPr kumimoji="0" lang="en-US" sz="2000" b="1" i="0" u="none" strike="noStrike" kern="0" cap="none" spc="0" normalizeH="0" baseline="0" noProof="0" dirty="0" smtClean="0">
              <a:ln>
                <a:noFill/>
              </a:ln>
              <a:solidFill>
                <a:srgbClr val="FFFFFF"/>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600"/>
              </a:spcAft>
              <a:buClrTx/>
              <a:buSzPct val="90000"/>
              <a:buFont typeface="Arial" panose="020B0604020202020204" pitchFamily="34" charset="0"/>
              <a:buNone/>
              <a:tabLst/>
              <a:defRPr/>
            </a:pPr>
            <a:r>
              <a:rPr kumimoji="0" lang="en-US" sz="2000" b="1" i="0" u="none" strike="noStrike" kern="0" cap="none" spc="-15" normalizeH="0" baseline="0" noProof="0" dirty="0" smtClean="0">
                <a:ln>
                  <a:noFill/>
                </a:ln>
                <a:solidFill>
                  <a:srgbClr val="4CAA50"/>
                </a:solidFill>
                <a:effectLst/>
                <a:uLnTx/>
                <a:uFillTx/>
                <a:latin typeface="Arial"/>
                <a:ea typeface="+mn-ea"/>
                <a:cs typeface="Arial"/>
              </a:rPr>
              <a:t>Contact the BI Analysts</a:t>
            </a:r>
            <a:endParaRPr kumimoji="0" lang="en-US" sz="2000" b="1" i="0" u="none" strike="noStrike" kern="0" cap="none" spc="0" normalizeH="0" baseline="0" noProof="0" dirty="0" smtClean="0">
              <a:ln>
                <a:noFill/>
              </a:ln>
              <a:solidFill>
                <a:srgbClr val="FFFFFF"/>
              </a:solidFill>
              <a:effectLst/>
              <a:uLnTx/>
              <a:uFillTx/>
              <a:latin typeface="Arial" charset="0"/>
              <a:cs typeface="Arial" charset="0"/>
            </a:endParaRPr>
          </a:p>
          <a:p>
            <a:pPr marL="342900" marR="0" lvl="0" indent="-342900" defTabSz="91440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2000" b="1" i="0" u="none" strike="noStrike" kern="0" cap="none" spc="0" normalizeH="0" baseline="0" noProof="0" dirty="0" smtClean="0">
                <a:ln>
                  <a:noFill/>
                </a:ln>
                <a:solidFill>
                  <a:srgbClr val="FFFFFF"/>
                </a:solidFill>
                <a:effectLst/>
                <a:uLnTx/>
                <a:uFillTx/>
                <a:latin typeface="Arial" charset="0"/>
                <a:cs typeface="Arial" charset="0"/>
              </a:rPr>
              <a:t>Joel Levington, </a:t>
            </a:r>
            <a:r>
              <a:rPr lang="en-US" kern="0" dirty="0" smtClean="0">
                <a:solidFill>
                  <a:srgbClr val="FFFFFF"/>
                </a:solidFill>
                <a:hlinkClick r:id="rId3"/>
              </a:rPr>
              <a:t>jlevington</a:t>
            </a:r>
            <a:r>
              <a:rPr lang="en-US" kern="0" dirty="0">
                <a:solidFill>
                  <a:srgbClr val="FFFFFF"/>
                </a:solidFill>
                <a:hlinkClick r:id="rId3"/>
              </a:rPr>
              <a:t>1</a:t>
            </a:r>
            <a:r>
              <a:rPr kumimoji="0" lang="en-US" sz="2000" b="1" i="0" u="none" strike="noStrike" kern="0" cap="none" spc="0" normalizeH="0" baseline="0" noProof="0" dirty="0" smtClean="0">
                <a:ln>
                  <a:noFill/>
                </a:ln>
                <a:solidFill>
                  <a:srgbClr val="FFFFFF"/>
                </a:solidFill>
                <a:effectLst/>
                <a:uLnTx/>
                <a:uFillTx/>
                <a:hlinkClick r:id="rId3"/>
              </a:rPr>
              <a:t>@bloomberg.net</a:t>
            </a:r>
            <a:endParaRPr kumimoji="0" lang="en-US" sz="2000" b="1" i="0" u="none" strike="noStrike" kern="0" cap="none" spc="0" normalizeH="0" baseline="0" noProof="0" dirty="0" smtClean="0">
              <a:ln>
                <a:noFill/>
              </a:ln>
              <a:solidFill>
                <a:srgbClr val="FFFFFF"/>
              </a:solidFill>
              <a:effectLst/>
              <a:uLnTx/>
              <a:uFillTx/>
              <a:latin typeface="Arial" charset="0"/>
              <a:cs typeface="Arial" charset="0"/>
            </a:endParaRPr>
          </a:p>
          <a:p>
            <a:pPr marL="342900" marR="0" lvl="0" indent="-342900" defTabSz="91440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2000" b="1" i="0" u="none" strike="noStrike" kern="0" cap="none" spc="0" normalizeH="0" baseline="0" noProof="0" dirty="0" smtClean="0">
                <a:ln>
                  <a:noFill/>
                </a:ln>
                <a:solidFill>
                  <a:srgbClr val="FFFFFF"/>
                </a:solidFill>
                <a:effectLst/>
                <a:uLnTx/>
                <a:uFillTx/>
                <a:latin typeface="Arial" charset="0"/>
                <a:cs typeface="Arial" charset="0"/>
              </a:rPr>
              <a:t>Rob Schiffman, </a:t>
            </a:r>
            <a:r>
              <a:rPr lang="en-US" kern="0" noProof="0" dirty="0" smtClean="0">
                <a:solidFill>
                  <a:srgbClr val="FFFFFF"/>
                </a:solidFill>
                <a:hlinkClick r:id="rId4"/>
              </a:rPr>
              <a:t>rschiffman3</a:t>
            </a:r>
            <a:r>
              <a:rPr kumimoji="0" lang="en-US" sz="2000" b="1" i="0" u="none" strike="noStrike" kern="0" cap="none" spc="0" normalizeH="0" baseline="0" noProof="0" dirty="0" smtClean="0">
                <a:ln>
                  <a:noFill/>
                </a:ln>
                <a:solidFill>
                  <a:srgbClr val="FFFFFF"/>
                </a:solidFill>
                <a:effectLst/>
                <a:uLnTx/>
                <a:uFillTx/>
                <a:hlinkClick r:id="rId4"/>
              </a:rPr>
              <a:t>@bloomberg.net</a:t>
            </a:r>
            <a:endParaRPr kumimoji="0" lang="en-US" sz="2000" b="1" i="0" u="none" strike="noStrike" kern="0" cap="none" spc="0" normalizeH="0" baseline="0" noProof="0" dirty="0" smtClean="0">
              <a:ln>
                <a:noFill/>
              </a:ln>
              <a:solidFill>
                <a:srgbClr val="FFFFFF"/>
              </a:solidFill>
              <a:effectLst/>
              <a:uLnTx/>
              <a:uFillTx/>
              <a:latin typeface="Arial" charset="0"/>
              <a:cs typeface="Arial" charset="0"/>
            </a:endParaRPr>
          </a:p>
          <a:p>
            <a:pPr marL="342900" marR="0" lvl="0" indent="-342900" defTabSz="914400" eaLnBrk="1" fontAlgn="auto" latinLnBrk="0" hangingPunct="1">
              <a:lnSpc>
                <a:spcPct val="100000"/>
              </a:lnSpc>
              <a:spcBef>
                <a:spcPts val="0"/>
              </a:spcBef>
              <a:spcAft>
                <a:spcPts val="600"/>
              </a:spcAft>
              <a:buClrTx/>
              <a:buSzPct val="90000"/>
              <a:buFont typeface="Arial" panose="020B0604020202020204" pitchFamily="34" charset="0"/>
              <a:buChar char="•"/>
              <a:tabLst/>
              <a:defRPr/>
            </a:pPr>
            <a:r>
              <a:rPr kumimoji="0" lang="en-US" sz="2000" b="1" i="0" u="none" strike="noStrike" kern="0" cap="none" spc="0" normalizeH="0" baseline="0" noProof="0" dirty="0" smtClean="0">
                <a:ln>
                  <a:noFill/>
                </a:ln>
                <a:solidFill>
                  <a:srgbClr val="FFFFFF"/>
                </a:solidFill>
                <a:effectLst/>
                <a:uLnTx/>
                <a:uFillTx/>
                <a:latin typeface="Arial" charset="0"/>
                <a:cs typeface="Arial" charset="0"/>
              </a:rPr>
              <a:t>Steve Flynn, </a:t>
            </a:r>
            <a:r>
              <a:rPr kumimoji="0" lang="en-US" sz="2000" b="1" i="0" u="none" strike="noStrike" kern="0" cap="none" spc="0" normalizeH="0" baseline="0" noProof="0" dirty="0" smtClean="0">
                <a:ln>
                  <a:noFill/>
                </a:ln>
                <a:solidFill>
                  <a:srgbClr val="FFFFFF"/>
                </a:solidFill>
                <a:effectLst/>
                <a:uLnTx/>
                <a:uFillTx/>
                <a:latin typeface="Arial" charset="0"/>
                <a:cs typeface="Arial" charset="0"/>
                <a:hlinkClick r:id="rId5"/>
              </a:rPr>
              <a:t>sflynn58@bloomberg.net</a:t>
            </a:r>
            <a:endParaRPr kumimoji="0" lang="en-US" sz="2000" b="1" i="0" u="none" strike="noStrike" kern="0" cap="none" spc="0" normalizeH="0" baseline="0" noProof="0" dirty="0" smtClean="0">
              <a:ln>
                <a:noFill/>
              </a:ln>
              <a:solidFill>
                <a:srgbClr val="FFFFFF"/>
              </a:solidFill>
              <a:effectLst/>
              <a:uLnTx/>
              <a:uFillTx/>
              <a:latin typeface="Arial" charset="0"/>
              <a:cs typeface="Arial" charset="0"/>
            </a:endParaRPr>
          </a:p>
          <a:p>
            <a:pPr marL="342900" marR="0" lvl="0" indent="-342900" defTabSz="914400" eaLnBrk="1" fontAlgn="auto" latinLnBrk="0" hangingPunct="1">
              <a:lnSpc>
                <a:spcPct val="100000"/>
              </a:lnSpc>
              <a:spcBef>
                <a:spcPts val="0"/>
              </a:spcBef>
              <a:spcAft>
                <a:spcPts val="600"/>
              </a:spcAft>
              <a:buClrTx/>
              <a:buSzPct val="90000"/>
              <a:buFont typeface="Arial" panose="020B0604020202020204" pitchFamily="34" charset="0"/>
              <a:buChar char="•"/>
              <a:tabLst/>
              <a:defRPr/>
            </a:pPr>
            <a:endParaRPr kumimoji="0" lang="en-US" sz="2000" b="1" i="0" u="none" strike="noStrike" kern="0" cap="none" spc="0" normalizeH="0" baseline="0" noProof="0" dirty="0" smtClean="0">
              <a:ln>
                <a:noFill/>
              </a:ln>
              <a:solidFill>
                <a:srgbClr val="FFFFFF"/>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600"/>
              </a:spcAft>
              <a:buClrTx/>
              <a:buSzPct val="90000"/>
              <a:buFont typeface="Arial" panose="020B0604020202020204" pitchFamily="34" charset="0"/>
              <a:buNone/>
              <a:tabLst/>
              <a:defRPr/>
            </a:pPr>
            <a:endParaRPr kumimoji="0" lang="en-US" sz="2000" b="1" i="0" u="none" strike="noStrike" kern="0" cap="none" spc="0" normalizeH="0" baseline="0" noProof="0" dirty="0" smtClean="0">
              <a:ln>
                <a:noFill/>
              </a:ln>
              <a:solidFill>
                <a:srgbClr val="FFFFFF"/>
              </a:solidFill>
              <a:effectLst/>
              <a:uLnTx/>
              <a:uFillTx/>
              <a:latin typeface="Arial" charset="0"/>
              <a:cs typeface="Arial" charset="0"/>
            </a:endParaRPr>
          </a:p>
          <a:p>
            <a:pPr marL="0" marR="0" lvl="0" indent="0" defTabSz="914400" eaLnBrk="1" fontAlgn="auto" latinLnBrk="0" hangingPunct="1">
              <a:lnSpc>
                <a:spcPct val="100000"/>
              </a:lnSpc>
              <a:spcBef>
                <a:spcPts val="0"/>
              </a:spcBef>
              <a:spcAft>
                <a:spcPts val="600"/>
              </a:spcAft>
              <a:buClrTx/>
              <a:buSzPct val="90000"/>
              <a:buFont typeface="Arial" panose="020B0604020202020204" pitchFamily="34" charset="0"/>
              <a:buNone/>
              <a:tabLst/>
              <a:defRPr/>
            </a:pPr>
            <a:endParaRPr kumimoji="0" lang="en-US" sz="2000" b="1" i="0" u="none" strike="noStrike" kern="0" cap="none" spc="0" normalizeH="0" baseline="0" noProof="0" dirty="0">
              <a:ln>
                <a:noFill/>
              </a:ln>
              <a:solidFill>
                <a:srgbClr val="FFFFFF"/>
              </a:solidFill>
              <a:effectLst/>
              <a:uLnTx/>
              <a:uFillTx/>
              <a:latin typeface="Arial" charset="0"/>
              <a:cs typeface="Arial" charset="0"/>
            </a:endParaRPr>
          </a:p>
        </p:txBody>
      </p:sp>
    </p:spTree>
    <p:extLst>
      <p:ext uri="{BB962C8B-B14F-4D97-AF65-F5344CB8AC3E}">
        <p14:creationId xmlns:p14="http://schemas.microsoft.com/office/powerpoint/2010/main" val="26096107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Fixed Income Worksheet – FIW</a:t>
            </a:r>
            <a:endParaRPr lang="en-US" dirty="0"/>
          </a:p>
        </p:txBody>
      </p:sp>
      <p:pic>
        <p:nvPicPr>
          <p:cNvPr id="2" name="Picture 1"/>
          <p:cNvPicPr>
            <a:picLocks noChangeAspect="1"/>
          </p:cNvPicPr>
          <p:nvPr/>
        </p:nvPicPr>
        <p:blipFill>
          <a:blip r:embed="rId3"/>
          <a:stretch>
            <a:fillRect/>
          </a:stretch>
        </p:blipFill>
        <p:spPr>
          <a:xfrm>
            <a:off x="552450" y="1447800"/>
            <a:ext cx="13239750" cy="6096000"/>
          </a:xfrm>
          <a:prstGeom prst="rect">
            <a:avLst/>
          </a:prstGeom>
        </p:spPr>
      </p:pic>
    </p:spTree>
    <p:extLst>
      <p:ext uri="{BB962C8B-B14F-4D97-AF65-F5344CB8AC3E}">
        <p14:creationId xmlns:p14="http://schemas.microsoft.com/office/powerpoint/2010/main" val="226827863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9881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Bloomberg Index Browser – IN</a:t>
            </a:r>
            <a:endParaRPr lang="en-US" dirty="0"/>
          </a:p>
        </p:txBody>
      </p:sp>
      <p:pic>
        <p:nvPicPr>
          <p:cNvPr id="2" name="Picture 1"/>
          <p:cNvPicPr>
            <a:picLocks noChangeAspect="1"/>
          </p:cNvPicPr>
          <p:nvPr/>
        </p:nvPicPr>
        <p:blipFill rotWithShape="1">
          <a:blip r:embed="rId3"/>
          <a:srcRect t="7691" r="37142" b="1679"/>
          <a:stretch/>
        </p:blipFill>
        <p:spPr>
          <a:xfrm>
            <a:off x="304801" y="1752600"/>
            <a:ext cx="7010400" cy="4114800"/>
          </a:xfrm>
          <a:prstGeom prst="rect">
            <a:avLst/>
          </a:prstGeom>
        </p:spPr>
      </p:pic>
      <p:sp>
        <p:nvSpPr>
          <p:cNvPr id="3" name="Rectangle 2"/>
          <p:cNvSpPr/>
          <p:nvPr/>
        </p:nvSpPr>
        <p:spPr>
          <a:xfrm>
            <a:off x="609600" y="4419600"/>
            <a:ext cx="3429000"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86350" y="4419600"/>
            <a:ext cx="704850"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10351" y="4419600"/>
            <a:ext cx="704850"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7467600" y="3662707"/>
            <a:ext cx="6943083" cy="3728693"/>
          </a:xfrm>
          <a:prstGeom prst="rect">
            <a:avLst/>
          </a:prstGeom>
        </p:spPr>
      </p:pic>
    </p:spTree>
    <p:extLst>
      <p:ext uri="{BB962C8B-B14F-4D97-AF65-F5344CB8AC3E}">
        <p14:creationId xmlns:p14="http://schemas.microsoft.com/office/powerpoint/2010/main" val="365281310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I Black Theme">
  <a:themeElements>
    <a:clrScheme name="Custom 3">
      <a:dk1>
        <a:srgbClr val="000000"/>
      </a:dk1>
      <a:lt1>
        <a:sysClr val="window" lastClr="FFFFFF"/>
      </a:lt1>
      <a:dk2>
        <a:srgbClr val="000000"/>
      </a:dk2>
      <a:lt2>
        <a:srgbClr val="FFFFFF"/>
      </a:lt2>
      <a:accent1>
        <a:srgbClr val="ED4436"/>
      </a:accent1>
      <a:accent2>
        <a:srgbClr val="FF9E24"/>
      </a:accent2>
      <a:accent3>
        <a:srgbClr val="FFC91D"/>
      </a:accent3>
      <a:accent4>
        <a:srgbClr val="4DAA50"/>
      </a:accent4>
      <a:accent5>
        <a:srgbClr val="00D2B3"/>
      </a:accent5>
      <a:accent6>
        <a:srgbClr val="0D9DDB"/>
      </a:accent6>
      <a:hlink>
        <a:srgbClr val="0D9DDB"/>
      </a:hlink>
      <a:folHlink>
        <a:srgbClr val="8A5DB5"/>
      </a:folHlink>
    </a:clrScheme>
    <a:fontScheme name="Bloomberg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kern="0" dirty="0" smtClean="0">
            <a:solidFill>
              <a:schemeClr val="bg1"/>
            </a:solidFill>
          </a:defRPr>
        </a:defPPr>
      </a:lstStyle>
    </a:txDef>
  </a:objectDefaults>
  <a:extraClrSchemeLst/>
</a:theme>
</file>

<file path=ppt/theme/theme2.xml><?xml version="1.0" encoding="utf-8"?>
<a:theme xmlns:a="http://schemas.openxmlformats.org/drawingml/2006/main" name="BI White Theme">
  <a:themeElements>
    <a:clrScheme name="Custom 3">
      <a:dk1>
        <a:srgbClr val="000000"/>
      </a:dk1>
      <a:lt1>
        <a:sysClr val="window" lastClr="FFFFFF"/>
      </a:lt1>
      <a:dk2>
        <a:srgbClr val="000000"/>
      </a:dk2>
      <a:lt2>
        <a:srgbClr val="FFFFFF"/>
      </a:lt2>
      <a:accent1>
        <a:srgbClr val="ED4436"/>
      </a:accent1>
      <a:accent2>
        <a:srgbClr val="FF9E24"/>
      </a:accent2>
      <a:accent3>
        <a:srgbClr val="FFC91D"/>
      </a:accent3>
      <a:accent4>
        <a:srgbClr val="4DAA50"/>
      </a:accent4>
      <a:accent5>
        <a:srgbClr val="00D2B3"/>
      </a:accent5>
      <a:accent6>
        <a:srgbClr val="0D9DDB"/>
      </a:accent6>
      <a:hlink>
        <a:srgbClr val="0D9DDB"/>
      </a:hlink>
      <a:folHlink>
        <a:srgbClr val="8A5DB5"/>
      </a:folHlink>
    </a:clrScheme>
    <a:fontScheme name="Bloomberg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kern="0" dirty="0">
            <a:solidFill>
              <a:srgbClr val="000000"/>
            </a:soli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I Black Theme">
  <a:themeElements>
    <a:clrScheme name="Custom 3">
      <a:dk1>
        <a:srgbClr val="000000"/>
      </a:dk1>
      <a:lt1>
        <a:sysClr val="window" lastClr="FFFFFF"/>
      </a:lt1>
      <a:dk2>
        <a:srgbClr val="000000"/>
      </a:dk2>
      <a:lt2>
        <a:srgbClr val="FFFFFF"/>
      </a:lt2>
      <a:accent1>
        <a:srgbClr val="ED4436"/>
      </a:accent1>
      <a:accent2>
        <a:srgbClr val="FF9E24"/>
      </a:accent2>
      <a:accent3>
        <a:srgbClr val="FFC91D"/>
      </a:accent3>
      <a:accent4>
        <a:srgbClr val="4DAA50"/>
      </a:accent4>
      <a:accent5>
        <a:srgbClr val="00D2B3"/>
      </a:accent5>
      <a:accent6>
        <a:srgbClr val="0D9DDB"/>
      </a:accent6>
      <a:hlink>
        <a:srgbClr val="0D9DDB"/>
      </a:hlink>
      <a:folHlink>
        <a:srgbClr val="8A5DB5"/>
      </a:folHlink>
    </a:clrScheme>
    <a:fontScheme name="Bloomberg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400" kern="0" dirty="0" smtClean="0">
            <a:solidFill>
              <a:schemeClr val="bg1"/>
            </a:soli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5806</TotalTime>
  <Words>2439</Words>
  <Application>Microsoft Office PowerPoint</Application>
  <PresentationFormat>Custom</PresentationFormat>
  <Paragraphs>297</Paragraphs>
  <Slides>80</Slides>
  <Notes>79</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1</vt:i4>
      </vt:variant>
      <vt:variant>
        <vt:lpstr>Slide Titles</vt:lpstr>
      </vt:variant>
      <vt:variant>
        <vt:i4>80</vt:i4>
      </vt:variant>
    </vt:vector>
  </HeadingPairs>
  <TitlesOfParts>
    <vt:vector size="94" baseType="lpstr">
      <vt:lpstr>Avenir Next P for BBG</vt:lpstr>
      <vt:lpstr>DengXian</vt:lpstr>
      <vt:lpstr>Arial</vt:lpstr>
      <vt:lpstr>Bloomberg Prop Unicode N</vt:lpstr>
      <vt:lpstr>Calibri</vt:lpstr>
      <vt:lpstr>Calibri Light</vt:lpstr>
      <vt:lpstr>Courier New</vt:lpstr>
      <vt:lpstr>Times New Roman</vt:lpstr>
      <vt:lpstr>Wingdings</vt:lpstr>
      <vt:lpstr>BI Black Theme</vt:lpstr>
      <vt:lpstr>BI White Theme</vt:lpstr>
      <vt:lpstr>Office Theme</vt:lpstr>
      <vt:lpstr>1_BI Black Theme</vt:lpstr>
      <vt:lpstr>think-cell Slide</vt:lpstr>
      <vt:lpstr>BI Credit &amp; Strategy - FIASI</vt:lpstr>
      <vt:lpstr>PowerPoint Presentation</vt:lpstr>
      <vt:lpstr>PowerPoint Presentation</vt:lpstr>
      <vt:lpstr>Roundtable - Functionality</vt:lpstr>
      <vt:lpstr>Capital Structure – CAST</vt:lpstr>
      <vt:lpstr>Debt Distribution – DDIS</vt:lpstr>
      <vt:lpstr>Bond Search – SRCH</vt:lpstr>
      <vt:lpstr>Fixed Income Worksheet – FIW</vt:lpstr>
      <vt:lpstr>Bloomberg Index Browser – IN</vt:lpstr>
      <vt:lpstr>Curve Finder – CRVF</vt:lpstr>
      <vt:lpstr>Portfolio Analytics – PORT</vt:lpstr>
      <vt:lpstr>M&amp;A Analysis With Functions – MA and BUYP</vt:lpstr>
      <vt:lpstr>M&amp;A Analysis - BUYP</vt:lpstr>
      <vt:lpstr>US Rates and Corporate Credit Outlook</vt:lpstr>
      <vt:lpstr>US Rates Outlook</vt:lpstr>
      <vt:lpstr>U.S. Yield Tactical Scorecard</vt:lpstr>
      <vt:lpstr>Economic Momentum Trending Up</vt:lpstr>
      <vt:lpstr>10-year Treasury Yield Model</vt:lpstr>
      <vt:lpstr>30-year Treasury Yield Model</vt:lpstr>
      <vt:lpstr>10-year/30-year Yield Curve Model</vt:lpstr>
      <vt:lpstr>Market Not Expecting Hikes for Ages (CCRV of FF)</vt:lpstr>
      <vt:lpstr>Marketable Debt Continues Climbing</vt:lpstr>
      <vt:lpstr>Deficits Have Little Correlation to Yields</vt:lpstr>
      <vt:lpstr>Net Treasury Bill Issuance vs. T-bill/OIS Spread</vt:lpstr>
      <vt:lpstr>Overseas Demand Important for Treasury Pricing</vt:lpstr>
      <vt:lpstr>BI Scenarios - More Bear Steepening than Consensus</vt:lpstr>
      <vt:lpstr>SOFR Volumes Behind Libor, but Big Change Soon</vt:lpstr>
      <vt:lpstr>SOFR Primary New Cash Bond Reference Rate</vt:lpstr>
      <vt:lpstr>US Corporate Credit Outlook</vt:lpstr>
      <vt:lpstr>Total Return: U.S. IG (as of Dec. 31)</vt:lpstr>
      <vt:lpstr>Option Adjusted Spread: U.S. IG (as of Dec. 31)</vt:lpstr>
      <vt:lpstr>Compensation, Duration Adjusted: U.S. IG (as of Jan. 4)</vt:lpstr>
      <vt:lpstr>BBB Sector Curves: U.S. IG (as of Jan. 11)</vt:lpstr>
      <vt:lpstr>Spread Distribution by Rating: U.S. IG (as of Jan. 11)</vt:lpstr>
      <vt:lpstr>FRN Advantage Shrinks: U.S. IG (G #BI 105685)</vt:lpstr>
      <vt:lpstr>New Issuance, Monthly Maturities: U.S. IG</vt:lpstr>
      <vt:lpstr>Option Adjusted Spread: U.S. HY (as of Dec. 31)</vt:lpstr>
      <vt:lpstr>Total Return: U.S. HY (as of Dec. 31)</vt:lpstr>
      <vt:lpstr>BBs Still Best Positioned: U.S. HY (as of Jan. 4, G #BI 19514)</vt:lpstr>
      <vt:lpstr>Price Sensitivity to Yield Change: U.S. HY (as of Jan. 5)</vt:lpstr>
      <vt:lpstr>New Issuance, Monthly Maturities: U.S. HY</vt:lpstr>
      <vt:lpstr>Analyst Roundtable: Ideas for 2021</vt:lpstr>
      <vt:lpstr>Travel, Leisure, Lodging, &amp; Gaming</vt:lpstr>
      <vt:lpstr>Cruise Lines: Signals From CDS Seas</vt:lpstr>
      <vt:lpstr>Cruise Lines: Shedding Assets to Raise Cash</vt:lpstr>
      <vt:lpstr>Cruise Lines: A Look at Returns vs. High Yield</vt:lpstr>
      <vt:lpstr>Cruise Lines: Default Risks Clash With Market Caps</vt:lpstr>
      <vt:lpstr>Cruise Lines: Small Extra Yield vs. Leisure Debt</vt:lpstr>
      <vt:lpstr>Cruise Lines: Rising Tide Lifts All Boats</vt:lpstr>
      <vt:lpstr>Utilities, Integrated Oils, Refining &amp; Marketing</vt:lpstr>
      <vt:lpstr>FirstEnergy vs. Utility Holdco Bond Spreads</vt:lpstr>
      <vt:lpstr>FirstEnergy Regulated Utility Subsidiaries</vt:lpstr>
      <vt:lpstr>FirstEnergy Bond Spreads</vt:lpstr>
      <vt:lpstr>FirstEnergy vs. IPPs Bond Spreads</vt:lpstr>
      <vt:lpstr>PBR vs. XOM, RSDA Bond Spreads</vt:lpstr>
      <vt:lpstr>LatAm vs. Canadian Oil Bond Spreads</vt:lpstr>
      <vt:lpstr>Petrobras vs. Ecopetrol bond Spreads</vt:lpstr>
      <vt:lpstr>Pemex vs. PBR Bond Spreads</vt:lpstr>
      <vt:lpstr>PBR, Pemex, EC vs Sovereigns Bond Spreads</vt:lpstr>
      <vt:lpstr>Stephen Flynn – Sr Credit Analyst, Communications</vt:lpstr>
      <vt:lpstr>C-Band War Chests May Not Be Big Enough</vt:lpstr>
      <vt:lpstr>Largest High Grade Borrowers May Get Bigger</vt:lpstr>
      <vt:lpstr>C-Band Spectrum-Purchase Scenario Analysis</vt:lpstr>
      <vt:lpstr>AT&amp;T Balance Sheet May Bend, Not Break</vt:lpstr>
      <vt:lpstr>Bond Spread Curves: AT&amp;T vs. Baa2/BBB </vt:lpstr>
      <vt:lpstr>Verizon – Single A Ratings May Be Far Away</vt:lpstr>
      <vt:lpstr>Verizon Bonds Framed By Comcast, AT&amp;T</vt:lpstr>
      <vt:lpstr>Great Time to Borrow Money</vt:lpstr>
      <vt:lpstr>Cable C-Band Purchase Scenarios</vt:lpstr>
      <vt:lpstr>Capital Allocation May Change With C-Band Buy</vt:lpstr>
      <vt:lpstr>DELL: Differentiating Risks from Rewards</vt:lpstr>
      <vt:lpstr>DELL: Size and Scale Matters</vt:lpstr>
      <vt:lpstr>DELL: An Improving Fundamental Path</vt:lpstr>
      <vt:lpstr>DELL: BI Checklist Lit Up in Green</vt:lpstr>
      <vt:lpstr>DELL: A Commitment to Deleveraging</vt:lpstr>
      <vt:lpstr>DELL: Complex Capital Structure, Ratings Risk</vt:lpstr>
      <vt:lpstr>DELL: Spreads Out on the Curve Wide to Peers</vt:lpstr>
      <vt:lpstr>DELL: CDS Rally Highlights Liquidity Strength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goes here.</dc:title>
  <dc:creator>Courtney</dc:creator>
  <cp:lastModifiedBy>jlevington1</cp:lastModifiedBy>
  <cp:revision>280</cp:revision>
  <dcterms:created xsi:type="dcterms:W3CDTF">2017-11-21T07:18:50Z</dcterms:created>
  <dcterms:modified xsi:type="dcterms:W3CDTF">2021-01-12T19:44:20Z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2017-09-13T00:00:00Z</vt:filetime>
  </property>
  <property fmtid="{D5CDD505-2E9C-101B-9397-08002B2CF9AE}" pid="3" name="Creator">
    <vt:lpwstr>Adobe InDesign CC 2017 (Macintosh)</vt:lpwstr>
  </property>
  <property fmtid="{D5CDD505-2E9C-101B-9397-08002B2CF9AE}" pid="4" name="LastSaved">
    <vt:filetime>2017-11-21T00:00:00Z</vt:filetime>
  </property>
</Properties>
</file>