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83"/>
  </p:notesMasterIdLst>
  <p:sldIdLst>
    <p:sldId id="289" r:id="rId2"/>
    <p:sldId id="380" r:id="rId3"/>
    <p:sldId id="343" r:id="rId4"/>
    <p:sldId id="480" r:id="rId5"/>
    <p:sldId id="469" r:id="rId6"/>
    <p:sldId id="470" r:id="rId7"/>
    <p:sldId id="471" r:id="rId8"/>
    <p:sldId id="472" r:id="rId9"/>
    <p:sldId id="399" r:id="rId10"/>
    <p:sldId id="427" r:id="rId11"/>
    <p:sldId id="379" r:id="rId12"/>
    <p:sldId id="479" r:id="rId13"/>
    <p:sldId id="439" r:id="rId14"/>
    <p:sldId id="444" r:id="rId15"/>
    <p:sldId id="443" r:id="rId16"/>
    <p:sldId id="445" r:id="rId17"/>
    <p:sldId id="446" r:id="rId18"/>
    <p:sldId id="447" r:id="rId19"/>
    <p:sldId id="481" r:id="rId20"/>
    <p:sldId id="482" r:id="rId21"/>
    <p:sldId id="440" r:id="rId22"/>
    <p:sldId id="441" r:id="rId23"/>
    <p:sldId id="442" r:id="rId24"/>
    <p:sldId id="478" r:id="rId25"/>
    <p:sldId id="458" r:id="rId26"/>
    <p:sldId id="459" r:id="rId27"/>
    <p:sldId id="460" r:id="rId28"/>
    <p:sldId id="461" r:id="rId29"/>
    <p:sldId id="462" r:id="rId30"/>
    <p:sldId id="463" r:id="rId31"/>
    <p:sldId id="464" r:id="rId32"/>
    <p:sldId id="465" r:id="rId33"/>
    <p:sldId id="466" r:id="rId34"/>
    <p:sldId id="477" r:id="rId35"/>
    <p:sldId id="390" r:id="rId36"/>
    <p:sldId id="303" r:id="rId37"/>
    <p:sldId id="391" r:id="rId38"/>
    <p:sldId id="341" r:id="rId39"/>
    <p:sldId id="344" r:id="rId40"/>
    <p:sldId id="382" r:id="rId41"/>
    <p:sldId id="305" r:id="rId42"/>
    <p:sldId id="383" r:id="rId43"/>
    <p:sldId id="295" r:id="rId44"/>
    <p:sldId id="467" r:id="rId45"/>
    <p:sldId id="342" r:id="rId46"/>
    <p:sldId id="468" r:id="rId47"/>
    <p:sldId id="345" r:id="rId48"/>
    <p:sldId id="473" r:id="rId49"/>
    <p:sldId id="432" r:id="rId50"/>
    <p:sldId id="433" r:id="rId51"/>
    <p:sldId id="434" r:id="rId52"/>
    <p:sldId id="435" r:id="rId53"/>
    <p:sldId id="436" r:id="rId54"/>
    <p:sldId id="437" r:id="rId55"/>
    <p:sldId id="438" r:id="rId56"/>
    <p:sldId id="474" r:id="rId57"/>
    <p:sldId id="449" r:id="rId58"/>
    <p:sldId id="451" r:id="rId59"/>
    <p:sldId id="452" r:id="rId60"/>
    <p:sldId id="450" r:id="rId61"/>
    <p:sldId id="453" r:id="rId62"/>
    <p:sldId id="455" r:id="rId63"/>
    <p:sldId id="454" r:id="rId64"/>
    <p:sldId id="456" r:id="rId65"/>
    <p:sldId id="475" r:id="rId66"/>
    <p:sldId id="348" r:id="rId67"/>
    <p:sldId id="307" r:id="rId68"/>
    <p:sldId id="347" r:id="rId69"/>
    <p:sldId id="430" r:id="rId70"/>
    <p:sldId id="349" r:id="rId71"/>
    <p:sldId id="476" r:id="rId72"/>
    <p:sldId id="410" r:id="rId73"/>
    <p:sldId id="428" r:id="rId74"/>
    <p:sldId id="429" r:id="rId75"/>
    <p:sldId id="409" r:id="rId76"/>
    <p:sldId id="413" r:id="rId77"/>
    <p:sldId id="412" r:id="rId78"/>
    <p:sldId id="317" r:id="rId79"/>
    <p:sldId id="268" r:id="rId80"/>
    <p:sldId id="340" r:id="rId81"/>
    <p:sldId id="339" r:id="rId82"/>
  </p:sldIdLst>
  <p:sldSz cx="12188825" cy="6858000"/>
  <p:notesSz cx="14630400" cy="8229600"/>
  <p:defaultTextStyle>
    <a:defPPr>
      <a:defRPr lang="en-US"/>
    </a:defPPr>
    <a:lvl1pPr marL="0" algn="l" defTabSz="761787" rtl="0" eaLnBrk="1" latinLnBrk="0" hangingPunct="1">
      <a:defRPr sz="1500" kern="1200">
        <a:solidFill>
          <a:schemeClr val="tx1"/>
        </a:solidFill>
        <a:latin typeface="+mn-lt"/>
        <a:ea typeface="+mn-ea"/>
        <a:cs typeface="+mn-cs"/>
      </a:defRPr>
    </a:lvl1pPr>
    <a:lvl2pPr marL="380893" algn="l" defTabSz="761787" rtl="0" eaLnBrk="1" latinLnBrk="0" hangingPunct="1">
      <a:defRPr sz="1500" kern="1200">
        <a:solidFill>
          <a:schemeClr val="tx1"/>
        </a:solidFill>
        <a:latin typeface="+mn-lt"/>
        <a:ea typeface="+mn-ea"/>
        <a:cs typeface="+mn-cs"/>
      </a:defRPr>
    </a:lvl2pPr>
    <a:lvl3pPr marL="761787" algn="l" defTabSz="761787" rtl="0" eaLnBrk="1" latinLnBrk="0" hangingPunct="1">
      <a:defRPr sz="1500" kern="1200">
        <a:solidFill>
          <a:schemeClr val="tx1"/>
        </a:solidFill>
        <a:latin typeface="+mn-lt"/>
        <a:ea typeface="+mn-ea"/>
        <a:cs typeface="+mn-cs"/>
      </a:defRPr>
    </a:lvl3pPr>
    <a:lvl4pPr marL="1142680" algn="l" defTabSz="761787" rtl="0" eaLnBrk="1" latinLnBrk="0" hangingPunct="1">
      <a:defRPr sz="1500" kern="1200">
        <a:solidFill>
          <a:schemeClr val="tx1"/>
        </a:solidFill>
        <a:latin typeface="+mn-lt"/>
        <a:ea typeface="+mn-ea"/>
        <a:cs typeface="+mn-cs"/>
      </a:defRPr>
    </a:lvl4pPr>
    <a:lvl5pPr marL="1523573" algn="l" defTabSz="761787" rtl="0" eaLnBrk="1" latinLnBrk="0" hangingPunct="1">
      <a:defRPr sz="1500" kern="1200">
        <a:solidFill>
          <a:schemeClr val="tx1"/>
        </a:solidFill>
        <a:latin typeface="+mn-lt"/>
        <a:ea typeface="+mn-ea"/>
        <a:cs typeface="+mn-cs"/>
      </a:defRPr>
    </a:lvl5pPr>
    <a:lvl6pPr marL="1904467" algn="l" defTabSz="761787" rtl="0" eaLnBrk="1" latinLnBrk="0" hangingPunct="1">
      <a:defRPr sz="1500" kern="1200">
        <a:solidFill>
          <a:schemeClr val="tx1"/>
        </a:solidFill>
        <a:latin typeface="+mn-lt"/>
        <a:ea typeface="+mn-ea"/>
        <a:cs typeface="+mn-cs"/>
      </a:defRPr>
    </a:lvl6pPr>
    <a:lvl7pPr marL="2285360" algn="l" defTabSz="761787" rtl="0" eaLnBrk="1" latinLnBrk="0" hangingPunct="1">
      <a:defRPr sz="1500" kern="1200">
        <a:solidFill>
          <a:schemeClr val="tx1"/>
        </a:solidFill>
        <a:latin typeface="+mn-lt"/>
        <a:ea typeface="+mn-ea"/>
        <a:cs typeface="+mn-cs"/>
      </a:defRPr>
    </a:lvl7pPr>
    <a:lvl8pPr marL="2666253" algn="l" defTabSz="761787" rtl="0" eaLnBrk="1" latinLnBrk="0" hangingPunct="1">
      <a:defRPr sz="1500" kern="1200">
        <a:solidFill>
          <a:schemeClr val="tx1"/>
        </a:solidFill>
        <a:latin typeface="+mn-lt"/>
        <a:ea typeface="+mn-ea"/>
        <a:cs typeface="+mn-cs"/>
      </a:defRPr>
    </a:lvl8pPr>
    <a:lvl9pPr marL="3047147" algn="l" defTabSz="761787"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0" userDrawn="1">
          <p15:clr>
            <a:srgbClr val="A4A3A4"/>
          </p15:clr>
        </p15:guide>
        <p15:guide id="2" pos="480" userDrawn="1">
          <p15:clr>
            <a:srgbClr val="A4A3A4"/>
          </p15:clr>
        </p15:guide>
        <p15:guide id="3" pos="7198" userDrawn="1">
          <p15:clr>
            <a:srgbClr val="A4A3A4"/>
          </p15:clr>
        </p15:guide>
        <p15:guide id="4" orient="horz" pos="40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63" autoAdjust="0"/>
    <p:restoredTop sz="81058" autoAdjust="0"/>
  </p:normalViewPr>
  <p:slideViewPr>
    <p:cSldViewPr>
      <p:cViewPr varScale="1">
        <p:scale>
          <a:sx n="79" d="100"/>
          <a:sy n="79" d="100"/>
        </p:scale>
        <p:origin x="605" y="72"/>
      </p:cViewPr>
      <p:guideLst>
        <p:guide orient="horz" pos="480"/>
        <p:guide pos="480"/>
        <p:guide pos="7198"/>
        <p:guide orient="horz" pos="4000"/>
      </p:guideLst>
    </p:cSldViewPr>
  </p:slideViewPr>
  <p:notesTextViewPr>
    <p:cViewPr>
      <p:scale>
        <a:sx n="100" d="100"/>
        <a:sy n="100" d="100"/>
      </p:scale>
      <p:origin x="0" y="0"/>
    </p:cViewPr>
  </p:notesTextViewPr>
  <p:sorterViewPr>
    <p:cViewPr>
      <p:scale>
        <a:sx n="100" d="100"/>
        <a:sy n="100" d="100"/>
      </p:scale>
      <p:origin x="0" y="-21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orp.Bloomberg.com\PN-DFS\Global%20Data\Financial%20Data\Corporate%20Research\Jody%20Lurie\Sector%20Notes\2023%2003%20Cash\issuance%20v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orp.Bloomberg.com\PN-DFS\Global%20Data\Financial%20Data\Corporate%20Research\Jody%20Lurie\Sector%20Notes\2023%2003%20Cash\cash%20in%20and%20out%20flows%20v5.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131056262676975E-2"/>
          <c:y val="3.5976402309070434E-2"/>
          <c:w val="0.91351590517646875"/>
          <c:h val="0.87528087585313696"/>
        </c:manualLayout>
      </c:layout>
      <c:barChart>
        <c:barDir val="col"/>
        <c:grouping val="clustered"/>
        <c:varyColors val="0"/>
        <c:ser>
          <c:idx val="0"/>
          <c:order val="0"/>
          <c:tx>
            <c:strRef>
              <c:f>Worksheet!$A$2</c:f>
              <c:strCache>
                <c:ptCount val="1"/>
                <c:pt idx="0">
                  <c:v>2017</c:v>
                </c:pt>
              </c:strCache>
            </c:strRef>
          </c:tx>
          <c:spPr>
            <a:solidFill>
              <a:schemeClr val="bg1"/>
            </a:solidFill>
            <a:ln>
              <a:noFill/>
            </a:ln>
            <a:effectLst/>
          </c:spPr>
          <c:invertIfNegative val="0"/>
          <c:cat>
            <c:strRef>
              <c:f>Worksheet!$B$1:$K$1</c:f>
              <c:strCache>
                <c:ptCount val="2"/>
                <c:pt idx="0">
                  <c:v>Equity Issuance ($ bln)</c:v>
                </c:pt>
                <c:pt idx="1">
                  <c:v>Bond Issuance ($ bln)</c:v>
                </c:pt>
              </c:strCache>
            </c:strRef>
          </c:cat>
          <c:val>
            <c:numRef>
              <c:f>Worksheet!$B$2:$K$2</c:f>
              <c:numCache>
                <c:formatCode>#,##0</c:formatCode>
                <c:ptCount val="2"/>
                <c:pt idx="0">
                  <c:v>8.4697300000000002</c:v>
                </c:pt>
                <c:pt idx="1">
                  <c:v>34.417650864000002</c:v>
                </c:pt>
              </c:numCache>
            </c:numRef>
          </c:val>
          <c:extLst xmlns:c16r2="http://schemas.microsoft.com/office/drawing/2015/06/chart">
            <c:ext xmlns:c16="http://schemas.microsoft.com/office/drawing/2014/chart" uri="{C3380CC4-5D6E-409C-BE32-E72D297353CC}">
              <c16:uniqueId val="{00000000-E17C-4323-A273-62781B5F8F8D}"/>
            </c:ext>
          </c:extLst>
        </c:ser>
        <c:ser>
          <c:idx val="1"/>
          <c:order val="1"/>
          <c:tx>
            <c:strRef>
              <c:f>Worksheet!$A$3</c:f>
              <c:strCache>
                <c:ptCount val="1"/>
                <c:pt idx="0">
                  <c:v>2018</c:v>
                </c:pt>
              </c:strCache>
            </c:strRef>
          </c:tx>
          <c:spPr>
            <a:solidFill>
              <a:srgbClr val="4AB0FF"/>
            </a:solidFill>
            <a:ln>
              <a:noFill/>
            </a:ln>
            <a:effectLst/>
          </c:spPr>
          <c:invertIfNegative val="0"/>
          <c:cat>
            <c:strRef>
              <c:f>Worksheet!$B$1:$K$1</c:f>
              <c:strCache>
                <c:ptCount val="2"/>
                <c:pt idx="0">
                  <c:v>Equity Issuance ($ bln)</c:v>
                </c:pt>
                <c:pt idx="1">
                  <c:v>Bond Issuance ($ bln)</c:v>
                </c:pt>
              </c:strCache>
            </c:strRef>
          </c:cat>
          <c:val>
            <c:numRef>
              <c:f>Worksheet!$B$3:$K$3</c:f>
              <c:numCache>
                <c:formatCode>#,##0</c:formatCode>
                <c:ptCount val="2"/>
                <c:pt idx="0">
                  <c:v>18.50384</c:v>
                </c:pt>
                <c:pt idx="1">
                  <c:v>30.253854</c:v>
                </c:pt>
              </c:numCache>
            </c:numRef>
          </c:val>
          <c:extLst xmlns:c16r2="http://schemas.microsoft.com/office/drawing/2015/06/chart">
            <c:ext xmlns:c16="http://schemas.microsoft.com/office/drawing/2014/chart" uri="{C3380CC4-5D6E-409C-BE32-E72D297353CC}">
              <c16:uniqueId val="{00000001-E17C-4323-A273-62781B5F8F8D}"/>
            </c:ext>
          </c:extLst>
        </c:ser>
        <c:ser>
          <c:idx val="2"/>
          <c:order val="2"/>
          <c:tx>
            <c:strRef>
              <c:f>Worksheet!$A$4</c:f>
              <c:strCache>
                <c:ptCount val="1"/>
                <c:pt idx="0">
                  <c:v>2019</c:v>
                </c:pt>
              </c:strCache>
            </c:strRef>
          </c:tx>
          <c:spPr>
            <a:solidFill>
              <a:srgbClr val="FDA315"/>
            </a:solidFill>
            <a:ln>
              <a:noFill/>
            </a:ln>
            <a:effectLst/>
          </c:spPr>
          <c:invertIfNegative val="0"/>
          <c:cat>
            <c:strRef>
              <c:f>Worksheet!$B$1:$K$1</c:f>
              <c:strCache>
                <c:ptCount val="2"/>
                <c:pt idx="0">
                  <c:v>Equity Issuance ($ bln)</c:v>
                </c:pt>
                <c:pt idx="1">
                  <c:v>Bond Issuance ($ bln)</c:v>
                </c:pt>
              </c:strCache>
            </c:strRef>
          </c:cat>
          <c:val>
            <c:numRef>
              <c:f>Worksheet!$B$4:$K$4</c:f>
              <c:numCache>
                <c:formatCode>#,##0</c:formatCode>
                <c:ptCount val="2"/>
                <c:pt idx="0">
                  <c:v>6.8610699999999998</c:v>
                </c:pt>
                <c:pt idx="1">
                  <c:v>43.487990000000003</c:v>
                </c:pt>
              </c:numCache>
            </c:numRef>
          </c:val>
          <c:extLst xmlns:c16r2="http://schemas.microsoft.com/office/drawing/2015/06/chart">
            <c:ext xmlns:c16="http://schemas.microsoft.com/office/drawing/2014/chart" uri="{C3380CC4-5D6E-409C-BE32-E72D297353CC}">
              <c16:uniqueId val="{00000002-E17C-4323-A273-62781B5F8F8D}"/>
            </c:ext>
          </c:extLst>
        </c:ser>
        <c:ser>
          <c:idx val="3"/>
          <c:order val="3"/>
          <c:tx>
            <c:strRef>
              <c:f>Worksheet!$A$5</c:f>
              <c:strCache>
                <c:ptCount val="1"/>
                <c:pt idx="0">
                  <c:v>2020</c:v>
                </c:pt>
              </c:strCache>
            </c:strRef>
          </c:tx>
          <c:spPr>
            <a:solidFill>
              <a:srgbClr val="FF00FC"/>
            </a:solidFill>
            <a:ln>
              <a:noFill/>
            </a:ln>
            <a:effectLst/>
          </c:spPr>
          <c:invertIfNegative val="0"/>
          <c:cat>
            <c:strRef>
              <c:f>Worksheet!$B$1:$K$1</c:f>
              <c:strCache>
                <c:ptCount val="2"/>
                <c:pt idx="0">
                  <c:v>Equity Issuance ($ bln)</c:v>
                </c:pt>
                <c:pt idx="1">
                  <c:v>Bond Issuance ($ bln)</c:v>
                </c:pt>
              </c:strCache>
            </c:strRef>
          </c:cat>
          <c:val>
            <c:numRef>
              <c:f>Worksheet!$B$5:$K$5</c:f>
              <c:numCache>
                <c:formatCode>#,##0</c:formatCode>
                <c:ptCount val="2"/>
                <c:pt idx="0">
                  <c:v>14.8748</c:v>
                </c:pt>
                <c:pt idx="1">
                  <c:v>85.042376099999998</c:v>
                </c:pt>
              </c:numCache>
            </c:numRef>
          </c:val>
          <c:extLst xmlns:c16r2="http://schemas.microsoft.com/office/drawing/2015/06/chart">
            <c:ext xmlns:c16="http://schemas.microsoft.com/office/drawing/2014/chart" uri="{C3380CC4-5D6E-409C-BE32-E72D297353CC}">
              <c16:uniqueId val="{00000003-E17C-4323-A273-62781B5F8F8D}"/>
            </c:ext>
          </c:extLst>
        </c:ser>
        <c:ser>
          <c:idx val="4"/>
          <c:order val="4"/>
          <c:tx>
            <c:strRef>
              <c:f>Worksheet!$A$6</c:f>
              <c:strCache>
                <c:ptCount val="1"/>
                <c:pt idx="0">
                  <c:v>2021</c:v>
                </c:pt>
              </c:strCache>
            </c:strRef>
          </c:tx>
          <c:spPr>
            <a:solidFill>
              <a:srgbClr val="FFE273"/>
            </a:solidFill>
            <a:ln>
              <a:noFill/>
            </a:ln>
            <a:effectLst/>
          </c:spPr>
          <c:invertIfNegative val="0"/>
          <c:cat>
            <c:strRef>
              <c:f>Worksheet!$B$1:$K$1</c:f>
              <c:strCache>
                <c:ptCount val="2"/>
                <c:pt idx="0">
                  <c:v>Equity Issuance ($ bln)</c:v>
                </c:pt>
                <c:pt idx="1">
                  <c:v>Bond Issuance ($ bln)</c:v>
                </c:pt>
              </c:strCache>
            </c:strRef>
          </c:cat>
          <c:val>
            <c:numRef>
              <c:f>Worksheet!$B$6:$K$6</c:f>
              <c:numCache>
                <c:formatCode>#,##0</c:formatCode>
                <c:ptCount val="2"/>
                <c:pt idx="0">
                  <c:v>22.8126</c:v>
                </c:pt>
                <c:pt idx="1">
                  <c:v>48.525548999999998</c:v>
                </c:pt>
              </c:numCache>
            </c:numRef>
          </c:val>
          <c:extLst xmlns:c16r2="http://schemas.microsoft.com/office/drawing/2015/06/chart">
            <c:ext xmlns:c16="http://schemas.microsoft.com/office/drawing/2014/chart" uri="{C3380CC4-5D6E-409C-BE32-E72D297353CC}">
              <c16:uniqueId val="{00000004-E17C-4323-A273-62781B5F8F8D}"/>
            </c:ext>
          </c:extLst>
        </c:ser>
        <c:ser>
          <c:idx val="5"/>
          <c:order val="5"/>
          <c:tx>
            <c:strRef>
              <c:f>Worksheet!$A$7</c:f>
              <c:strCache>
                <c:ptCount val="1"/>
                <c:pt idx="0">
                  <c:v>2022</c:v>
                </c:pt>
              </c:strCache>
            </c:strRef>
          </c:tx>
          <c:spPr>
            <a:solidFill>
              <a:srgbClr val="4BACC6"/>
            </a:solidFill>
            <a:ln>
              <a:noFill/>
            </a:ln>
            <a:effectLst/>
          </c:spPr>
          <c:invertIfNegative val="0"/>
          <c:cat>
            <c:strRef>
              <c:f>Worksheet!$B$1:$K$1</c:f>
              <c:strCache>
                <c:ptCount val="2"/>
                <c:pt idx="0">
                  <c:v>Equity Issuance ($ bln)</c:v>
                </c:pt>
                <c:pt idx="1">
                  <c:v>Bond Issuance ($ bln)</c:v>
                </c:pt>
              </c:strCache>
            </c:strRef>
          </c:cat>
          <c:val>
            <c:numRef>
              <c:f>Worksheet!$B$7:$K$7</c:f>
              <c:numCache>
                <c:formatCode>#,##0</c:formatCode>
                <c:ptCount val="2"/>
                <c:pt idx="0">
                  <c:v>4.29129</c:v>
                </c:pt>
                <c:pt idx="1">
                  <c:v>36.097473999999998</c:v>
                </c:pt>
              </c:numCache>
            </c:numRef>
          </c:val>
          <c:extLst xmlns:c16r2="http://schemas.microsoft.com/office/drawing/2015/06/chart">
            <c:ext xmlns:c16="http://schemas.microsoft.com/office/drawing/2014/chart" uri="{C3380CC4-5D6E-409C-BE32-E72D297353CC}">
              <c16:uniqueId val="{00000005-E17C-4323-A273-62781B5F8F8D}"/>
            </c:ext>
          </c:extLst>
        </c:ser>
        <c:ser>
          <c:idx val="6"/>
          <c:order val="6"/>
          <c:tx>
            <c:strRef>
              <c:f>Worksheet!$A$8</c:f>
              <c:strCache>
                <c:ptCount val="1"/>
                <c:pt idx="0">
                  <c:v>2023</c:v>
                </c:pt>
              </c:strCache>
            </c:strRef>
          </c:tx>
          <c:spPr>
            <a:solidFill>
              <a:srgbClr val="FF7DFF"/>
            </a:solidFill>
            <a:ln>
              <a:noFill/>
            </a:ln>
            <a:effectLst/>
          </c:spPr>
          <c:invertIfNegative val="0"/>
          <c:cat>
            <c:strRef>
              <c:f>Worksheet!$B$1:$K$1</c:f>
              <c:strCache>
                <c:ptCount val="2"/>
                <c:pt idx="0">
                  <c:v>Equity Issuance ($ bln)</c:v>
                </c:pt>
                <c:pt idx="1">
                  <c:v>Bond Issuance ($ bln)</c:v>
                </c:pt>
              </c:strCache>
            </c:strRef>
          </c:cat>
          <c:val>
            <c:numRef>
              <c:f>Worksheet!$B$8:$K$8</c:f>
              <c:numCache>
                <c:formatCode>0</c:formatCode>
                <c:ptCount val="2"/>
                <c:pt idx="0" formatCode="#,##0">
                  <c:v>3.1345399999999999</c:v>
                </c:pt>
                <c:pt idx="1">
                  <c:v>7.1</c:v>
                </c:pt>
              </c:numCache>
            </c:numRef>
          </c:val>
          <c:extLst xmlns:c16r2="http://schemas.microsoft.com/office/drawing/2015/06/chart">
            <c:ext xmlns:c16="http://schemas.microsoft.com/office/drawing/2014/chart" uri="{C3380CC4-5D6E-409C-BE32-E72D297353CC}">
              <c16:uniqueId val="{00000006-E17C-4323-A273-62781B5F8F8D}"/>
            </c:ext>
          </c:extLst>
        </c:ser>
        <c:dLbls>
          <c:showLegendKey val="0"/>
          <c:showVal val="0"/>
          <c:showCatName val="0"/>
          <c:showSerName val="0"/>
          <c:showPercent val="0"/>
          <c:showBubbleSize val="0"/>
        </c:dLbls>
        <c:gapWidth val="219"/>
        <c:axId val="287804832"/>
        <c:axId val="19170712"/>
      </c:barChart>
      <c:catAx>
        <c:axId val="287804832"/>
        <c:scaling>
          <c:orientation val="minMax"/>
        </c:scaling>
        <c:delete val="0"/>
        <c:axPos val="b"/>
        <c:numFmt formatCode="General" sourceLinked="1"/>
        <c:majorTickMark val="out"/>
        <c:minorTickMark val="none"/>
        <c:tickLblPos val="nextTo"/>
        <c:spPr>
          <a:noFill/>
          <a:ln w="9525" cap="flat" cmpd="sng" algn="ctr">
            <a:solidFill>
              <a:schemeClr val="tx1">
                <a:lumMod val="65000"/>
                <a:lumOff val="35000"/>
              </a:schemeClr>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Bloomberg Prop Unicode N" panose="02000506040000020004" pitchFamily="2" charset="0"/>
                <a:ea typeface="Bloomberg Prop Unicode N" panose="02000506040000020004" pitchFamily="2" charset="0"/>
                <a:cs typeface="Bloomberg Prop Unicode N" panose="02000506040000020004" pitchFamily="2" charset="0"/>
              </a:defRPr>
            </a:pPr>
            <a:endParaRPr lang="en-US"/>
          </a:p>
        </c:txPr>
        <c:crossAx val="19170712"/>
        <c:crosses val="autoZero"/>
        <c:auto val="1"/>
        <c:lblAlgn val="ctr"/>
        <c:lblOffset val="100"/>
        <c:noMultiLvlLbl val="0"/>
      </c:catAx>
      <c:valAx>
        <c:axId val="19170712"/>
        <c:scaling>
          <c:orientation val="minMax"/>
        </c:scaling>
        <c:delete val="0"/>
        <c:axPos val="l"/>
        <c:numFmt formatCode="&quot;$&quot;#,##0" sourceLinked="0"/>
        <c:majorTickMark val="out"/>
        <c:minorTickMark val="none"/>
        <c:tickLblPos val="nextTo"/>
        <c:spPr>
          <a:noFill/>
          <a:ln>
            <a:solidFill>
              <a:schemeClr val="tx1">
                <a:lumMod val="65000"/>
                <a:lumOff val="35000"/>
              </a:schemeClr>
            </a:solidFill>
          </a:ln>
          <a:effectLst/>
        </c:spPr>
        <c:txPr>
          <a:bodyPr rot="-60000000" spcFirstLastPara="1" vertOverflow="ellipsis" vert="horz" wrap="square" anchor="ctr" anchorCtr="1"/>
          <a:lstStyle/>
          <a:p>
            <a:pPr>
              <a:defRPr sz="1400" b="1" i="0" u="none" strike="noStrike" kern="1200" baseline="0">
                <a:solidFill>
                  <a:schemeClr val="bg1"/>
                </a:solidFill>
                <a:latin typeface="Bloomberg Prop Unicode N" panose="02000506040000020004" pitchFamily="2" charset="0"/>
                <a:ea typeface="Bloomberg Prop Unicode N" panose="02000506040000020004" pitchFamily="2" charset="0"/>
                <a:cs typeface="Bloomberg Prop Unicode N" panose="02000506040000020004" pitchFamily="2" charset="0"/>
              </a:defRPr>
            </a:pPr>
            <a:endParaRPr lang="en-US"/>
          </a:p>
        </c:txPr>
        <c:crossAx val="287804832"/>
        <c:crosses val="autoZero"/>
        <c:crossBetween val="between"/>
      </c:valAx>
      <c:spPr>
        <a:noFill/>
        <a:ln>
          <a:noFill/>
        </a:ln>
        <a:effectLst/>
      </c:spPr>
    </c:plotArea>
    <c:legend>
      <c:legendPos val="b"/>
      <c:layout>
        <c:manualLayout>
          <c:xMode val="edge"/>
          <c:yMode val="edge"/>
          <c:x val="0.11292264266566554"/>
          <c:y val="6.798859195669997E-2"/>
          <c:w val="0.23090717225383925"/>
          <c:h val="0.253932050699504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Bloomberg Prop Unicode N" panose="02000506040000020004" pitchFamily="2" charset="0"/>
              <a:ea typeface="Bloomberg Prop Unicode N" panose="02000506040000020004" pitchFamily="2" charset="0"/>
              <a:cs typeface="Bloomberg Prop Unicode N" panose="02000506040000020004" pitchFamily="2"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tx1"/>
    </a:solidFill>
    <a:ln w="9525" cap="flat" cmpd="sng" algn="ctr">
      <a:noFill/>
      <a:round/>
    </a:ln>
    <a:effectLst/>
  </c:spPr>
  <c:txPr>
    <a:bodyPr/>
    <a:lstStyle/>
    <a:p>
      <a:pPr>
        <a:defRPr sz="1400" b="1">
          <a:solidFill>
            <a:schemeClr val="bg1"/>
          </a:solidFill>
          <a:latin typeface="Bloomberg Prop Unicode N" panose="02000506040000020004" pitchFamily="2" charset="0"/>
          <a:ea typeface="Bloomberg Prop Unicode N" panose="02000506040000020004" pitchFamily="2" charset="0"/>
          <a:cs typeface="Bloomberg Prop Unicode N" panose="02000506040000020004" pitchFamily="2"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4965437891245"/>
          <c:y val="3.0687834432982463E-2"/>
          <c:w val="0.83645236021671532"/>
          <c:h val="0.88323457578789999"/>
        </c:manualLayout>
      </c:layout>
      <c:barChart>
        <c:barDir val="col"/>
        <c:grouping val="stacked"/>
        <c:varyColors val="0"/>
        <c:ser>
          <c:idx val="0"/>
          <c:order val="0"/>
          <c:tx>
            <c:strRef>
              <c:f>'Sum repaste chart'!$P$4</c:f>
              <c:strCache>
                <c:ptCount val="1"/>
                <c:pt idx="0">
                  <c:v>Capex</c:v>
                </c:pt>
              </c:strCache>
            </c:strRef>
          </c:tx>
          <c:spPr>
            <a:solidFill>
              <a:srgbClr val="FDA315"/>
            </a:solidFill>
            <a:ln>
              <a:noFill/>
            </a:ln>
            <a:effectLst/>
          </c:spPr>
          <c:invertIfNegative val="0"/>
          <c:cat>
            <c:numRef>
              <c:f>'Sum repaste chart'!$T$3:$AG$3</c:f>
              <c:numCache>
                <c:formatCode>General</c:formatCode>
                <c:ptCount val="14"/>
                <c:pt idx="0">
                  <c:v>2022</c:v>
                </c:pt>
                <c:pt idx="3">
                  <c:v>2021</c:v>
                </c:pt>
                <c:pt idx="6">
                  <c:v>2020</c:v>
                </c:pt>
                <c:pt idx="9">
                  <c:v>2019</c:v>
                </c:pt>
                <c:pt idx="12">
                  <c:v>2018</c:v>
                </c:pt>
              </c:numCache>
            </c:numRef>
          </c:cat>
          <c:val>
            <c:numRef>
              <c:f>'Sum repaste chart'!$T$4:$AG$4</c:f>
              <c:numCache>
                <c:formatCode>General</c:formatCode>
                <c:ptCount val="14"/>
                <c:pt idx="0">
                  <c:v>-814.90362500000003</c:v>
                </c:pt>
                <c:pt idx="3">
                  <c:v>-634.91796428571422</c:v>
                </c:pt>
                <c:pt idx="6">
                  <c:v>-526.13510714285712</c:v>
                </c:pt>
                <c:pt idx="9">
                  <c:v>-963.61087500000008</c:v>
                </c:pt>
                <c:pt idx="12">
                  <c:v>-935.15664285714286</c:v>
                </c:pt>
              </c:numCache>
            </c:numRef>
          </c:val>
          <c:extLst xmlns:c16r2="http://schemas.microsoft.com/office/drawing/2015/06/chart">
            <c:ext xmlns:c16="http://schemas.microsoft.com/office/drawing/2014/chart" uri="{C3380CC4-5D6E-409C-BE32-E72D297353CC}">
              <c16:uniqueId val="{00000000-AD5D-413D-AFD1-B11045D5FC30}"/>
            </c:ext>
          </c:extLst>
        </c:ser>
        <c:ser>
          <c:idx val="1"/>
          <c:order val="1"/>
          <c:tx>
            <c:strRef>
              <c:f>'Sum repaste chart'!$P$5</c:f>
              <c:strCache>
                <c:ptCount val="1"/>
                <c:pt idx="0">
                  <c:v>Dividends</c:v>
                </c:pt>
              </c:strCache>
            </c:strRef>
          </c:tx>
          <c:spPr>
            <a:solidFill>
              <a:srgbClr val="FFFFFF"/>
            </a:solidFill>
            <a:ln>
              <a:noFill/>
            </a:ln>
            <a:effectLst/>
          </c:spPr>
          <c:invertIfNegative val="0"/>
          <c:cat>
            <c:numRef>
              <c:f>'Sum repaste chart'!$T$3:$AG$3</c:f>
              <c:numCache>
                <c:formatCode>General</c:formatCode>
                <c:ptCount val="14"/>
                <c:pt idx="0">
                  <c:v>2022</c:v>
                </c:pt>
                <c:pt idx="3">
                  <c:v>2021</c:v>
                </c:pt>
                <c:pt idx="6">
                  <c:v>2020</c:v>
                </c:pt>
                <c:pt idx="9">
                  <c:v>2019</c:v>
                </c:pt>
                <c:pt idx="12">
                  <c:v>2018</c:v>
                </c:pt>
              </c:numCache>
            </c:numRef>
          </c:cat>
          <c:val>
            <c:numRef>
              <c:f>'Sum repaste chart'!$T$5:$AG$5</c:f>
              <c:numCache>
                <c:formatCode>General</c:formatCode>
                <c:ptCount val="14"/>
                <c:pt idx="0">
                  <c:v>-172.98121428571429</c:v>
                </c:pt>
                <c:pt idx="3">
                  <c:v>-146.05437500000002</c:v>
                </c:pt>
                <c:pt idx="6">
                  <c:v>-182.1817857142857</c:v>
                </c:pt>
                <c:pt idx="9">
                  <c:v>-281.04883928571428</c:v>
                </c:pt>
                <c:pt idx="12">
                  <c:v>-262.31928571428574</c:v>
                </c:pt>
              </c:numCache>
            </c:numRef>
          </c:val>
          <c:extLst xmlns:c16r2="http://schemas.microsoft.com/office/drawing/2015/06/chart">
            <c:ext xmlns:c16="http://schemas.microsoft.com/office/drawing/2014/chart" uri="{C3380CC4-5D6E-409C-BE32-E72D297353CC}">
              <c16:uniqueId val="{00000001-AD5D-413D-AFD1-B11045D5FC30}"/>
            </c:ext>
          </c:extLst>
        </c:ser>
        <c:ser>
          <c:idx val="2"/>
          <c:order val="2"/>
          <c:tx>
            <c:strRef>
              <c:f>'Sum repaste chart'!$P$6</c:f>
              <c:strCache>
                <c:ptCount val="1"/>
                <c:pt idx="0">
                  <c:v>Debt Borrow (Repay)</c:v>
                </c:pt>
              </c:strCache>
            </c:strRef>
          </c:tx>
          <c:spPr>
            <a:solidFill>
              <a:srgbClr val="4AB0FF"/>
            </a:solidFill>
            <a:ln>
              <a:noFill/>
            </a:ln>
            <a:effectLst/>
          </c:spPr>
          <c:invertIfNegative val="0"/>
          <c:cat>
            <c:numRef>
              <c:f>'Sum repaste chart'!$T$3:$AG$3</c:f>
              <c:numCache>
                <c:formatCode>General</c:formatCode>
                <c:ptCount val="14"/>
                <c:pt idx="0">
                  <c:v>2022</c:v>
                </c:pt>
                <c:pt idx="3">
                  <c:v>2021</c:v>
                </c:pt>
                <c:pt idx="6">
                  <c:v>2020</c:v>
                </c:pt>
                <c:pt idx="9">
                  <c:v>2019</c:v>
                </c:pt>
                <c:pt idx="12">
                  <c:v>2018</c:v>
                </c:pt>
              </c:numCache>
            </c:numRef>
          </c:cat>
          <c:val>
            <c:numRef>
              <c:f>'Sum repaste chart'!$T$6:$AG$6</c:f>
              <c:numCache>
                <c:formatCode>General</c:formatCode>
                <c:ptCount val="14"/>
                <c:pt idx="0">
                  <c:v>208.75403571428575</c:v>
                </c:pt>
                <c:pt idx="3">
                  <c:v>131.92041071428574</c:v>
                </c:pt>
                <c:pt idx="6">
                  <c:v>1262.0010892857142</c:v>
                </c:pt>
                <c:pt idx="9">
                  <c:v>199.41624999999996</c:v>
                </c:pt>
                <c:pt idx="12">
                  <c:v>469.82612500000005</c:v>
                </c:pt>
              </c:numCache>
            </c:numRef>
          </c:val>
          <c:extLst xmlns:c16r2="http://schemas.microsoft.com/office/drawing/2015/06/chart">
            <c:ext xmlns:c16="http://schemas.microsoft.com/office/drawing/2014/chart" uri="{C3380CC4-5D6E-409C-BE32-E72D297353CC}">
              <c16:uniqueId val="{00000002-AD5D-413D-AFD1-B11045D5FC30}"/>
            </c:ext>
          </c:extLst>
        </c:ser>
        <c:ser>
          <c:idx val="3"/>
          <c:order val="3"/>
          <c:tx>
            <c:strRef>
              <c:f>'Sum repaste chart'!$P$7</c:f>
              <c:strCache>
                <c:ptCount val="1"/>
                <c:pt idx="0">
                  <c:v>Equity Issue (Buyback)</c:v>
                </c:pt>
              </c:strCache>
            </c:strRef>
          </c:tx>
          <c:spPr>
            <a:solidFill>
              <a:srgbClr val="FF00FC"/>
            </a:solidFill>
            <a:ln>
              <a:noFill/>
            </a:ln>
            <a:effectLst/>
          </c:spPr>
          <c:invertIfNegative val="0"/>
          <c:cat>
            <c:numRef>
              <c:f>'Sum repaste chart'!$T$3:$AG$3</c:f>
              <c:numCache>
                <c:formatCode>General</c:formatCode>
                <c:ptCount val="14"/>
                <c:pt idx="0">
                  <c:v>2022</c:v>
                </c:pt>
                <c:pt idx="3">
                  <c:v>2021</c:v>
                </c:pt>
                <c:pt idx="6">
                  <c:v>2020</c:v>
                </c:pt>
                <c:pt idx="9">
                  <c:v>2019</c:v>
                </c:pt>
                <c:pt idx="12">
                  <c:v>2018</c:v>
                </c:pt>
              </c:numCache>
            </c:numRef>
          </c:cat>
          <c:val>
            <c:numRef>
              <c:f>'Sum repaste chart'!$T$7:$AG$7</c:f>
              <c:numCache>
                <c:formatCode>General</c:formatCode>
                <c:ptCount val="14"/>
                <c:pt idx="0">
                  <c:v>-631.76507142857133</c:v>
                </c:pt>
                <c:pt idx="3">
                  <c:v>-31.047321428571426</c:v>
                </c:pt>
                <c:pt idx="6">
                  <c:v>162.74364285714287</c:v>
                </c:pt>
                <c:pt idx="9">
                  <c:v>-576.50758928571429</c:v>
                </c:pt>
                <c:pt idx="12">
                  <c:v>-621.23073214285705</c:v>
                </c:pt>
              </c:numCache>
            </c:numRef>
          </c:val>
          <c:extLst xmlns:c16r2="http://schemas.microsoft.com/office/drawing/2015/06/chart">
            <c:ext xmlns:c16="http://schemas.microsoft.com/office/drawing/2014/chart" uri="{C3380CC4-5D6E-409C-BE32-E72D297353CC}">
              <c16:uniqueId val="{00000003-AD5D-413D-AFD1-B11045D5FC30}"/>
            </c:ext>
          </c:extLst>
        </c:ser>
        <c:dLbls>
          <c:showLegendKey val="0"/>
          <c:showVal val="0"/>
          <c:showCatName val="0"/>
          <c:showSerName val="0"/>
          <c:showPercent val="0"/>
          <c:showBubbleSize val="0"/>
        </c:dLbls>
        <c:gapWidth val="0"/>
        <c:overlap val="100"/>
        <c:axId val="286025952"/>
        <c:axId val="327232968"/>
      </c:barChart>
      <c:barChart>
        <c:barDir val="col"/>
        <c:grouping val="stacked"/>
        <c:varyColors val="0"/>
        <c:ser>
          <c:idx val="4"/>
          <c:order val="4"/>
          <c:tx>
            <c:strRef>
              <c:f>'Sum repaste chart'!$P$8</c:f>
              <c:strCache>
                <c:ptCount val="1"/>
                <c:pt idx="0">
                  <c:v>Net Chg Cash</c:v>
                </c:pt>
              </c:strCache>
            </c:strRef>
          </c:tx>
          <c:spPr>
            <a:solidFill>
              <a:srgbClr val="FFE273"/>
            </a:solidFill>
            <a:ln>
              <a:noFill/>
            </a:ln>
            <a:effectLst/>
          </c:spPr>
          <c:invertIfNegative val="0"/>
          <c:cat>
            <c:numRef>
              <c:f>'Sum repaste chart'!$T$3:$AG$3</c:f>
              <c:numCache>
                <c:formatCode>General</c:formatCode>
                <c:ptCount val="14"/>
                <c:pt idx="0">
                  <c:v>2022</c:v>
                </c:pt>
                <c:pt idx="3">
                  <c:v>2021</c:v>
                </c:pt>
                <c:pt idx="6">
                  <c:v>2020</c:v>
                </c:pt>
                <c:pt idx="9">
                  <c:v>2019</c:v>
                </c:pt>
                <c:pt idx="12">
                  <c:v>2018</c:v>
                </c:pt>
              </c:numCache>
            </c:numRef>
          </c:cat>
          <c:val>
            <c:numRef>
              <c:f>'Sum repaste chart'!$T$8:$AG$8</c:f>
              <c:numCache>
                <c:formatCode>General</c:formatCode>
                <c:ptCount val="14"/>
                <c:pt idx="1">
                  <c:v>-91.85882142857146</c:v>
                </c:pt>
                <c:pt idx="4">
                  <c:v>8.9380535714285632</c:v>
                </c:pt>
                <c:pt idx="7">
                  <c:v>831.56408928571432</c:v>
                </c:pt>
                <c:pt idx="10">
                  <c:v>28.999142857142822</c:v>
                </c:pt>
                <c:pt idx="13">
                  <c:v>85.778642857142856</c:v>
                </c:pt>
              </c:numCache>
            </c:numRef>
          </c:val>
          <c:extLst xmlns:c16r2="http://schemas.microsoft.com/office/drawing/2015/06/chart">
            <c:ext xmlns:c16="http://schemas.microsoft.com/office/drawing/2014/chart" uri="{C3380CC4-5D6E-409C-BE32-E72D297353CC}">
              <c16:uniqueId val="{00000004-AD5D-413D-AFD1-B11045D5FC30}"/>
            </c:ext>
          </c:extLst>
        </c:ser>
        <c:dLbls>
          <c:showLegendKey val="0"/>
          <c:showVal val="0"/>
          <c:showCatName val="0"/>
          <c:showSerName val="0"/>
          <c:showPercent val="0"/>
          <c:showBubbleSize val="0"/>
        </c:dLbls>
        <c:gapWidth val="0"/>
        <c:overlap val="100"/>
        <c:axId val="287165072"/>
        <c:axId val="261522952"/>
      </c:barChart>
      <c:catAx>
        <c:axId val="28602595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b" anchorCtr="1"/>
          <a:lstStyle/>
          <a:p>
            <a:pPr>
              <a:defRPr sz="1400" b="1" i="0" u="none" strike="noStrike" kern="1200" baseline="0">
                <a:solidFill>
                  <a:schemeClr val="bg1"/>
                </a:solidFill>
                <a:latin typeface="Bloomberg Prop Unicode N" panose="02000506040000020004" pitchFamily="2" charset="0"/>
                <a:ea typeface="Bloomberg Prop Unicode N" panose="02000506040000020004" pitchFamily="2" charset="0"/>
                <a:cs typeface="Bloomberg Prop Unicode N" panose="02000506040000020004" pitchFamily="2" charset="0"/>
              </a:defRPr>
            </a:pPr>
            <a:endParaRPr lang="en-US"/>
          </a:p>
        </c:txPr>
        <c:crossAx val="327232968"/>
        <c:crosses val="autoZero"/>
        <c:auto val="1"/>
        <c:lblAlgn val="ctr"/>
        <c:lblOffset val="100"/>
        <c:noMultiLvlLbl val="0"/>
      </c:catAx>
      <c:valAx>
        <c:axId val="327232968"/>
        <c:scaling>
          <c:orientation val="minMax"/>
          <c:max val="2000"/>
          <c:min val="-2000"/>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bg1"/>
                </a:solidFill>
                <a:latin typeface="Bloomberg Prop Unicode N" panose="02000506040000020004" pitchFamily="2" charset="0"/>
                <a:ea typeface="Bloomberg Prop Unicode N" panose="02000506040000020004" pitchFamily="2" charset="0"/>
                <a:cs typeface="Bloomberg Prop Unicode N" panose="02000506040000020004" pitchFamily="2" charset="0"/>
              </a:defRPr>
            </a:pPr>
            <a:endParaRPr lang="en-US"/>
          </a:p>
        </c:txPr>
        <c:crossAx val="286025952"/>
        <c:crosses val="autoZero"/>
        <c:crossBetween val="between"/>
      </c:valAx>
      <c:valAx>
        <c:axId val="261522952"/>
        <c:scaling>
          <c:orientation val="minMax"/>
          <c:max val="2000"/>
          <c:min val="-2000"/>
        </c:scaling>
        <c:delete val="1"/>
        <c:axPos val="r"/>
        <c:numFmt formatCode="General" sourceLinked="1"/>
        <c:majorTickMark val="out"/>
        <c:minorTickMark val="none"/>
        <c:tickLblPos val="nextTo"/>
        <c:crossAx val="287165072"/>
        <c:crosses val="max"/>
        <c:crossBetween val="between"/>
      </c:valAx>
      <c:catAx>
        <c:axId val="287165072"/>
        <c:scaling>
          <c:orientation val="minMax"/>
        </c:scaling>
        <c:delete val="1"/>
        <c:axPos val="b"/>
        <c:numFmt formatCode="General" sourceLinked="1"/>
        <c:majorTickMark val="out"/>
        <c:minorTickMark val="none"/>
        <c:tickLblPos val="nextTo"/>
        <c:crossAx val="261522952"/>
        <c:crosses val="autoZero"/>
        <c:auto val="1"/>
        <c:lblAlgn val="ctr"/>
        <c:lblOffset val="100"/>
        <c:noMultiLvlLbl val="0"/>
      </c:catAx>
      <c:spPr>
        <a:noFill/>
        <a:ln>
          <a:noFill/>
        </a:ln>
        <a:effectLst/>
      </c:spPr>
    </c:plotArea>
    <c:legend>
      <c:legendPos val="t"/>
      <c:layout>
        <c:manualLayout>
          <c:xMode val="edge"/>
          <c:yMode val="edge"/>
          <c:x val="0.5640858381112448"/>
          <c:y val="4.5669680239032208E-2"/>
          <c:w val="0.43433750700951085"/>
          <c:h val="0.23251853505063461"/>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Bloomberg Prop Unicode N" panose="02000506040000020004" pitchFamily="2" charset="0"/>
              <a:ea typeface="Bloomberg Prop Unicode N" panose="02000506040000020004" pitchFamily="2" charset="0"/>
              <a:cs typeface="Bloomberg Prop Unicode N" panose="02000506040000020004" pitchFamily="2" charset="0"/>
            </a:defRPr>
          </a:pPr>
          <a:endParaRPr lang="en-US"/>
        </a:p>
      </c:txPr>
    </c:legend>
    <c:plotVisOnly val="1"/>
    <c:dispBlanksAs val="gap"/>
    <c:showDLblsOverMax val="0"/>
  </c:chart>
  <c:spPr>
    <a:solidFill>
      <a:schemeClr val="tx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340475" cy="4127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8286750" y="0"/>
            <a:ext cx="6340475" cy="412750"/>
          </a:xfrm>
          <a:prstGeom prst="rect">
            <a:avLst/>
          </a:prstGeom>
        </p:spPr>
        <p:txBody>
          <a:bodyPr vert="horz" lIns="91440" tIns="45720" rIns="91440" bIns="45720" rtlCol="0"/>
          <a:lstStyle>
            <a:lvl1pPr algn="r">
              <a:defRPr sz="1200"/>
            </a:lvl1pPr>
          </a:lstStyle>
          <a:p>
            <a:fld id="{E1E54526-3055-9E4A-BC22-830F547513F2}" type="datetimeFigureOut">
              <a:rPr lang="en-US" smtClean="0"/>
              <a:t>3/29/2023</a:t>
            </a:fld>
            <a:endParaRPr lang="en-US"/>
          </a:p>
        </p:txBody>
      </p:sp>
      <p:sp>
        <p:nvSpPr>
          <p:cNvPr id="4" name="Slide Image Placeholder 3"/>
          <p:cNvSpPr>
            <a:spLocks noGrp="1" noRot="1" noChangeAspect="1"/>
          </p:cNvSpPr>
          <p:nvPr>
            <p:ph type="sldImg" idx="2"/>
          </p:nvPr>
        </p:nvSpPr>
        <p:spPr>
          <a:xfrm>
            <a:off x="4846638" y="1028700"/>
            <a:ext cx="4937125" cy="27781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463675" y="3960813"/>
            <a:ext cx="11703050" cy="32400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816850"/>
            <a:ext cx="6340475" cy="4127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8286750" y="7816850"/>
            <a:ext cx="6340475" cy="412750"/>
          </a:xfrm>
          <a:prstGeom prst="rect">
            <a:avLst/>
          </a:prstGeom>
        </p:spPr>
        <p:txBody>
          <a:bodyPr vert="horz" lIns="91440" tIns="45720" rIns="91440" bIns="45720" rtlCol="0" anchor="b"/>
          <a:lstStyle>
            <a:lvl1pPr algn="r">
              <a:defRPr sz="1200"/>
            </a:lvl1pPr>
          </a:lstStyle>
          <a:p>
            <a:fld id="{236BE8D6-E931-9943-B814-130AD7928BEB}" type="slidenum">
              <a:rPr lang="en-US" smtClean="0"/>
              <a:t>‹#›</a:t>
            </a:fld>
            <a:endParaRPr lang="en-US"/>
          </a:p>
        </p:txBody>
      </p:sp>
    </p:spTree>
    <p:extLst>
      <p:ext uri="{BB962C8B-B14F-4D97-AF65-F5344CB8AC3E}">
        <p14:creationId xmlns:p14="http://schemas.microsoft.com/office/powerpoint/2010/main" val="3550284717"/>
      </p:ext>
    </p:extLst>
  </p:cSld>
  <p:clrMap bg1="lt1" tx1="dk1" bg2="lt2" tx2="dk2" accent1="accent1" accent2="accent2" accent3="accent3" accent4="accent4" accent5="accent5" accent6="accent6" hlink="hlink" folHlink="folHlink"/>
  <p:notesStyle>
    <a:lvl1pPr marL="0" algn="l" defTabSz="761787" rtl="0" eaLnBrk="1" latinLnBrk="0" hangingPunct="1">
      <a:defRPr sz="1000" kern="1200">
        <a:solidFill>
          <a:schemeClr val="tx1"/>
        </a:solidFill>
        <a:latin typeface="+mn-lt"/>
        <a:ea typeface="+mn-ea"/>
        <a:cs typeface="+mn-cs"/>
      </a:defRPr>
    </a:lvl1pPr>
    <a:lvl2pPr marL="380893" algn="l" defTabSz="761787" rtl="0" eaLnBrk="1" latinLnBrk="0" hangingPunct="1">
      <a:defRPr sz="1000" kern="1200">
        <a:solidFill>
          <a:schemeClr val="tx1"/>
        </a:solidFill>
        <a:latin typeface="+mn-lt"/>
        <a:ea typeface="+mn-ea"/>
        <a:cs typeface="+mn-cs"/>
      </a:defRPr>
    </a:lvl2pPr>
    <a:lvl3pPr marL="761787" algn="l" defTabSz="761787" rtl="0" eaLnBrk="1" latinLnBrk="0" hangingPunct="1">
      <a:defRPr sz="1000" kern="1200">
        <a:solidFill>
          <a:schemeClr val="tx1"/>
        </a:solidFill>
        <a:latin typeface="+mn-lt"/>
        <a:ea typeface="+mn-ea"/>
        <a:cs typeface="+mn-cs"/>
      </a:defRPr>
    </a:lvl3pPr>
    <a:lvl4pPr marL="1142680" algn="l" defTabSz="761787" rtl="0" eaLnBrk="1" latinLnBrk="0" hangingPunct="1">
      <a:defRPr sz="1000" kern="1200">
        <a:solidFill>
          <a:schemeClr val="tx1"/>
        </a:solidFill>
        <a:latin typeface="+mn-lt"/>
        <a:ea typeface="+mn-ea"/>
        <a:cs typeface="+mn-cs"/>
      </a:defRPr>
    </a:lvl4pPr>
    <a:lvl5pPr marL="1523573" algn="l" defTabSz="761787" rtl="0" eaLnBrk="1" latinLnBrk="0" hangingPunct="1">
      <a:defRPr sz="1000" kern="1200">
        <a:solidFill>
          <a:schemeClr val="tx1"/>
        </a:solidFill>
        <a:latin typeface="+mn-lt"/>
        <a:ea typeface="+mn-ea"/>
        <a:cs typeface="+mn-cs"/>
      </a:defRPr>
    </a:lvl5pPr>
    <a:lvl6pPr marL="1904467" algn="l" defTabSz="761787" rtl="0" eaLnBrk="1" latinLnBrk="0" hangingPunct="1">
      <a:defRPr sz="1000" kern="1200">
        <a:solidFill>
          <a:schemeClr val="tx1"/>
        </a:solidFill>
        <a:latin typeface="+mn-lt"/>
        <a:ea typeface="+mn-ea"/>
        <a:cs typeface="+mn-cs"/>
      </a:defRPr>
    </a:lvl6pPr>
    <a:lvl7pPr marL="2285360" algn="l" defTabSz="761787" rtl="0" eaLnBrk="1" latinLnBrk="0" hangingPunct="1">
      <a:defRPr sz="1000" kern="1200">
        <a:solidFill>
          <a:schemeClr val="tx1"/>
        </a:solidFill>
        <a:latin typeface="+mn-lt"/>
        <a:ea typeface="+mn-ea"/>
        <a:cs typeface="+mn-cs"/>
      </a:defRPr>
    </a:lvl7pPr>
    <a:lvl8pPr marL="2666253" algn="l" defTabSz="761787" rtl="0" eaLnBrk="1" latinLnBrk="0" hangingPunct="1">
      <a:defRPr sz="1000" kern="1200">
        <a:solidFill>
          <a:schemeClr val="tx1"/>
        </a:solidFill>
        <a:latin typeface="+mn-lt"/>
        <a:ea typeface="+mn-ea"/>
        <a:cs typeface="+mn-cs"/>
      </a:defRPr>
    </a:lvl8pPr>
    <a:lvl9pPr marL="3047147" algn="l" defTabSz="761787"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BE8D6-E931-9943-B814-130AD7928BEB}" type="slidenum">
              <a:rPr lang="en-US" smtClean="0"/>
              <a:t>2</a:t>
            </a:fld>
            <a:endParaRPr lang="en-US" dirty="0"/>
          </a:p>
        </p:txBody>
      </p:sp>
    </p:spTree>
    <p:extLst>
      <p:ext uri="{BB962C8B-B14F-4D97-AF65-F5344CB8AC3E}">
        <p14:creationId xmlns:p14="http://schemas.microsoft.com/office/powerpoint/2010/main" val="910127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BE8D6-E931-9943-B814-130AD7928BEB}" type="slidenum">
              <a:rPr lang="en-US" smtClean="0"/>
              <a:t>35</a:t>
            </a:fld>
            <a:endParaRPr lang="en-US" dirty="0"/>
          </a:p>
        </p:txBody>
      </p:sp>
    </p:spTree>
    <p:extLst>
      <p:ext uri="{BB962C8B-B14F-4D97-AF65-F5344CB8AC3E}">
        <p14:creationId xmlns:p14="http://schemas.microsoft.com/office/powerpoint/2010/main" val="2431179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36BE8D6-E931-9943-B814-130AD7928BEB}" type="slidenum">
              <a:rPr lang="en-US" smtClean="0"/>
              <a:t>36</a:t>
            </a:fld>
            <a:endParaRPr lang="en-US" dirty="0"/>
          </a:p>
        </p:txBody>
      </p:sp>
    </p:spTree>
    <p:extLst>
      <p:ext uri="{BB962C8B-B14F-4D97-AF65-F5344CB8AC3E}">
        <p14:creationId xmlns:p14="http://schemas.microsoft.com/office/powerpoint/2010/main" val="3038442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BE8D6-E931-9943-B814-130AD7928BEB}" type="slidenum">
              <a:rPr lang="en-US" smtClean="0"/>
              <a:t>37</a:t>
            </a:fld>
            <a:endParaRPr lang="en-US" dirty="0"/>
          </a:p>
        </p:txBody>
      </p:sp>
    </p:spTree>
    <p:extLst>
      <p:ext uri="{BB962C8B-B14F-4D97-AF65-F5344CB8AC3E}">
        <p14:creationId xmlns:p14="http://schemas.microsoft.com/office/powerpoint/2010/main" val="1227904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BE8D6-E931-9943-B814-130AD7928BEB}" type="slidenum">
              <a:rPr lang="en-US" smtClean="0"/>
              <a:t>38</a:t>
            </a:fld>
            <a:endParaRPr lang="en-US" dirty="0"/>
          </a:p>
        </p:txBody>
      </p:sp>
    </p:spTree>
    <p:extLst>
      <p:ext uri="{BB962C8B-B14F-4D97-AF65-F5344CB8AC3E}">
        <p14:creationId xmlns:p14="http://schemas.microsoft.com/office/powerpoint/2010/main" val="400143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BE8D6-E931-9943-B814-130AD7928BEB}" type="slidenum">
              <a:rPr lang="en-US" smtClean="0"/>
              <a:t>39</a:t>
            </a:fld>
            <a:endParaRPr lang="en-US" dirty="0"/>
          </a:p>
        </p:txBody>
      </p:sp>
    </p:spTree>
    <p:extLst>
      <p:ext uri="{BB962C8B-B14F-4D97-AF65-F5344CB8AC3E}">
        <p14:creationId xmlns:p14="http://schemas.microsoft.com/office/powerpoint/2010/main" val="234987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BE8D6-E931-9943-B814-130AD7928BEB}" type="slidenum">
              <a:rPr lang="en-US" smtClean="0"/>
              <a:t>40</a:t>
            </a:fld>
            <a:endParaRPr lang="en-US" dirty="0"/>
          </a:p>
        </p:txBody>
      </p:sp>
    </p:spTree>
    <p:extLst>
      <p:ext uri="{BB962C8B-B14F-4D97-AF65-F5344CB8AC3E}">
        <p14:creationId xmlns:p14="http://schemas.microsoft.com/office/powerpoint/2010/main" val="4003154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BE8D6-E931-9943-B814-130AD7928BEB}" type="slidenum">
              <a:rPr lang="en-US" smtClean="0"/>
              <a:t>41</a:t>
            </a:fld>
            <a:endParaRPr lang="en-US" dirty="0"/>
          </a:p>
        </p:txBody>
      </p:sp>
    </p:spTree>
    <p:extLst>
      <p:ext uri="{BB962C8B-B14F-4D97-AF65-F5344CB8AC3E}">
        <p14:creationId xmlns:p14="http://schemas.microsoft.com/office/powerpoint/2010/main" val="1098024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of our sector coverage</a:t>
            </a:r>
          </a:p>
        </p:txBody>
      </p:sp>
      <p:sp>
        <p:nvSpPr>
          <p:cNvPr id="4" name="Slide Number Placeholder 3"/>
          <p:cNvSpPr>
            <a:spLocks noGrp="1"/>
          </p:cNvSpPr>
          <p:nvPr>
            <p:ph type="sldNum" sz="quarter" idx="5"/>
          </p:nvPr>
        </p:nvSpPr>
        <p:spPr/>
        <p:txBody>
          <a:bodyPr/>
          <a:lstStyle/>
          <a:p>
            <a:fld id="{236BE8D6-E931-9943-B814-130AD7928BEB}" type="slidenum">
              <a:rPr lang="en-US" smtClean="0"/>
              <a:t>42</a:t>
            </a:fld>
            <a:endParaRPr lang="en-US" dirty="0"/>
          </a:p>
        </p:txBody>
      </p:sp>
    </p:spTree>
    <p:extLst>
      <p:ext uri="{BB962C8B-B14F-4D97-AF65-F5344CB8AC3E}">
        <p14:creationId xmlns:p14="http://schemas.microsoft.com/office/powerpoint/2010/main" val="776781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E2B2-3452-4B2C-8A5C-97EFD19ECA87}" type="slidenum">
              <a:rPr lang="en-US" smtClean="0"/>
              <a:t>44</a:t>
            </a:fld>
            <a:endParaRPr lang="en-US"/>
          </a:p>
        </p:txBody>
      </p:sp>
    </p:spTree>
    <p:extLst>
      <p:ext uri="{BB962C8B-B14F-4D97-AF65-F5344CB8AC3E}">
        <p14:creationId xmlns:p14="http://schemas.microsoft.com/office/powerpoint/2010/main" val="2468864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E2B2-3452-4B2C-8A5C-97EFD19ECA87}" type="slidenum">
              <a:rPr lang="en-US" smtClean="0"/>
              <a:t>45</a:t>
            </a:fld>
            <a:endParaRPr lang="en-US"/>
          </a:p>
        </p:txBody>
      </p:sp>
    </p:spTree>
    <p:extLst>
      <p:ext uri="{BB962C8B-B14F-4D97-AF65-F5344CB8AC3E}">
        <p14:creationId xmlns:p14="http://schemas.microsoft.com/office/powerpoint/2010/main" val="79492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Moodys</a:t>
            </a:r>
            <a:r>
              <a:rPr lang="en-US" dirty="0"/>
              <a:t>, 9 upgrades to 31 downgrades, for IG 4 up and 7</a:t>
            </a:r>
            <a:r>
              <a:rPr lang="en-US" baseline="0" dirty="0"/>
              <a:t> down, for HY, 4 up and 22 down</a:t>
            </a:r>
            <a:r>
              <a:rPr lang="en-US" dirty="0"/>
              <a:t/>
            </a:r>
            <a:br>
              <a:rPr lang="en-US" dirty="0"/>
            </a:br>
            <a:r>
              <a:rPr lang="en-US" dirty="0"/>
              <a:t>	Notable</a:t>
            </a:r>
            <a:r>
              <a:rPr lang="en-US" baseline="0" dirty="0"/>
              <a:t> downgrades: 	HY: Elanco, </a:t>
            </a:r>
            <a:r>
              <a:rPr lang="en-US" baseline="0" dirty="0" err="1"/>
              <a:t>Grifols</a:t>
            </a:r>
            <a:r>
              <a:rPr lang="en-US" baseline="0" dirty="0"/>
              <a:t>, Cano, CYH,, </a:t>
            </a:r>
            <a:r>
              <a:rPr lang="en-US" baseline="0" dirty="0" err="1"/>
              <a:t>Sotera</a:t>
            </a:r>
            <a:r>
              <a:rPr lang="en-US" baseline="0" dirty="0"/>
              <a:t>, Select Medical</a:t>
            </a:r>
            <a:r>
              <a:rPr lang="en-US" dirty="0"/>
              <a:t/>
            </a:r>
            <a:br>
              <a:rPr lang="en-US" dirty="0"/>
            </a:br>
            <a:r>
              <a:rPr lang="en-US" dirty="0"/>
              <a:t>			IG:</a:t>
            </a:r>
            <a:r>
              <a:rPr lang="en-US" baseline="0" dirty="0"/>
              <a:t> Pfizer (negative outlook), Fresenius, Amgen (buying Horizon), Surgery Center</a:t>
            </a:r>
            <a:r>
              <a:rPr lang="en-US" dirty="0"/>
              <a:t/>
            </a:r>
            <a:br>
              <a:rPr lang="en-US" dirty="0"/>
            </a:br>
            <a:r>
              <a:rPr lang="en-US" dirty="0"/>
              <a:t>	Notable</a:t>
            </a:r>
            <a:r>
              <a:rPr lang="en-US" baseline="0" dirty="0"/>
              <a:t> upgrades: 	Surgery Partners (outlook </a:t>
            </a:r>
            <a:r>
              <a:rPr lang="en-US" baseline="0" dirty="0" err="1"/>
              <a:t>pos</a:t>
            </a:r>
            <a:r>
              <a:rPr lang="en-US" baseline="0" dirty="0"/>
              <a:t>)</a:t>
            </a:r>
            <a:br>
              <a:rPr lang="en-US" baseline="0" dirty="0"/>
            </a:br>
            <a:r>
              <a:rPr lang="en-US" baseline="0" dirty="0"/>
              <a:t>			</a:t>
            </a:r>
            <a:br>
              <a:rPr lang="en-US" baseline="0" dirty="0"/>
            </a:br>
            <a:r>
              <a:rPr lang="en-US" baseline="0" dirty="0"/>
              <a:t>	</a:t>
            </a:r>
            <a:br>
              <a:rPr lang="en-US" baseline="0" dirty="0"/>
            </a:br>
            <a:r>
              <a:rPr lang="en-US" baseline="0" dirty="0"/>
              <a:t/>
            </a:r>
            <a:br>
              <a:rPr lang="en-US" baseline="0" dirty="0"/>
            </a:br>
            <a:r>
              <a:rPr lang="en-US" baseline="0" dirty="0"/>
              <a:t>S&amp;P:	6 up, 14 down, for IG, 1 up 2 down, for HY 4 up 12 down</a:t>
            </a:r>
            <a:br>
              <a:rPr lang="en-US" baseline="0" dirty="0"/>
            </a:br>
            <a:r>
              <a:rPr lang="en-US" baseline="0" dirty="0"/>
              <a:t>	</a:t>
            </a:r>
            <a:r>
              <a:rPr lang="en-US" dirty="0"/>
              <a:t>Notable</a:t>
            </a:r>
            <a:r>
              <a:rPr lang="en-US" baseline="0" dirty="0"/>
              <a:t> upgrades: 	Acadia </a:t>
            </a:r>
          </a:p>
          <a:p>
            <a:pPr marL="0" marR="0" lvl="0" indent="0" algn="l" defTabSz="761787" rtl="0" eaLnBrk="1" fontAlgn="auto" latinLnBrk="0" hangingPunct="1">
              <a:lnSpc>
                <a:spcPct val="100000"/>
              </a:lnSpc>
              <a:spcBef>
                <a:spcPts val="0"/>
              </a:spcBef>
              <a:spcAft>
                <a:spcPts val="0"/>
              </a:spcAft>
              <a:buClrTx/>
              <a:buSzTx/>
              <a:buFontTx/>
              <a:buNone/>
              <a:tabLst/>
              <a:defRPr/>
            </a:pPr>
            <a:r>
              <a:rPr lang="en-US" baseline="0" dirty="0"/>
              <a:t>	</a:t>
            </a:r>
            <a:r>
              <a:rPr lang="en-US" dirty="0"/>
              <a:t>Notable</a:t>
            </a:r>
            <a:r>
              <a:rPr lang="en-US" baseline="0" dirty="0"/>
              <a:t> downgrades: 	CYH, Bausch </a:t>
            </a:r>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236BE8D6-E931-9943-B814-130AD7928BEB}" type="slidenum">
              <a:rPr lang="en-US" smtClean="0"/>
              <a:t>26</a:t>
            </a:fld>
            <a:endParaRPr lang="en-US"/>
          </a:p>
        </p:txBody>
      </p:sp>
    </p:spTree>
    <p:extLst>
      <p:ext uri="{BB962C8B-B14F-4D97-AF65-F5344CB8AC3E}">
        <p14:creationId xmlns:p14="http://schemas.microsoft.com/office/powerpoint/2010/main" val="2920734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E2B2-3452-4B2C-8A5C-97EFD19ECA87}" type="slidenum">
              <a:rPr lang="en-US" smtClean="0"/>
              <a:t>46</a:t>
            </a:fld>
            <a:endParaRPr lang="en-US"/>
          </a:p>
        </p:txBody>
      </p:sp>
    </p:spTree>
    <p:extLst>
      <p:ext uri="{BB962C8B-B14F-4D97-AF65-F5344CB8AC3E}">
        <p14:creationId xmlns:p14="http://schemas.microsoft.com/office/powerpoint/2010/main" val="246390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9E2B2-3452-4B2C-8A5C-97EFD19ECA87}" type="slidenum">
              <a:rPr lang="en-US" smtClean="0"/>
              <a:t>47</a:t>
            </a:fld>
            <a:endParaRPr lang="en-US"/>
          </a:p>
        </p:txBody>
      </p:sp>
    </p:spTree>
    <p:extLst>
      <p:ext uri="{BB962C8B-B14F-4D97-AF65-F5344CB8AC3E}">
        <p14:creationId xmlns:p14="http://schemas.microsoft.com/office/powerpoint/2010/main" val="350586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761787" rtl="0" eaLnBrk="1" fontAlgn="auto" latinLnBrk="0" hangingPunct="1">
              <a:lnSpc>
                <a:spcPct val="100000"/>
              </a:lnSpc>
              <a:spcBef>
                <a:spcPts val="0"/>
              </a:spcBef>
              <a:spcAft>
                <a:spcPts val="0"/>
              </a:spcAft>
              <a:buClrTx/>
              <a:buSzTx/>
              <a:buFontTx/>
              <a:buNone/>
              <a:tabLst/>
              <a:defRPr/>
            </a:pPr>
            <a:fld id="{236BE8D6-E931-9943-B814-130AD7928B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61787"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036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solidFill>
                  <a:schemeClr val="tx1"/>
                </a:solidFill>
                <a:effectLst/>
                <a:latin typeface="+mn-lt"/>
                <a:ea typeface="+mn-ea"/>
                <a:cs typeface="+mn-cs"/>
              </a:rPr>
              <a:t>The health-care industry's average hourly wage growth decreased 50 bps to 4.2% in January, a level that should notably aid health-care providers' margin relative to expectations. Labor</a:t>
            </a:r>
            <a:r>
              <a:rPr lang="en-US" sz="1000" b="0" i="0" kern="1200" baseline="0" dirty="0">
                <a:solidFill>
                  <a:schemeClr val="tx1"/>
                </a:solidFill>
                <a:effectLst/>
                <a:latin typeface="+mn-lt"/>
                <a:ea typeface="+mn-ea"/>
                <a:cs typeface="+mn-cs"/>
              </a:rPr>
              <a:t> cost growth peaked for the sector in March 2022 over 10%.</a:t>
            </a:r>
            <a:endParaRPr lang="en-US" sz="1000" b="0" i="0" kern="1200" dirty="0">
              <a:solidFill>
                <a:schemeClr val="tx1"/>
              </a:solidFill>
              <a:effectLst/>
              <a:latin typeface="+mn-lt"/>
              <a:ea typeface="+mn-ea"/>
              <a:cs typeface="+mn-cs"/>
            </a:endParaRPr>
          </a:p>
          <a:p>
            <a:r>
              <a:rPr lang="en-US" sz="1000" b="0" i="0" kern="1200" dirty="0">
                <a:solidFill>
                  <a:schemeClr val="tx1"/>
                </a:solidFill>
                <a:effectLst/>
                <a:latin typeface="+mn-lt"/>
                <a:ea typeface="+mn-ea"/>
                <a:cs typeface="+mn-cs"/>
              </a:rPr>
              <a:t/>
            </a:r>
            <a:br>
              <a:rPr lang="en-US" sz="1000" b="0" i="0" kern="1200" dirty="0">
                <a:solidFill>
                  <a:schemeClr val="tx1"/>
                </a:solidFill>
                <a:effectLst/>
                <a:latin typeface="+mn-lt"/>
                <a:ea typeface="+mn-ea"/>
                <a:cs typeface="+mn-cs"/>
              </a:rPr>
            </a:br>
            <a:r>
              <a:rPr lang="en-US" sz="1000" b="0" i="0" kern="1200" dirty="0">
                <a:solidFill>
                  <a:schemeClr val="tx1"/>
                </a:solidFill>
                <a:effectLst/>
                <a:latin typeface="+mn-lt"/>
                <a:ea typeface="+mn-ea"/>
                <a:cs typeface="+mn-cs"/>
              </a:rPr>
              <a:t>Wage growth in a hospital setting declined 50 bps to 4.4% in January with pay in ambulatory settings - though still highest across the providers’ landscape - declining 200 bps sequentially.</a:t>
            </a:r>
          </a:p>
        </p:txBody>
      </p:sp>
      <p:sp>
        <p:nvSpPr>
          <p:cNvPr id="4" name="Slide Number Placeholder 3"/>
          <p:cNvSpPr>
            <a:spLocks noGrp="1"/>
          </p:cNvSpPr>
          <p:nvPr>
            <p:ph type="sldNum" sz="quarter" idx="10"/>
          </p:nvPr>
        </p:nvSpPr>
        <p:spPr/>
        <p:txBody>
          <a:bodyPr/>
          <a:lstStyle/>
          <a:p>
            <a:fld id="{236BE8D6-E931-9943-B814-130AD7928BEB}" type="slidenum">
              <a:rPr lang="en-US" smtClean="0"/>
              <a:t>27</a:t>
            </a:fld>
            <a:endParaRPr lang="en-US"/>
          </a:p>
        </p:txBody>
      </p:sp>
    </p:spTree>
    <p:extLst>
      <p:ext uri="{BB962C8B-B14F-4D97-AF65-F5344CB8AC3E}">
        <p14:creationId xmlns:p14="http://schemas.microsoft.com/office/powerpoint/2010/main" val="2582743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2023 maturities for high yield healthcare</a:t>
            </a:r>
            <a:r>
              <a:rPr lang="en-US" baseline="0" dirty="0"/>
              <a:t> bonds stand around $2.4 billion remaining in 2023, between about 2bn for </a:t>
            </a:r>
            <a:r>
              <a:rPr lang="en-US" baseline="0" dirty="0" err="1"/>
              <a:t>Teva</a:t>
            </a:r>
            <a:r>
              <a:rPr lang="en-US" baseline="0" dirty="0"/>
              <a:t> and 345 million for Elanco. There’s $5 billion due in 2024, before picking up to $18 billion in 2025, an amount that‘s declined by about 4.5 billion over the past several months as companies chip away at that maturity wall. </a:t>
            </a:r>
            <a:endParaRPr lang="en-US" dirty="0"/>
          </a:p>
        </p:txBody>
      </p:sp>
      <p:sp>
        <p:nvSpPr>
          <p:cNvPr id="4" name="Slide Number Placeholder 3"/>
          <p:cNvSpPr>
            <a:spLocks noGrp="1"/>
          </p:cNvSpPr>
          <p:nvPr>
            <p:ph type="sldNum" sz="quarter" idx="10"/>
          </p:nvPr>
        </p:nvSpPr>
        <p:spPr/>
        <p:txBody>
          <a:bodyPr/>
          <a:lstStyle/>
          <a:p>
            <a:fld id="{236BE8D6-E931-9943-B814-130AD7928BEB}" type="slidenum">
              <a:rPr lang="en-US" smtClean="0"/>
              <a:t>28</a:t>
            </a:fld>
            <a:endParaRPr lang="en-US"/>
          </a:p>
        </p:txBody>
      </p:sp>
    </p:spTree>
    <p:extLst>
      <p:ext uri="{BB962C8B-B14F-4D97-AF65-F5344CB8AC3E}">
        <p14:creationId xmlns:p14="http://schemas.microsoft.com/office/powerpoint/2010/main" val="3669685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61787" rtl="0" eaLnBrk="1" fontAlgn="auto" latinLnBrk="0" hangingPunct="1">
              <a:lnSpc>
                <a:spcPct val="100000"/>
              </a:lnSpc>
              <a:spcBef>
                <a:spcPts val="0"/>
              </a:spcBef>
              <a:spcAft>
                <a:spcPts val="0"/>
              </a:spcAft>
              <a:buClrTx/>
              <a:buSzTx/>
              <a:buFontTx/>
              <a:buNone/>
              <a:tabLst/>
              <a:defRPr/>
            </a:pPr>
            <a:r>
              <a:rPr lang="en-US" sz="1000" dirty="0"/>
              <a:t>Provider Adjusted </a:t>
            </a:r>
            <a:r>
              <a:rPr lang="en-US" sz="1000" dirty="0" err="1"/>
              <a:t>Ebitda</a:t>
            </a:r>
            <a:r>
              <a:rPr lang="en-US" sz="1000" dirty="0"/>
              <a:t> Margins (%)</a:t>
            </a:r>
            <a:br>
              <a:rPr lang="en-US" sz="1000" dirty="0"/>
            </a:br>
            <a:r>
              <a:rPr lang="en-US" sz="1000" dirty="0"/>
              <a:t>Pharma Adjusted </a:t>
            </a:r>
            <a:r>
              <a:rPr lang="en-US" sz="1000" dirty="0" err="1"/>
              <a:t>Ebitda</a:t>
            </a:r>
            <a:r>
              <a:rPr lang="en-US" sz="1000" dirty="0"/>
              <a:t> Margins (%)</a:t>
            </a:r>
          </a:p>
          <a:p>
            <a:pPr marL="0" marR="0" lvl="0" indent="0" algn="l" defTabSz="761787" rtl="0" eaLnBrk="1" fontAlgn="auto" latinLnBrk="0" hangingPunct="1">
              <a:lnSpc>
                <a:spcPct val="100000"/>
              </a:lnSpc>
              <a:spcBef>
                <a:spcPts val="0"/>
              </a:spcBef>
              <a:spcAft>
                <a:spcPts val="0"/>
              </a:spcAft>
              <a:buClrTx/>
              <a:buSzTx/>
              <a:buFontTx/>
              <a:buNone/>
              <a:tabLst/>
              <a:defRPr/>
            </a:pPr>
            <a:endParaRPr lang="en-US" sz="1000" dirty="0"/>
          </a:p>
          <a:p>
            <a:endParaRPr lang="en-US" dirty="0"/>
          </a:p>
        </p:txBody>
      </p:sp>
      <p:sp>
        <p:nvSpPr>
          <p:cNvPr id="4" name="Slide Number Placeholder 3"/>
          <p:cNvSpPr>
            <a:spLocks noGrp="1"/>
          </p:cNvSpPr>
          <p:nvPr>
            <p:ph type="sldNum" sz="quarter" idx="10"/>
          </p:nvPr>
        </p:nvSpPr>
        <p:spPr/>
        <p:txBody>
          <a:bodyPr/>
          <a:lstStyle/>
          <a:p>
            <a:fld id="{236BE8D6-E931-9943-B814-130AD7928BEB}" type="slidenum">
              <a:rPr lang="en-US" smtClean="0"/>
              <a:t>29</a:t>
            </a:fld>
            <a:endParaRPr lang="en-US"/>
          </a:p>
        </p:txBody>
      </p:sp>
    </p:spTree>
    <p:extLst>
      <p:ext uri="{BB962C8B-B14F-4D97-AF65-F5344CB8AC3E}">
        <p14:creationId xmlns:p14="http://schemas.microsoft.com/office/powerpoint/2010/main" val="2401456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61787" rtl="0" eaLnBrk="1" fontAlgn="auto" latinLnBrk="0" hangingPunct="1">
              <a:lnSpc>
                <a:spcPct val="100000"/>
              </a:lnSpc>
              <a:spcBef>
                <a:spcPts val="0"/>
              </a:spcBef>
              <a:spcAft>
                <a:spcPts val="0"/>
              </a:spcAft>
              <a:buClrTx/>
              <a:buSzTx/>
              <a:buFontTx/>
              <a:buNone/>
              <a:tabLst/>
              <a:defRPr/>
            </a:pPr>
            <a:r>
              <a:rPr lang="en-US" sz="1000" dirty="0"/>
              <a:t>Debt to Capital Ratios</a:t>
            </a:r>
          </a:p>
          <a:p>
            <a:pPr marL="0" marR="0" lvl="0" indent="0" algn="l" defTabSz="761787" rtl="0" eaLnBrk="1" fontAlgn="auto" latinLnBrk="0" hangingPunct="1">
              <a:lnSpc>
                <a:spcPct val="100000"/>
              </a:lnSpc>
              <a:spcBef>
                <a:spcPts val="0"/>
              </a:spcBef>
              <a:spcAft>
                <a:spcPts val="0"/>
              </a:spcAft>
              <a:buClrTx/>
              <a:buSzTx/>
              <a:buFontTx/>
              <a:buNone/>
              <a:tabLst/>
              <a:defRPr/>
            </a:pPr>
            <a:r>
              <a:rPr lang="en-US" sz="1000" dirty="0"/>
              <a:t>Medical Loss Ratios (%)</a:t>
            </a:r>
          </a:p>
          <a:p>
            <a:endParaRPr lang="en-US" dirty="0"/>
          </a:p>
        </p:txBody>
      </p:sp>
      <p:sp>
        <p:nvSpPr>
          <p:cNvPr id="4" name="Slide Number Placeholder 3"/>
          <p:cNvSpPr>
            <a:spLocks noGrp="1"/>
          </p:cNvSpPr>
          <p:nvPr>
            <p:ph type="sldNum" sz="quarter" idx="10"/>
          </p:nvPr>
        </p:nvSpPr>
        <p:spPr/>
        <p:txBody>
          <a:bodyPr/>
          <a:lstStyle/>
          <a:p>
            <a:fld id="{236BE8D6-E931-9943-B814-130AD7928BEB}" type="slidenum">
              <a:rPr lang="en-US" smtClean="0"/>
              <a:t>30</a:t>
            </a:fld>
            <a:endParaRPr lang="en-US"/>
          </a:p>
        </p:txBody>
      </p:sp>
    </p:spTree>
    <p:extLst>
      <p:ext uri="{BB962C8B-B14F-4D97-AF65-F5344CB8AC3E}">
        <p14:creationId xmlns:p14="http://schemas.microsoft.com/office/powerpoint/2010/main" val="294970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ADC390C1-D962-4BB6-AA09-FDA65E0B195F}" type="slidenum">
              <a:rPr lang="en-US" smtClean="0"/>
              <a:t>31</a:t>
            </a:fld>
            <a:endParaRPr lang="en-US"/>
          </a:p>
        </p:txBody>
      </p:sp>
    </p:spTree>
    <p:extLst>
      <p:ext uri="{BB962C8B-B14F-4D97-AF65-F5344CB8AC3E}">
        <p14:creationId xmlns:p14="http://schemas.microsoft.com/office/powerpoint/2010/main" val="955769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Exlcudes</a:t>
            </a:r>
            <a:r>
              <a:rPr lang="en-US" dirty="0"/>
              <a:t> Bausch, whose</a:t>
            </a:r>
            <a:r>
              <a:rPr lang="en-US" baseline="0" dirty="0"/>
              <a:t> bonds trading over 1,000 basis points</a:t>
            </a:r>
            <a:endParaRPr lang="en-US" dirty="0"/>
          </a:p>
        </p:txBody>
      </p:sp>
      <p:sp>
        <p:nvSpPr>
          <p:cNvPr id="4" name="Slide Number Placeholder 3"/>
          <p:cNvSpPr>
            <a:spLocks noGrp="1"/>
          </p:cNvSpPr>
          <p:nvPr>
            <p:ph type="sldNum" sz="quarter" idx="10"/>
          </p:nvPr>
        </p:nvSpPr>
        <p:spPr/>
        <p:txBody>
          <a:bodyPr/>
          <a:lstStyle/>
          <a:p>
            <a:fld id="{ADC390C1-D962-4BB6-AA09-FDA65E0B195F}" type="slidenum">
              <a:rPr lang="en-US" smtClean="0"/>
              <a:t>32</a:t>
            </a:fld>
            <a:endParaRPr lang="en-US"/>
          </a:p>
        </p:txBody>
      </p:sp>
    </p:spTree>
    <p:extLst>
      <p:ext uri="{BB962C8B-B14F-4D97-AF65-F5344CB8AC3E}">
        <p14:creationId xmlns:p14="http://schemas.microsoft.com/office/powerpoint/2010/main" val="3548840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C390C1-D962-4BB6-AA09-FDA65E0B195F}" type="slidenum">
              <a:rPr lang="en-US" smtClean="0"/>
              <a:t>33</a:t>
            </a:fld>
            <a:endParaRPr lang="en-US"/>
          </a:p>
        </p:txBody>
      </p:sp>
    </p:spTree>
    <p:extLst>
      <p:ext uri="{BB962C8B-B14F-4D97-AF65-F5344CB8AC3E}">
        <p14:creationId xmlns:p14="http://schemas.microsoft.com/office/powerpoint/2010/main" val="23888447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w logo and shadi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912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rado icon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821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 overview">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9980612" y="5791200"/>
            <a:ext cx="2208213"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2424"/>
          <p:cNvSpPr txBox="1"/>
          <p:nvPr userDrawn="1"/>
        </p:nvSpPr>
        <p:spPr>
          <a:xfrm>
            <a:off x="7466012" y="729993"/>
            <a:ext cx="1523603" cy="538609"/>
          </a:xfrm>
          <a:prstGeom prst="rect">
            <a:avLst/>
          </a:prstGeom>
        </p:spPr>
        <p:txBody>
          <a:bodyPr vert="horz" wrap="square" lIns="0" tIns="0" rIns="0" bIns="0" rtlCol="0">
            <a:spAutoFit/>
          </a:bodyPr>
          <a:lstStyle/>
          <a:p>
            <a:pPr marL="10580">
              <a:lnSpc>
                <a:spcPts val="2978"/>
              </a:lnSpc>
              <a:spcBef>
                <a:spcPts val="83"/>
              </a:spcBef>
            </a:pPr>
            <a:r>
              <a:rPr sz="2499" b="1" spc="-58" dirty="0">
                <a:solidFill>
                  <a:srgbClr val="F89C27"/>
                </a:solidFill>
                <a:latin typeface="Avenir Next P for BBG"/>
                <a:cs typeface="Avenir Next P for BBG"/>
              </a:rPr>
              <a:t>135+</a:t>
            </a:r>
            <a:endParaRPr sz="2499" dirty="0">
              <a:solidFill>
                <a:srgbClr val="F89C27"/>
              </a:solidFill>
              <a:latin typeface="Avenir Next P for BBG"/>
              <a:cs typeface="Avenir Next P for BBG"/>
            </a:endParaRPr>
          </a:p>
          <a:p>
            <a:pPr marL="10580">
              <a:lnSpc>
                <a:spcPts val="1179"/>
              </a:lnSpc>
            </a:pPr>
            <a:r>
              <a:rPr sz="1000" spc="-4" dirty="0">
                <a:solidFill>
                  <a:srgbClr val="FFFFFF"/>
                </a:solidFill>
                <a:latin typeface="Avenir Next P for BBG"/>
                <a:cs typeface="Avenir Next P for BBG"/>
              </a:rPr>
              <a:t>industries</a:t>
            </a:r>
            <a:endParaRPr sz="1000" dirty="0">
              <a:latin typeface="Avenir Next P for BBG"/>
              <a:cs typeface="Avenir Next P for BBG"/>
            </a:endParaRPr>
          </a:p>
        </p:txBody>
      </p:sp>
      <p:sp>
        <p:nvSpPr>
          <p:cNvPr id="6" name="object 2425"/>
          <p:cNvSpPr txBox="1"/>
          <p:nvPr userDrawn="1"/>
        </p:nvSpPr>
        <p:spPr>
          <a:xfrm>
            <a:off x="5942952" y="729993"/>
            <a:ext cx="1523603" cy="538609"/>
          </a:xfrm>
          <a:prstGeom prst="rect">
            <a:avLst/>
          </a:prstGeom>
        </p:spPr>
        <p:txBody>
          <a:bodyPr vert="horz" wrap="square" lIns="0" tIns="0" rIns="0" bIns="0" rtlCol="0">
            <a:spAutoFit/>
          </a:bodyPr>
          <a:lstStyle/>
          <a:p>
            <a:pPr marL="10580">
              <a:lnSpc>
                <a:spcPts val="2978"/>
              </a:lnSpc>
              <a:spcBef>
                <a:spcPts val="83"/>
              </a:spcBef>
            </a:pPr>
            <a:r>
              <a:rPr sz="2499" b="1" spc="-21" dirty="0">
                <a:solidFill>
                  <a:srgbClr val="F99B27"/>
                </a:solidFill>
                <a:latin typeface="Avenir Next P for BBG"/>
                <a:cs typeface="Avenir Next P for BBG"/>
              </a:rPr>
              <a:t>500+</a:t>
            </a:r>
            <a:endParaRPr sz="2499" dirty="0">
              <a:solidFill>
                <a:srgbClr val="F99B27"/>
              </a:solidFill>
              <a:latin typeface="Avenir Next P for BBG"/>
              <a:cs typeface="Avenir Next P for BBG"/>
            </a:endParaRPr>
          </a:p>
          <a:p>
            <a:pPr marL="10580">
              <a:lnSpc>
                <a:spcPts val="1179"/>
              </a:lnSpc>
            </a:pPr>
            <a:r>
              <a:rPr sz="1000" dirty="0">
                <a:solidFill>
                  <a:srgbClr val="FFFFFF"/>
                </a:solidFill>
                <a:latin typeface="Avenir Next P for BBG"/>
                <a:cs typeface="Avenir Next P for BBG"/>
              </a:rPr>
              <a:t>data</a:t>
            </a:r>
            <a:r>
              <a:rPr sz="1000" spc="-37" dirty="0">
                <a:solidFill>
                  <a:srgbClr val="FFFFFF"/>
                </a:solidFill>
                <a:latin typeface="Avenir Next P for BBG"/>
                <a:cs typeface="Avenir Next P for BBG"/>
              </a:rPr>
              <a:t> </a:t>
            </a:r>
            <a:r>
              <a:rPr sz="1000" spc="-4" dirty="0">
                <a:solidFill>
                  <a:srgbClr val="FFFFFF"/>
                </a:solidFill>
                <a:latin typeface="Avenir Next P for BBG"/>
                <a:cs typeface="Avenir Next P for BBG"/>
              </a:rPr>
              <a:t>contributors</a:t>
            </a:r>
            <a:endParaRPr sz="1000" dirty="0">
              <a:latin typeface="Avenir Next P for BBG"/>
              <a:cs typeface="Avenir Next P for BBG"/>
            </a:endParaRPr>
          </a:p>
        </p:txBody>
      </p:sp>
      <p:sp>
        <p:nvSpPr>
          <p:cNvPr id="7" name="Rectangle 6"/>
          <p:cNvSpPr/>
          <p:nvPr userDrawn="1"/>
        </p:nvSpPr>
        <p:spPr>
          <a:xfrm>
            <a:off x="8782221" y="729993"/>
            <a:ext cx="1523603" cy="538609"/>
          </a:xfrm>
          <a:prstGeom prst="rect">
            <a:avLst/>
          </a:prstGeom>
        </p:spPr>
        <p:txBody>
          <a:bodyPr wrap="square" lIns="0" tIns="0" rIns="0" bIns="0">
            <a:spAutoFit/>
          </a:bodyPr>
          <a:lstStyle/>
          <a:p>
            <a:pPr marL="10580" marR="0" lvl="0" indent="0" algn="l" defTabSz="761787" rtl="0" eaLnBrk="1" fontAlgn="auto" latinLnBrk="0" hangingPunct="1">
              <a:lnSpc>
                <a:spcPts val="2978"/>
              </a:lnSpc>
              <a:spcBef>
                <a:spcPts val="633"/>
              </a:spcBef>
              <a:spcAft>
                <a:spcPts val="0"/>
              </a:spcAft>
              <a:buClrTx/>
              <a:buSzTx/>
              <a:buFontTx/>
              <a:buNone/>
              <a:tabLst/>
              <a:defRPr/>
            </a:pPr>
            <a:r>
              <a:rPr kumimoji="0" lang="en-US" sz="2499" b="1" i="0" u="none" strike="noStrike" kern="1200" cap="none" spc="37" normalizeH="0" baseline="0" noProof="0" dirty="0">
                <a:ln>
                  <a:noFill/>
                </a:ln>
                <a:solidFill>
                  <a:srgbClr val="F79B27"/>
                </a:solidFill>
                <a:effectLst/>
                <a:uLnTx/>
                <a:uFillTx/>
                <a:latin typeface="Avenir Next P for BBG"/>
                <a:ea typeface="+mn-ea"/>
                <a:cs typeface="Avenir Next P for BBG"/>
              </a:rPr>
              <a:t>2</a:t>
            </a:r>
            <a:r>
              <a:rPr kumimoji="0" lang="en-US" sz="2499" b="1" i="0" u="none" strike="noStrike" kern="1200" cap="none" spc="-42" normalizeH="0" baseline="0" noProof="0" dirty="0">
                <a:ln>
                  <a:noFill/>
                </a:ln>
                <a:solidFill>
                  <a:srgbClr val="F79B27"/>
                </a:solidFill>
                <a:effectLst/>
                <a:uLnTx/>
                <a:uFillTx/>
                <a:latin typeface="Avenir Next P for BBG"/>
                <a:ea typeface="+mn-ea"/>
                <a:cs typeface="Avenir Next P for BBG"/>
              </a:rPr>
              <a:t>,</a:t>
            </a:r>
            <a:r>
              <a:rPr kumimoji="0" lang="en-US" sz="2499" b="1" i="0" u="none" strike="noStrike" kern="1200" cap="none" spc="25" normalizeH="0" baseline="0" noProof="0" dirty="0">
                <a:ln>
                  <a:noFill/>
                </a:ln>
                <a:solidFill>
                  <a:srgbClr val="F79B27"/>
                </a:solidFill>
                <a:effectLst/>
                <a:uLnTx/>
                <a:uFillTx/>
                <a:latin typeface="Avenir Next P for BBG"/>
                <a:ea typeface="+mn-ea"/>
                <a:cs typeface="Avenir Next P for BBG"/>
              </a:rPr>
              <a:t>00</a:t>
            </a:r>
            <a:r>
              <a:rPr kumimoji="0" lang="en-US" sz="2499" b="1" i="0" u="none" strike="noStrike" kern="1200" cap="none" spc="-42" normalizeH="0" baseline="0" noProof="0" dirty="0">
                <a:ln>
                  <a:noFill/>
                </a:ln>
                <a:solidFill>
                  <a:srgbClr val="F79B27"/>
                </a:solidFill>
                <a:effectLst/>
                <a:uLnTx/>
                <a:uFillTx/>
                <a:latin typeface="Avenir Next P for BBG"/>
                <a:ea typeface="+mn-ea"/>
                <a:cs typeface="Avenir Next P for BBG"/>
              </a:rPr>
              <a:t>0</a:t>
            </a:r>
            <a:r>
              <a:rPr kumimoji="0" lang="en-US" sz="2499" b="1" i="0" u="none" strike="noStrike" kern="1200" cap="none" spc="0" normalizeH="0" baseline="0" noProof="0" dirty="0">
                <a:ln>
                  <a:noFill/>
                </a:ln>
                <a:solidFill>
                  <a:srgbClr val="F79B27"/>
                </a:solidFill>
                <a:effectLst/>
                <a:uLnTx/>
                <a:uFillTx/>
                <a:latin typeface="Avenir Next P for BBG"/>
                <a:ea typeface="+mn-ea"/>
                <a:cs typeface="Avenir Next P for BBG"/>
              </a:rPr>
              <a:t>+</a:t>
            </a:r>
            <a:endParaRPr kumimoji="0" lang="en-US" sz="2499" b="0" i="0" u="none" strike="noStrike" kern="1200" cap="none" spc="0" normalizeH="0" baseline="0" noProof="0" dirty="0">
              <a:ln>
                <a:noFill/>
              </a:ln>
              <a:solidFill>
                <a:srgbClr val="F79B27"/>
              </a:solidFill>
              <a:effectLst/>
              <a:uLnTx/>
              <a:uFillTx/>
              <a:latin typeface="Avenir Next P for BBG"/>
              <a:ea typeface="+mn-ea"/>
              <a:cs typeface="Avenir Next P for BBG"/>
            </a:endParaRPr>
          </a:p>
          <a:p>
            <a:pPr marL="10580" marR="0" lvl="0" indent="0" algn="l" defTabSz="761787" rtl="0" eaLnBrk="1" fontAlgn="auto" latinLnBrk="0" hangingPunct="1">
              <a:lnSpc>
                <a:spcPts val="1179"/>
              </a:lnSpc>
              <a:spcBef>
                <a:spcPts val="0"/>
              </a:spcBef>
              <a:spcAft>
                <a:spcPts val="0"/>
              </a:spcAft>
              <a:buClrTx/>
              <a:buSzTx/>
              <a:buFontTx/>
              <a:buNone/>
              <a:tabLst/>
              <a:defRPr/>
            </a:pPr>
            <a:r>
              <a:rPr kumimoji="0" lang="en-US" sz="1000" b="0" i="0" u="none" strike="noStrike" kern="1200" cap="none" spc="-8" normalizeH="0" baseline="0" noProof="0" dirty="0">
                <a:ln>
                  <a:noFill/>
                </a:ln>
                <a:solidFill>
                  <a:srgbClr val="FFFFFF"/>
                </a:solidFill>
                <a:effectLst/>
                <a:uLnTx/>
                <a:uFillTx/>
                <a:latin typeface="Avenir Next P for BBG"/>
                <a:ea typeface="+mn-ea"/>
                <a:cs typeface="Avenir Next P for BBG"/>
              </a:rPr>
              <a:t>companies</a:t>
            </a:r>
            <a:endParaRPr kumimoji="0" lang="en-US" sz="1000" b="0" i="0" u="none" strike="noStrike" kern="1200" cap="none" spc="0" normalizeH="0" baseline="0" noProof="0" dirty="0">
              <a:ln>
                <a:noFill/>
              </a:ln>
              <a:solidFill>
                <a:srgbClr val="000000"/>
              </a:solidFill>
              <a:effectLst/>
              <a:uLnTx/>
              <a:uFillTx/>
              <a:latin typeface="Avenir Next P for BBG"/>
              <a:ea typeface="+mn-ea"/>
              <a:cs typeface="Avenir Next P for BBG"/>
            </a:endParaRPr>
          </a:p>
        </p:txBody>
      </p:sp>
      <p:sp>
        <p:nvSpPr>
          <p:cNvPr id="8" name="Rectangle 7"/>
          <p:cNvSpPr/>
          <p:nvPr userDrawn="1"/>
        </p:nvSpPr>
        <p:spPr>
          <a:xfrm>
            <a:off x="10512131" y="729993"/>
            <a:ext cx="1523603" cy="538609"/>
          </a:xfrm>
          <a:prstGeom prst="rect">
            <a:avLst/>
          </a:prstGeom>
        </p:spPr>
        <p:txBody>
          <a:bodyPr wrap="square" lIns="0" tIns="0" rIns="0" bIns="0">
            <a:spAutoFit/>
          </a:bodyPr>
          <a:lstStyle/>
          <a:p>
            <a:pPr marL="10580" marR="0" lvl="0" indent="0" algn="l" defTabSz="761787" rtl="0" eaLnBrk="1" fontAlgn="auto" latinLnBrk="0" hangingPunct="1">
              <a:lnSpc>
                <a:spcPts val="2978"/>
              </a:lnSpc>
              <a:spcBef>
                <a:spcPts val="633"/>
              </a:spcBef>
              <a:spcAft>
                <a:spcPts val="0"/>
              </a:spcAft>
              <a:buClrTx/>
              <a:buSzTx/>
              <a:buFontTx/>
              <a:buNone/>
              <a:tabLst/>
              <a:defRPr/>
            </a:pPr>
            <a:r>
              <a:rPr kumimoji="0" lang="en-US" sz="2499" b="1" i="0" u="none" strike="noStrike" kern="1200" cap="none" spc="-21" normalizeH="0" baseline="0" noProof="0" dirty="0">
                <a:ln>
                  <a:noFill/>
                </a:ln>
                <a:solidFill>
                  <a:srgbClr val="FA9D27"/>
                </a:solidFill>
                <a:effectLst/>
                <a:uLnTx/>
                <a:uFillTx/>
                <a:latin typeface="Avenir Next P for BBG"/>
                <a:ea typeface="+mn-ea"/>
                <a:cs typeface="Avenir Next P for BBG"/>
              </a:rPr>
              <a:t>15yrs</a:t>
            </a:r>
            <a:endParaRPr kumimoji="0" lang="en-US" sz="2499" b="0" i="0" u="none" strike="noStrike" kern="1200" cap="none" spc="0" normalizeH="0" baseline="0" noProof="0" dirty="0">
              <a:ln>
                <a:noFill/>
              </a:ln>
              <a:solidFill>
                <a:srgbClr val="FA9D27"/>
              </a:solidFill>
              <a:effectLst/>
              <a:uLnTx/>
              <a:uFillTx/>
              <a:latin typeface="Avenir Next P for BBG"/>
              <a:ea typeface="+mn-ea"/>
              <a:cs typeface="Avenir Next P for BBG"/>
            </a:endParaRPr>
          </a:p>
          <a:p>
            <a:pPr marL="10580" marR="0" lvl="0" indent="0" algn="l" defTabSz="761787" rtl="0" eaLnBrk="1" fontAlgn="auto" latinLnBrk="0" hangingPunct="1">
              <a:lnSpc>
                <a:spcPts val="1179"/>
              </a:lnSpc>
              <a:spcBef>
                <a:spcPts val="0"/>
              </a:spcBef>
              <a:spcAft>
                <a:spcPts val="0"/>
              </a:spcAft>
              <a:buClrTx/>
              <a:buSzTx/>
              <a:buFontTx/>
              <a:buNone/>
              <a:tabLst/>
              <a:defRPr/>
            </a:pPr>
            <a:r>
              <a:rPr kumimoji="0" lang="en-US" sz="1000" b="0" i="0" u="none" strike="noStrike" kern="1200" cap="none" spc="-12" normalizeH="0" baseline="0" noProof="0" dirty="0">
                <a:ln>
                  <a:noFill/>
                </a:ln>
                <a:solidFill>
                  <a:srgbClr val="FFFFFF"/>
                </a:solidFill>
                <a:effectLst/>
                <a:uLnTx/>
                <a:uFillTx/>
                <a:latin typeface="Avenir Next P for BBG"/>
                <a:ea typeface="+mn-ea"/>
                <a:cs typeface="Avenir Next P for BBG"/>
              </a:rPr>
              <a:t>avg.</a:t>
            </a:r>
            <a:r>
              <a:rPr kumimoji="0" lang="en-US" sz="1000" b="0" i="0" u="none" strike="noStrike" kern="1200" cap="none" spc="-4" normalizeH="0" baseline="0" noProof="0" dirty="0">
                <a:ln>
                  <a:noFill/>
                </a:ln>
                <a:solidFill>
                  <a:srgbClr val="FFFFFF"/>
                </a:solidFill>
                <a:effectLst/>
                <a:uLnTx/>
                <a:uFillTx/>
                <a:latin typeface="Avenir Next P for BBG"/>
                <a:ea typeface="+mn-ea"/>
                <a:cs typeface="Avenir Next P for BBG"/>
              </a:rPr>
              <a:t> analyst </a:t>
            </a:r>
            <a:r>
              <a:rPr kumimoji="0" lang="en-US" sz="1000" b="0" i="0" u="none" strike="noStrike" kern="1200" cap="none" spc="-8" normalizeH="0" baseline="0" noProof="0" dirty="0">
                <a:ln>
                  <a:noFill/>
                </a:ln>
                <a:solidFill>
                  <a:srgbClr val="FFFFFF"/>
                </a:solidFill>
                <a:effectLst/>
                <a:uLnTx/>
                <a:uFillTx/>
                <a:latin typeface="Avenir Next P for BBG"/>
                <a:ea typeface="+mn-ea"/>
                <a:cs typeface="Avenir Next P for BBG"/>
              </a:rPr>
              <a:t>experience</a:t>
            </a:r>
            <a:endParaRPr kumimoji="0" lang="en-US" sz="1000" b="0" i="0" u="none" strike="noStrike" kern="1200" cap="none" spc="0" normalizeH="0" baseline="0" noProof="0" dirty="0">
              <a:ln>
                <a:noFill/>
              </a:ln>
              <a:solidFill>
                <a:srgbClr val="000000"/>
              </a:solidFill>
              <a:effectLst/>
              <a:uLnTx/>
              <a:uFillTx/>
              <a:latin typeface="Avenir Next P for BBG"/>
              <a:ea typeface="+mn-ea"/>
              <a:cs typeface="Avenir Next P for BBG"/>
            </a:endParaRPr>
          </a:p>
        </p:txBody>
      </p:sp>
      <p:sp>
        <p:nvSpPr>
          <p:cNvPr id="10" name="TextBox 9"/>
          <p:cNvSpPr txBox="1"/>
          <p:nvPr userDrawn="1"/>
        </p:nvSpPr>
        <p:spPr>
          <a:xfrm>
            <a:off x="513937" y="1704212"/>
            <a:ext cx="11277600" cy="830997"/>
          </a:xfrm>
          <a:prstGeom prst="rect">
            <a:avLst/>
          </a:prstGeom>
        </p:spPr>
        <p:txBody>
          <a:bodyPr wrap="square" lIns="0" tIns="0" rIns="0" bIns="0">
            <a:spAutoFit/>
          </a:bodyPr>
          <a:lstStyle>
            <a:lvl1pPr>
              <a:defRPr sz="1800" spc="-4">
                <a:solidFill>
                  <a:schemeClr val="bg1"/>
                </a:solidFill>
                <a:latin typeface="Arial"/>
                <a:cs typeface="Arial"/>
              </a:defRPr>
            </a:lvl1pPr>
          </a:lstStyle>
          <a:p>
            <a:pPr lvl="0"/>
            <a:r>
              <a:rPr lang="en-GB" noProof="0" dirty="0"/>
              <a:t>Bloomberg Intelligence (BI) research delivers an independent perspective providing interactive data and investment research on companies, industries and global markets. Our team of 350 research professionals help our clients make informed decisions in the rapidly moving investment landscape.</a:t>
            </a:r>
          </a:p>
        </p:txBody>
      </p:sp>
      <p:sp>
        <p:nvSpPr>
          <p:cNvPr id="11" name="TextBox 10"/>
          <p:cNvSpPr txBox="1"/>
          <p:nvPr userDrawn="1"/>
        </p:nvSpPr>
        <p:spPr>
          <a:xfrm>
            <a:off x="513937" y="729993"/>
            <a:ext cx="11277600" cy="461665"/>
          </a:xfrm>
          <a:prstGeom prst="rect">
            <a:avLst/>
          </a:prstGeom>
        </p:spPr>
        <p:txBody>
          <a:bodyPr wrap="square" lIns="0" tIns="0" rIns="0" bIns="0">
            <a:spAutoFit/>
          </a:bodyPr>
          <a:lstStyle>
            <a:lvl1pPr>
              <a:defRPr sz="1800" spc="-4">
                <a:solidFill>
                  <a:schemeClr val="bg1"/>
                </a:solidFill>
                <a:latin typeface="Arial"/>
                <a:cs typeface="Arial"/>
              </a:defRPr>
            </a:lvl1pPr>
          </a:lstStyle>
          <a:p>
            <a:pPr lvl="0"/>
            <a:r>
              <a:rPr lang="en-GB" sz="3000" b="1" noProof="0" dirty="0"/>
              <a:t>Bloomberg Intelligence</a:t>
            </a:r>
          </a:p>
        </p:txBody>
      </p:sp>
      <p:cxnSp>
        <p:nvCxnSpPr>
          <p:cNvPr id="12" name="Straight Connector 11">
            <a:extLst>
              <a:ext uri="{FF2B5EF4-FFF2-40B4-BE49-F238E27FC236}">
                <a16:creationId xmlns:a16="http://schemas.microsoft.com/office/drawing/2014/main" xmlns="" id="{472A8183-D75D-A544-A0C5-4AD1F4149183}"/>
              </a:ext>
            </a:extLst>
          </p:cNvPr>
          <p:cNvCxnSpPr>
            <a:cxnSpLocks/>
          </p:cNvCxnSpPr>
          <p:nvPr userDrawn="1"/>
        </p:nvCxnSpPr>
        <p:spPr>
          <a:xfrm>
            <a:off x="523451" y="1430585"/>
            <a:ext cx="507559"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pic>
        <p:nvPicPr>
          <p:cNvPr id="13" name="Picture 12" descr="Graphical user interface&#10;&#10;Description automatically generated">
            <a:extLst>
              <a:ext uri="{FF2B5EF4-FFF2-40B4-BE49-F238E27FC236}">
                <a16:creationId xmlns:a16="http://schemas.microsoft.com/office/drawing/2014/main" xmlns="" id="{CEC7421C-9D63-4D00-A6FE-A628B4CC84B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29422" y="2535209"/>
            <a:ext cx="10039160" cy="4191000"/>
          </a:xfrm>
          <a:prstGeom prst="rect">
            <a:avLst/>
          </a:prstGeom>
        </p:spPr>
      </p:pic>
    </p:spTree>
    <p:extLst>
      <p:ext uri="{BB962C8B-B14F-4D97-AF65-F5344CB8AC3E}">
        <p14:creationId xmlns:p14="http://schemas.microsoft.com/office/powerpoint/2010/main" val="3932271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27">
            <a:extLst>
              <a:ext uri="{FF2B5EF4-FFF2-40B4-BE49-F238E27FC236}">
                <a16:creationId xmlns:a16="http://schemas.microsoft.com/office/drawing/2014/main" xmlns="" id="{D039DE8F-25B7-49B6-B94A-B546C3BF2DB3}"/>
              </a:ext>
            </a:extLst>
          </p:cNvPr>
          <p:cNvSpPr>
            <a:spLocks noGrp="1"/>
          </p:cNvSpPr>
          <p:nvPr>
            <p:ph type="body" sz="quarter" idx="14" hasCustomPrompt="1"/>
          </p:nvPr>
        </p:nvSpPr>
        <p:spPr>
          <a:xfrm>
            <a:off x="912812" y="1600200"/>
            <a:ext cx="6782799" cy="769441"/>
          </a:xfrm>
          <a:prstGeom prst="rect">
            <a:avLst/>
          </a:prstGeom>
        </p:spPr>
        <p:txBody>
          <a:bodyPr/>
          <a:lstStyle>
            <a:lvl1pPr marL="0" indent="0">
              <a:buNone/>
              <a:defRPr sz="5000" b="1" i="0">
                <a:solidFill>
                  <a:schemeClr val="bg1"/>
                </a:solidFill>
                <a:latin typeface="Arial" panose="020B0604020202020204" pitchFamily="34" charset="0"/>
                <a:cs typeface="Arial" panose="020B0604020202020204" pitchFamily="34" charset="0"/>
              </a:defRPr>
            </a:lvl1pPr>
            <a:lvl2pPr>
              <a:defRPr sz="4800"/>
            </a:lvl2pPr>
            <a:lvl3pPr>
              <a:defRPr sz="4800"/>
            </a:lvl3pPr>
            <a:lvl4pPr>
              <a:defRPr sz="4800"/>
            </a:lvl4pPr>
            <a:lvl5pPr>
              <a:defRPr sz="4800"/>
            </a:lvl5pPr>
          </a:lstStyle>
          <a:p>
            <a:pPr lvl="0"/>
            <a:r>
              <a:rPr lang="en-US" dirty="0"/>
              <a:t>Divider Slide</a:t>
            </a:r>
          </a:p>
        </p:txBody>
      </p:sp>
    </p:spTree>
    <p:extLst>
      <p:ext uri="{BB962C8B-B14F-4D97-AF65-F5344CB8AC3E}">
        <p14:creationId xmlns:p14="http://schemas.microsoft.com/office/powerpoint/2010/main" val="1411075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xmlns="" id="{24DFF849-B873-1245-8AE3-11C975F154E2}"/>
              </a:ext>
            </a:extLst>
          </p:cNvPr>
          <p:cNvCxnSpPr>
            <a:cxnSpLocks/>
          </p:cNvCxnSpPr>
          <p:nvPr userDrawn="1"/>
        </p:nvCxnSpPr>
        <p:spPr>
          <a:xfrm>
            <a:off x="523451" y="1430585"/>
            <a:ext cx="745171"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3" name="Text Placeholder 10">
            <a:extLst>
              <a:ext uri="{FF2B5EF4-FFF2-40B4-BE49-F238E27FC236}">
                <a16:creationId xmlns:a16="http://schemas.microsoft.com/office/drawing/2014/main" xmlns="" id="{A667668D-1339-2140-A162-C30F5276203A}"/>
              </a:ext>
            </a:extLst>
          </p:cNvPr>
          <p:cNvSpPr>
            <a:spLocks noGrp="1"/>
          </p:cNvSpPr>
          <p:nvPr>
            <p:ph type="body" sz="quarter" idx="10" hasCustomPrompt="1"/>
          </p:nvPr>
        </p:nvSpPr>
        <p:spPr>
          <a:xfrm>
            <a:off x="427037" y="701675"/>
            <a:ext cx="11231581" cy="669925"/>
          </a:xfrm>
          <a:prstGeom prst="rect">
            <a:avLst/>
          </a:prstGeom>
        </p:spPr>
        <p:txBody>
          <a:bodyPr/>
          <a:lstStyle>
            <a:lvl1pPr marL="0" indent="0">
              <a:buNone/>
              <a:defRPr sz="3000" b="1" i="0">
                <a:solidFill>
                  <a:schemeClr val="bg1"/>
                </a:solidFill>
                <a:latin typeface="Arial" panose="020B0604020202020204" pitchFamily="34" charset="0"/>
                <a:cs typeface="Arial" panose="020B0604020202020204" pitchFamily="34" charset="0"/>
              </a:defRPr>
            </a:lvl1pPr>
          </a:lstStyle>
          <a:p>
            <a:pPr lvl="0"/>
            <a:r>
              <a:rPr lang="en-US" dirty="0"/>
              <a:t>Content</a:t>
            </a:r>
          </a:p>
        </p:txBody>
      </p:sp>
      <p:sp>
        <p:nvSpPr>
          <p:cNvPr id="4" name="Text Placeholder 16">
            <a:extLst>
              <a:ext uri="{FF2B5EF4-FFF2-40B4-BE49-F238E27FC236}">
                <a16:creationId xmlns:a16="http://schemas.microsoft.com/office/drawing/2014/main" xmlns="" id="{EA51ED84-D864-2E41-B307-DCC6BFB6A831}"/>
              </a:ext>
            </a:extLst>
          </p:cNvPr>
          <p:cNvSpPr>
            <a:spLocks noGrp="1"/>
          </p:cNvSpPr>
          <p:nvPr>
            <p:ph type="body" sz="quarter" idx="11" hasCustomPrompt="1"/>
          </p:nvPr>
        </p:nvSpPr>
        <p:spPr>
          <a:xfrm>
            <a:off x="425431" y="1704212"/>
            <a:ext cx="11231581" cy="4544187"/>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a:lnSpc>
                <a:spcPct val="110000"/>
              </a:lnSpc>
            </a:pPr>
            <a:r>
              <a:rPr lang="en-US" sz="1400" dirty="0">
                <a:solidFill>
                  <a:schemeClr val="bg1"/>
                </a:solidFill>
                <a:latin typeface="Arial" panose="020B0604020202020204" pitchFamily="34" charset="0"/>
                <a:cs typeface="Arial" panose="020B0604020202020204" pitchFamily="34" charset="0"/>
              </a:rPr>
              <a:t>Is </a:t>
            </a:r>
            <a:r>
              <a:rPr lang="en-US" sz="1400" dirty="0" err="1">
                <a:solidFill>
                  <a:schemeClr val="bg1"/>
                </a:solidFill>
                <a:latin typeface="Arial" panose="020B0604020202020204" pitchFamily="34" charset="0"/>
                <a:cs typeface="Arial" panose="020B0604020202020204" pitchFamily="34" charset="0"/>
              </a:rPr>
              <a:t>alibusda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dolenti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fugiatisquas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si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dolorestius</a:t>
            </a:r>
            <a:r>
              <a:rPr lang="en-US" sz="1400" dirty="0">
                <a:solidFill>
                  <a:schemeClr val="bg1"/>
                </a:solidFill>
                <a:latin typeface="Arial" panose="020B0604020202020204" pitchFamily="34" charset="0"/>
                <a:cs typeface="Arial" panose="020B0604020202020204" pitchFamily="34" charset="0"/>
              </a:rPr>
              <a:t> ab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ne </a:t>
            </a:r>
            <a:r>
              <a:rPr lang="en-US" sz="1400" dirty="0" err="1">
                <a:solidFill>
                  <a:schemeClr val="bg1"/>
                </a:solidFill>
                <a:latin typeface="Arial" panose="020B0604020202020204" pitchFamily="34" charset="0"/>
                <a:cs typeface="Arial" panose="020B0604020202020204" pitchFamily="34" charset="0"/>
              </a:rPr>
              <a:t>earum</a:t>
            </a:r>
            <a:r>
              <a:rPr lang="en-US" sz="1400" dirty="0">
                <a:solidFill>
                  <a:schemeClr val="bg1"/>
                </a:solidFill>
                <a:latin typeface="Arial" panose="020B0604020202020204" pitchFamily="34" charset="0"/>
                <a:cs typeface="Arial" panose="020B0604020202020204" pitchFamily="34" charset="0"/>
              </a:rPr>
              <a:t> a </a:t>
            </a:r>
            <a:r>
              <a:rPr lang="en-US" sz="1400" dirty="0" err="1">
                <a:solidFill>
                  <a:schemeClr val="bg1"/>
                </a:solidFill>
                <a:latin typeface="Arial" panose="020B0604020202020204" pitchFamily="34" charset="0"/>
                <a:cs typeface="Arial" panose="020B0604020202020204" pitchFamily="34" charset="0"/>
              </a:rPr>
              <a:t>quaest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velique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nem</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alibus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expliae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omniendit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nobit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evenimus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modistiae</a:t>
            </a:r>
            <a:r>
              <a:rPr lang="en-US" sz="1400" dirty="0">
                <a:solidFill>
                  <a:schemeClr val="bg1"/>
                </a:solidFill>
                <a:latin typeface="Arial" panose="020B0604020202020204" pitchFamily="34" charset="0"/>
                <a:cs typeface="Arial" panose="020B0604020202020204" pitchFamily="34" charset="0"/>
              </a:rPr>
              <a:t> et </a:t>
            </a:r>
            <a:r>
              <a:rPr lang="en-US" sz="1400" dirty="0" err="1">
                <a:solidFill>
                  <a:schemeClr val="bg1"/>
                </a:solidFill>
                <a:latin typeface="Arial" panose="020B0604020202020204" pitchFamily="34" charset="0"/>
                <a:cs typeface="Arial" panose="020B0604020202020204" pitchFamily="34" charset="0"/>
              </a:rPr>
              <a:t>resequiditi</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represt</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bla</a:t>
            </a:r>
            <a:r>
              <a:rPr lang="en-US" sz="1400" dirty="0">
                <a:solidFill>
                  <a:schemeClr val="bg1"/>
                </a:solidFill>
                <a:latin typeface="Arial" panose="020B0604020202020204" pitchFamily="34" charset="0"/>
                <a:cs typeface="Arial" panose="020B0604020202020204" pitchFamily="34" charset="0"/>
              </a:rPr>
              <a:t> sit </a:t>
            </a:r>
            <a:r>
              <a:rPr lang="en-US" sz="1400" dirty="0" err="1">
                <a:solidFill>
                  <a:schemeClr val="bg1"/>
                </a:solidFill>
                <a:latin typeface="Arial" panose="020B0604020202020204" pitchFamily="34" charset="0"/>
                <a:cs typeface="Arial" panose="020B0604020202020204" pitchFamily="34" charset="0"/>
              </a:rPr>
              <a:t>idit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eos</a:t>
            </a:r>
            <a:r>
              <a:rPr lang="en-US" sz="1400" dirty="0">
                <a:solidFill>
                  <a:schemeClr val="bg1"/>
                </a:solidFill>
                <a:latin typeface="Arial" panose="020B0604020202020204" pitchFamily="34" charset="0"/>
                <a:cs typeface="Arial" panose="020B0604020202020204" pitchFamily="34" charset="0"/>
              </a:rPr>
              <a:t> as id </a:t>
            </a:r>
            <a:r>
              <a:rPr lang="en-US" sz="1400" dirty="0" err="1">
                <a:solidFill>
                  <a:schemeClr val="bg1"/>
                </a:solidFill>
                <a:latin typeface="Arial" panose="020B0604020202020204" pitchFamily="34" charset="0"/>
                <a:cs typeface="Arial" panose="020B0604020202020204" pitchFamily="34" charset="0"/>
              </a:rPr>
              <a:t>enia</a:t>
            </a:r>
            <a:r>
              <a:rPr lang="en-US" sz="1400" dirty="0">
                <a:solidFill>
                  <a:schemeClr val="bg1"/>
                </a:solidFill>
                <a:latin typeface="Arial" panose="020B0604020202020204" pitchFamily="34" charset="0"/>
                <a:cs typeface="Arial" panose="020B0604020202020204" pitchFamily="34" charset="0"/>
              </a:rPr>
              <a:t> vel </a:t>
            </a:r>
            <a:r>
              <a:rPr lang="en-US" sz="1400" dirty="0" err="1">
                <a:solidFill>
                  <a:schemeClr val="bg1"/>
                </a:solidFill>
                <a:latin typeface="Arial" panose="020B0604020202020204" pitchFamily="34" charset="0"/>
                <a:cs typeface="Arial" panose="020B0604020202020204" pitchFamily="34" charset="0"/>
              </a:rPr>
              <a:t>maionserit</a:t>
            </a:r>
            <a:r>
              <a:rPr lang="en-US" sz="1400" dirty="0">
                <a:solidFill>
                  <a:schemeClr val="bg1"/>
                </a:solidFill>
                <a:latin typeface="Arial" panose="020B0604020202020204" pitchFamily="34" charset="0"/>
                <a:cs typeface="Arial" panose="020B0604020202020204" pitchFamily="34" charset="0"/>
              </a:rPr>
              <a:t> es </a:t>
            </a:r>
            <a:r>
              <a:rPr lang="en-US" sz="1400" dirty="0" err="1">
                <a:solidFill>
                  <a:schemeClr val="bg1"/>
                </a:solidFill>
                <a:latin typeface="Arial" panose="020B0604020202020204" pitchFamily="34" charset="0"/>
                <a:cs typeface="Arial" panose="020B0604020202020204" pitchFamily="34" charset="0"/>
              </a:rPr>
              <a:t>molorehenda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erionsedit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restis</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2065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 bullet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xmlns="" id="{1E8D0A98-5C2A-2244-904D-BE44AE398D36}"/>
              </a:ext>
            </a:extLst>
          </p:cNvPr>
          <p:cNvCxnSpPr>
            <a:cxnSpLocks/>
          </p:cNvCxnSpPr>
          <p:nvPr userDrawn="1"/>
        </p:nvCxnSpPr>
        <p:spPr>
          <a:xfrm>
            <a:off x="523451" y="1430585"/>
            <a:ext cx="745171"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3" name="Text Placeholder 10">
            <a:extLst>
              <a:ext uri="{FF2B5EF4-FFF2-40B4-BE49-F238E27FC236}">
                <a16:creationId xmlns:a16="http://schemas.microsoft.com/office/drawing/2014/main" xmlns="" id="{93F2E534-0856-A74F-9920-92FAFFD60A05}"/>
              </a:ext>
            </a:extLst>
          </p:cNvPr>
          <p:cNvSpPr>
            <a:spLocks noGrp="1"/>
          </p:cNvSpPr>
          <p:nvPr>
            <p:ph type="body" sz="quarter" idx="10" hasCustomPrompt="1"/>
          </p:nvPr>
        </p:nvSpPr>
        <p:spPr>
          <a:xfrm>
            <a:off x="427037" y="701675"/>
            <a:ext cx="11231581" cy="669925"/>
          </a:xfrm>
          <a:prstGeom prst="rect">
            <a:avLst/>
          </a:prstGeom>
        </p:spPr>
        <p:txBody>
          <a:bodyPr/>
          <a:lstStyle>
            <a:lvl1pPr marL="0" indent="0">
              <a:buNone/>
              <a:defRPr sz="3000" b="1" i="0">
                <a:solidFill>
                  <a:schemeClr val="bg1"/>
                </a:solidFill>
                <a:latin typeface="Arial" panose="020B0604020202020204" pitchFamily="34" charset="0"/>
                <a:cs typeface="Arial" panose="020B0604020202020204" pitchFamily="34" charset="0"/>
              </a:defRPr>
            </a:lvl1pPr>
          </a:lstStyle>
          <a:p>
            <a:pPr lvl="0"/>
            <a:r>
              <a:rPr lang="en-US" dirty="0"/>
              <a:t>Content</a:t>
            </a:r>
          </a:p>
        </p:txBody>
      </p:sp>
      <p:sp>
        <p:nvSpPr>
          <p:cNvPr id="4" name="Text Placeholder 16">
            <a:extLst>
              <a:ext uri="{FF2B5EF4-FFF2-40B4-BE49-F238E27FC236}">
                <a16:creationId xmlns:a16="http://schemas.microsoft.com/office/drawing/2014/main" xmlns="" id="{21155F6B-58A2-3645-AA23-202F5C81F934}"/>
              </a:ext>
            </a:extLst>
          </p:cNvPr>
          <p:cNvSpPr>
            <a:spLocks noGrp="1"/>
          </p:cNvSpPr>
          <p:nvPr>
            <p:ph type="body" sz="quarter" idx="11" hasCustomPrompt="1"/>
          </p:nvPr>
        </p:nvSpPr>
        <p:spPr>
          <a:xfrm>
            <a:off x="425431" y="1704212"/>
            <a:ext cx="11231581" cy="4544187"/>
          </a:xfrm>
          <a:prstGeom prst="rect">
            <a:avLst/>
          </a:prstGeom>
        </p:spPr>
        <p:txBody>
          <a:bodyPr/>
          <a:lstStyle>
            <a:lvl1pPr marL="285750" marR="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a:lnSpc>
                <a:spcPct val="110000"/>
              </a:lnSpc>
            </a:pPr>
            <a:r>
              <a:rPr lang="en-US" sz="1400" dirty="0">
                <a:solidFill>
                  <a:schemeClr val="bg1"/>
                </a:solidFill>
                <a:latin typeface="Arial" panose="020B0604020202020204" pitchFamily="34" charset="0"/>
                <a:cs typeface="Arial" panose="020B0604020202020204" pitchFamily="34" charset="0"/>
              </a:rPr>
              <a:t>Is </a:t>
            </a:r>
            <a:r>
              <a:rPr lang="en-US" sz="1400" dirty="0" err="1">
                <a:solidFill>
                  <a:schemeClr val="bg1"/>
                </a:solidFill>
                <a:latin typeface="Arial" panose="020B0604020202020204" pitchFamily="34" charset="0"/>
                <a:cs typeface="Arial" panose="020B0604020202020204" pitchFamily="34" charset="0"/>
              </a:rPr>
              <a:t>alibusda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dolenti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fugiatisquas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si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dolorestius</a:t>
            </a:r>
            <a:r>
              <a:rPr lang="en-US" sz="1400" dirty="0">
                <a:solidFill>
                  <a:schemeClr val="bg1"/>
                </a:solidFill>
                <a:latin typeface="Arial" panose="020B0604020202020204" pitchFamily="34" charset="0"/>
                <a:cs typeface="Arial" panose="020B0604020202020204" pitchFamily="34" charset="0"/>
              </a:rPr>
              <a:t> ab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ne </a:t>
            </a:r>
            <a:r>
              <a:rPr lang="en-US" sz="1400" dirty="0" err="1">
                <a:solidFill>
                  <a:schemeClr val="bg1"/>
                </a:solidFill>
                <a:latin typeface="Arial" panose="020B0604020202020204" pitchFamily="34" charset="0"/>
                <a:cs typeface="Arial" panose="020B0604020202020204" pitchFamily="34" charset="0"/>
              </a:rPr>
              <a:t>earum</a:t>
            </a:r>
            <a:r>
              <a:rPr lang="en-US" sz="1400" dirty="0">
                <a:solidFill>
                  <a:schemeClr val="bg1"/>
                </a:solidFill>
                <a:latin typeface="Arial" panose="020B0604020202020204" pitchFamily="34" charset="0"/>
                <a:cs typeface="Arial" panose="020B0604020202020204" pitchFamily="34" charset="0"/>
              </a:rPr>
              <a:t> a </a:t>
            </a:r>
            <a:r>
              <a:rPr lang="en-US" sz="1400" dirty="0" err="1">
                <a:solidFill>
                  <a:schemeClr val="bg1"/>
                </a:solidFill>
                <a:latin typeface="Arial" panose="020B0604020202020204" pitchFamily="34" charset="0"/>
                <a:cs typeface="Arial" panose="020B0604020202020204" pitchFamily="34" charset="0"/>
              </a:rPr>
              <a:t>quaest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velique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nem</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alibus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expliae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omniendit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nobit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evenimus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modistiae</a:t>
            </a:r>
            <a:r>
              <a:rPr lang="en-US" sz="1400" dirty="0">
                <a:solidFill>
                  <a:schemeClr val="bg1"/>
                </a:solidFill>
                <a:latin typeface="Arial" panose="020B0604020202020204" pitchFamily="34" charset="0"/>
                <a:cs typeface="Arial" panose="020B0604020202020204" pitchFamily="34" charset="0"/>
              </a:rPr>
              <a:t> et </a:t>
            </a:r>
            <a:r>
              <a:rPr lang="en-US" sz="1400" dirty="0" err="1">
                <a:solidFill>
                  <a:schemeClr val="bg1"/>
                </a:solidFill>
                <a:latin typeface="Arial" panose="020B0604020202020204" pitchFamily="34" charset="0"/>
                <a:cs typeface="Arial" panose="020B0604020202020204" pitchFamily="34" charset="0"/>
              </a:rPr>
              <a:t>resequiditi</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represt</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bla</a:t>
            </a:r>
            <a:r>
              <a:rPr lang="en-US" sz="1400" dirty="0">
                <a:solidFill>
                  <a:schemeClr val="bg1"/>
                </a:solidFill>
                <a:latin typeface="Arial" panose="020B0604020202020204" pitchFamily="34" charset="0"/>
                <a:cs typeface="Arial" panose="020B0604020202020204" pitchFamily="34" charset="0"/>
              </a:rPr>
              <a:t> sit </a:t>
            </a:r>
            <a:r>
              <a:rPr lang="en-US" sz="1400" dirty="0" err="1">
                <a:solidFill>
                  <a:schemeClr val="bg1"/>
                </a:solidFill>
                <a:latin typeface="Arial" panose="020B0604020202020204" pitchFamily="34" charset="0"/>
                <a:cs typeface="Arial" panose="020B0604020202020204" pitchFamily="34" charset="0"/>
              </a:rPr>
              <a:t>idit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eos</a:t>
            </a:r>
            <a:r>
              <a:rPr lang="en-US" sz="1400" dirty="0">
                <a:solidFill>
                  <a:schemeClr val="bg1"/>
                </a:solidFill>
                <a:latin typeface="Arial" panose="020B0604020202020204" pitchFamily="34" charset="0"/>
                <a:cs typeface="Arial" panose="020B0604020202020204" pitchFamily="34" charset="0"/>
              </a:rPr>
              <a:t> as id </a:t>
            </a:r>
            <a:r>
              <a:rPr lang="en-US" sz="1400" dirty="0" err="1">
                <a:solidFill>
                  <a:schemeClr val="bg1"/>
                </a:solidFill>
                <a:latin typeface="Arial" panose="020B0604020202020204" pitchFamily="34" charset="0"/>
                <a:cs typeface="Arial" panose="020B0604020202020204" pitchFamily="34" charset="0"/>
              </a:rPr>
              <a:t>enia</a:t>
            </a:r>
            <a:r>
              <a:rPr lang="en-US" sz="1400" dirty="0">
                <a:solidFill>
                  <a:schemeClr val="bg1"/>
                </a:solidFill>
                <a:latin typeface="Arial" panose="020B0604020202020204" pitchFamily="34" charset="0"/>
                <a:cs typeface="Arial" panose="020B0604020202020204" pitchFamily="34" charset="0"/>
              </a:rPr>
              <a:t> vel </a:t>
            </a:r>
            <a:r>
              <a:rPr lang="en-US" sz="1400" dirty="0" err="1">
                <a:solidFill>
                  <a:schemeClr val="bg1"/>
                </a:solidFill>
                <a:latin typeface="Arial" panose="020B0604020202020204" pitchFamily="34" charset="0"/>
                <a:cs typeface="Arial" panose="020B0604020202020204" pitchFamily="34" charset="0"/>
              </a:rPr>
              <a:t>maionserit</a:t>
            </a:r>
            <a:r>
              <a:rPr lang="en-US" sz="1400" dirty="0">
                <a:solidFill>
                  <a:schemeClr val="bg1"/>
                </a:solidFill>
                <a:latin typeface="Arial" panose="020B0604020202020204" pitchFamily="34" charset="0"/>
                <a:cs typeface="Arial" panose="020B0604020202020204" pitchFamily="34" charset="0"/>
              </a:rPr>
              <a:t> es </a:t>
            </a:r>
            <a:r>
              <a:rPr lang="en-US" sz="1400" dirty="0" err="1">
                <a:solidFill>
                  <a:schemeClr val="bg1"/>
                </a:solidFill>
                <a:latin typeface="Arial" panose="020B0604020202020204" pitchFamily="34" charset="0"/>
                <a:cs typeface="Arial" panose="020B0604020202020204" pitchFamily="34" charset="0"/>
              </a:rPr>
              <a:t>molorehenda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erionsedit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restis</a:t>
            </a:r>
            <a:endParaRPr lang="en-US" sz="1400" dirty="0">
              <a:solidFill>
                <a:schemeClr val="bg1"/>
              </a:solidFill>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solidFill>
                  <a:schemeClr val="bg1"/>
                </a:solidFill>
                <a:latin typeface="Arial" panose="020B0604020202020204" pitchFamily="34" charset="0"/>
                <a:cs typeface="Arial" panose="020B0604020202020204" pitchFamily="34" charset="0"/>
              </a:rPr>
              <a:t>Is </a:t>
            </a:r>
            <a:r>
              <a:rPr lang="en-US" sz="1400" dirty="0" err="1">
                <a:solidFill>
                  <a:schemeClr val="bg1"/>
                </a:solidFill>
                <a:latin typeface="Arial" panose="020B0604020202020204" pitchFamily="34" charset="0"/>
                <a:cs typeface="Arial" panose="020B0604020202020204" pitchFamily="34" charset="0"/>
              </a:rPr>
              <a:t>alibusda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dolenti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fugiatisquas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si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dolorestius</a:t>
            </a:r>
            <a:r>
              <a:rPr lang="en-US" sz="1400" dirty="0">
                <a:solidFill>
                  <a:schemeClr val="bg1"/>
                </a:solidFill>
                <a:latin typeface="Arial" panose="020B0604020202020204" pitchFamily="34" charset="0"/>
                <a:cs typeface="Arial" panose="020B0604020202020204" pitchFamily="34" charset="0"/>
              </a:rPr>
              <a:t> ab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ne </a:t>
            </a:r>
            <a:r>
              <a:rPr lang="en-US" sz="1400" dirty="0" err="1">
                <a:solidFill>
                  <a:schemeClr val="bg1"/>
                </a:solidFill>
                <a:latin typeface="Arial" panose="020B0604020202020204" pitchFamily="34" charset="0"/>
                <a:cs typeface="Arial" panose="020B0604020202020204" pitchFamily="34" charset="0"/>
              </a:rPr>
              <a:t>earum</a:t>
            </a:r>
            <a:r>
              <a:rPr lang="en-US" sz="1400" dirty="0">
                <a:solidFill>
                  <a:schemeClr val="bg1"/>
                </a:solidFill>
                <a:latin typeface="Arial" panose="020B0604020202020204" pitchFamily="34" charset="0"/>
                <a:cs typeface="Arial" panose="020B0604020202020204" pitchFamily="34" charset="0"/>
              </a:rPr>
              <a:t> a </a:t>
            </a:r>
            <a:r>
              <a:rPr lang="en-US" sz="1400" dirty="0" err="1">
                <a:solidFill>
                  <a:schemeClr val="bg1"/>
                </a:solidFill>
                <a:latin typeface="Arial" panose="020B0604020202020204" pitchFamily="34" charset="0"/>
                <a:cs typeface="Arial" panose="020B0604020202020204" pitchFamily="34" charset="0"/>
              </a:rPr>
              <a:t>quaest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velique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nem</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alibus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expliae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omniendit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nobit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evenimus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modistiae</a:t>
            </a:r>
            <a:r>
              <a:rPr lang="en-US" sz="1400" dirty="0">
                <a:solidFill>
                  <a:schemeClr val="bg1"/>
                </a:solidFill>
                <a:latin typeface="Arial" panose="020B0604020202020204" pitchFamily="34" charset="0"/>
                <a:cs typeface="Arial" panose="020B0604020202020204" pitchFamily="34" charset="0"/>
              </a:rPr>
              <a:t> et </a:t>
            </a:r>
            <a:r>
              <a:rPr lang="en-US" sz="1400" dirty="0" err="1">
                <a:solidFill>
                  <a:schemeClr val="bg1"/>
                </a:solidFill>
                <a:latin typeface="Arial" panose="020B0604020202020204" pitchFamily="34" charset="0"/>
                <a:cs typeface="Arial" panose="020B0604020202020204" pitchFamily="34" charset="0"/>
              </a:rPr>
              <a:t>resequiditi</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represt</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bla</a:t>
            </a:r>
            <a:r>
              <a:rPr lang="en-US" sz="1400" dirty="0">
                <a:solidFill>
                  <a:schemeClr val="bg1"/>
                </a:solidFill>
                <a:latin typeface="Arial" panose="020B0604020202020204" pitchFamily="34" charset="0"/>
                <a:cs typeface="Arial" panose="020B0604020202020204" pitchFamily="34" charset="0"/>
              </a:rPr>
              <a:t> sit </a:t>
            </a:r>
            <a:r>
              <a:rPr lang="en-US" sz="1400" dirty="0" err="1">
                <a:solidFill>
                  <a:schemeClr val="bg1"/>
                </a:solidFill>
                <a:latin typeface="Arial" panose="020B0604020202020204" pitchFamily="34" charset="0"/>
                <a:cs typeface="Arial" panose="020B0604020202020204" pitchFamily="34" charset="0"/>
              </a:rPr>
              <a:t>idit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eos</a:t>
            </a:r>
            <a:r>
              <a:rPr lang="en-US" sz="1400" dirty="0">
                <a:solidFill>
                  <a:schemeClr val="bg1"/>
                </a:solidFill>
                <a:latin typeface="Arial" panose="020B0604020202020204" pitchFamily="34" charset="0"/>
                <a:cs typeface="Arial" panose="020B0604020202020204" pitchFamily="34" charset="0"/>
              </a:rPr>
              <a:t> as id </a:t>
            </a:r>
            <a:r>
              <a:rPr lang="en-US" sz="1400" dirty="0" err="1">
                <a:solidFill>
                  <a:schemeClr val="bg1"/>
                </a:solidFill>
                <a:latin typeface="Arial" panose="020B0604020202020204" pitchFamily="34" charset="0"/>
                <a:cs typeface="Arial" panose="020B0604020202020204" pitchFamily="34" charset="0"/>
              </a:rPr>
              <a:t>enia</a:t>
            </a:r>
            <a:r>
              <a:rPr lang="en-US" sz="1400" dirty="0">
                <a:solidFill>
                  <a:schemeClr val="bg1"/>
                </a:solidFill>
                <a:latin typeface="Arial" panose="020B0604020202020204" pitchFamily="34" charset="0"/>
                <a:cs typeface="Arial" panose="020B0604020202020204" pitchFamily="34" charset="0"/>
              </a:rPr>
              <a:t> vel </a:t>
            </a:r>
            <a:r>
              <a:rPr lang="en-US" sz="1400" dirty="0" err="1">
                <a:solidFill>
                  <a:schemeClr val="bg1"/>
                </a:solidFill>
                <a:latin typeface="Arial" panose="020B0604020202020204" pitchFamily="34" charset="0"/>
                <a:cs typeface="Arial" panose="020B0604020202020204" pitchFamily="34" charset="0"/>
              </a:rPr>
              <a:t>maionserit</a:t>
            </a:r>
            <a:r>
              <a:rPr lang="en-US" sz="1400" dirty="0">
                <a:solidFill>
                  <a:schemeClr val="bg1"/>
                </a:solidFill>
                <a:latin typeface="Arial" panose="020B0604020202020204" pitchFamily="34" charset="0"/>
                <a:cs typeface="Arial" panose="020B0604020202020204" pitchFamily="34" charset="0"/>
              </a:rPr>
              <a:t> es </a:t>
            </a:r>
            <a:r>
              <a:rPr lang="en-US" sz="1400" dirty="0" err="1">
                <a:solidFill>
                  <a:schemeClr val="bg1"/>
                </a:solidFill>
                <a:latin typeface="Arial" panose="020B0604020202020204" pitchFamily="34" charset="0"/>
                <a:cs typeface="Arial" panose="020B0604020202020204" pitchFamily="34" charset="0"/>
              </a:rPr>
              <a:t>molorehenda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erionsedit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restis</a:t>
            </a:r>
            <a:endParaRPr lang="en-US" sz="1400" dirty="0">
              <a:solidFill>
                <a:schemeClr val="bg1"/>
              </a:solidFill>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solidFill>
                  <a:schemeClr val="bg1"/>
                </a:solidFill>
                <a:latin typeface="Arial" panose="020B0604020202020204" pitchFamily="34" charset="0"/>
                <a:cs typeface="Arial" panose="020B0604020202020204" pitchFamily="34" charset="0"/>
              </a:rPr>
              <a:t>Is </a:t>
            </a:r>
            <a:r>
              <a:rPr lang="en-US" sz="1400" dirty="0" err="1">
                <a:solidFill>
                  <a:schemeClr val="bg1"/>
                </a:solidFill>
                <a:latin typeface="Arial" panose="020B0604020202020204" pitchFamily="34" charset="0"/>
                <a:cs typeface="Arial" panose="020B0604020202020204" pitchFamily="34" charset="0"/>
              </a:rPr>
              <a:t>alibusda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dolenti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fugiatisquas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si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dolorestius</a:t>
            </a:r>
            <a:r>
              <a:rPr lang="en-US" sz="1400" dirty="0">
                <a:solidFill>
                  <a:schemeClr val="bg1"/>
                </a:solidFill>
                <a:latin typeface="Arial" panose="020B0604020202020204" pitchFamily="34" charset="0"/>
                <a:cs typeface="Arial" panose="020B0604020202020204" pitchFamily="34" charset="0"/>
              </a:rPr>
              <a:t> ab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ne </a:t>
            </a:r>
            <a:r>
              <a:rPr lang="en-US" sz="1400" dirty="0" err="1">
                <a:solidFill>
                  <a:schemeClr val="bg1"/>
                </a:solidFill>
                <a:latin typeface="Arial" panose="020B0604020202020204" pitchFamily="34" charset="0"/>
                <a:cs typeface="Arial" panose="020B0604020202020204" pitchFamily="34" charset="0"/>
              </a:rPr>
              <a:t>earum</a:t>
            </a:r>
            <a:r>
              <a:rPr lang="en-US" sz="1400" dirty="0">
                <a:solidFill>
                  <a:schemeClr val="bg1"/>
                </a:solidFill>
                <a:latin typeface="Arial" panose="020B0604020202020204" pitchFamily="34" charset="0"/>
                <a:cs typeface="Arial" panose="020B0604020202020204" pitchFamily="34" charset="0"/>
              </a:rPr>
              <a:t> a </a:t>
            </a:r>
            <a:r>
              <a:rPr lang="en-US" sz="1400" dirty="0" err="1">
                <a:solidFill>
                  <a:schemeClr val="bg1"/>
                </a:solidFill>
                <a:latin typeface="Arial" panose="020B0604020202020204" pitchFamily="34" charset="0"/>
                <a:cs typeface="Arial" panose="020B0604020202020204" pitchFamily="34" charset="0"/>
              </a:rPr>
              <a:t>quaest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velique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nem</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alibus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expliae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omniendit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nobit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evenimus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modistiae</a:t>
            </a:r>
            <a:r>
              <a:rPr lang="en-US" sz="1400" dirty="0">
                <a:solidFill>
                  <a:schemeClr val="bg1"/>
                </a:solidFill>
                <a:latin typeface="Arial" panose="020B0604020202020204" pitchFamily="34" charset="0"/>
                <a:cs typeface="Arial" panose="020B0604020202020204" pitchFamily="34" charset="0"/>
              </a:rPr>
              <a:t> et </a:t>
            </a:r>
            <a:r>
              <a:rPr lang="en-US" sz="1400" dirty="0" err="1">
                <a:solidFill>
                  <a:schemeClr val="bg1"/>
                </a:solidFill>
                <a:latin typeface="Arial" panose="020B0604020202020204" pitchFamily="34" charset="0"/>
                <a:cs typeface="Arial" panose="020B0604020202020204" pitchFamily="34" charset="0"/>
              </a:rPr>
              <a:t>resequiditi</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represt</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bla</a:t>
            </a:r>
            <a:r>
              <a:rPr lang="en-US" sz="1400" dirty="0">
                <a:solidFill>
                  <a:schemeClr val="bg1"/>
                </a:solidFill>
                <a:latin typeface="Arial" panose="020B0604020202020204" pitchFamily="34" charset="0"/>
                <a:cs typeface="Arial" panose="020B0604020202020204" pitchFamily="34" charset="0"/>
              </a:rPr>
              <a:t> sit </a:t>
            </a:r>
            <a:r>
              <a:rPr lang="en-US" sz="1400" dirty="0" err="1">
                <a:solidFill>
                  <a:schemeClr val="bg1"/>
                </a:solidFill>
                <a:latin typeface="Arial" panose="020B0604020202020204" pitchFamily="34" charset="0"/>
                <a:cs typeface="Arial" panose="020B0604020202020204" pitchFamily="34" charset="0"/>
              </a:rPr>
              <a:t>idit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eos</a:t>
            </a:r>
            <a:r>
              <a:rPr lang="en-US" sz="1400" dirty="0">
                <a:solidFill>
                  <a:schemeClr val="bg1"/>
                </a:solidFill>
                <a:latin typeface="Arial" panose="020B0604020202020204" pitchFamily="34" charset="0"/>
                <a:cs typeface="Arial" panose="020B0604020202020204" pitchFamily="34" charset="0"/>
              </a:rPr>
              <a:t> as id </a:t>
            </a:r>
            <a:r>
              <a:rPr lang="en-US" sz="1400" dirty="0" err="1">
                <a:solidFill>
                  <a:schemeClr val="bg1"/>
                </a:solidFill>
                <a:latin typeface="Arial" panose="020B0604020202020204" pitchFamily="34" charset="0"/>
                <a:cs typeface="Arial" panose="020B0604020202020204" pitchFamily="34" charset="0"/>
              </a:rPr>
              <a:t>enia</a:t>
            </a:r>
            <a:r>
              <a:rPr lang="en-US" sz="1400" dirty="0">
                <a:solidFill>
                  <a:schemeClr val="bg1"/>
                </a:solidFill>
                <a:latin typeface="Arial" panose="020B0604020202020204" pitchFamily="34" charset="0"/>
                <a:cs typeface="Arial" panose="020B0604020202020204" pitchFamily="34" charset="0"/>
              </a:rPr>
              <a:t> vel </a:t>
            </a:r>
            <a:r>
              <a:rPr lang="en-US" sz="1400" dirty="0" err="1">
                <a:solidFill>
                  <a:schemeClr val="bg1"/>
                </a:solidFill>
                <a:latin typeface="Arial" panose="020B0604020202020204" pitchFamily="34" charset="0"/>
                <a:cs typeface="Arial" panose="020B0604020202020204" pitchFamily="34" charset="0"/>
              </a:rPr>
              <a:t>maionserit</a:t>
            </a:r>
            <a:r>
              <a:rPr lang="en-US" sz="1400" dirty="0">
                <a:solidFill>
                  <a:schemeClr val="bg1"/>
                </a:solidFill>
                <a:latin typeface="Arial" panose="020B0604020202020204" pitchFamily="34" charset="0"/>
                <a:cs typeface="Arial" panose="020B0604020202020204" pitchFamily="34" charset="0"/>
              </a:rPr>
              <a:t> es </a:t>
            </a:r>
            <a:r>
              <a:rPr lang="en-US" sz="1400" dirty="0" err="1">
                <a:solidFill>
                  <a:schemeClr val="bg1"/>
                </a:solidFill>
                <a:latin typeface="Arial" panose="020B0604020202020204" pitchFamily="34" charset="0"/>
                <a:cs typeface="Arial" panose="020B0604020202020204" pitchFamily="34" charset="0"/>
              </a:rPr>
              <a:t>molorehenda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erionsedit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restis</a:t>
            </a:r>
            <a:endParaRPr lang="en-US" sz="1400" dirty="0">
              <a:solidFill>
                <a:schemeClr val="bg1"/>
              </a:solidFill>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solidFill>
                  <a:schemeClr val="bg1"/>
                </a:solidFill>
                <a:latin typeface="Arial" panose="020B0604020202020204" pitchFamily="34" charset="0"/>
                <a:cs typeface="Arial" panose="020B0604020202020204" pitchFamily="34" charset="0"/>
              </a:rPr>
              <a:t>Is </a:t>
            </a:r>
            <a:r>
              <a:rPr lang="en-US" sz="1400" dirty="0" err="1">
                <a:solidFill>
                  <a:schemeClr val="bg1"/>
                </a:solidFill>
                <a:latin typeface="Arial" panose="020B0604020202020204" pitchFamily="34" charset="0"/>
                <a:cs typeface="Arial" panose="020B0604020202020204" pitchFamily="34" charset="0"/>
              </a:rPr>
              <a:t>alibusda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dolenti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fugiatisquas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si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dolorestius</a:t>
            </a:r>
            <a:r>
              <a:rPr lang="en-US" sz="1400" dirty="0">
                <a:solidFill>
                  <a:schemeClr val="bg1"/>
                </a:solidFill>
                <a:latin typeface="Arial" panose="020B0604020202020204" pitchFamily="34" charset="0"/>
                <a:cs typeface="Arial" panose="020B0604020202020204" pitchFamily="34" charset="0"/>
              </a:rPr>
              <a:t> ab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ne </a:t>
            </a:r>
            <a:r>
              <a:rPr lang="en-US" sz="1400" dirty="0" err="1">
                <a:solidFill>
                  <a:schemeClr val="bg1"/>
                </a:solidFill>
                <a:latin typeface="Arial" panose="020B0604020202020204" pitchFamily="34" charset="0"/>
                <a:cs typeface="Arial" panose="020B0604020202020204" pitchFamily="34" charset="0"/>
              </a:rPr>
              <a:t>earum</a:t>
            </a:r>
            <a:r>
              <a:rPr lang="en-US" sz="1400" dirty="0">
                <a:solidFill>
                  <a:schemeClr val="bg1"/>
                </a:solidFill>
                <a:latin typeface="Arial" panose="020B0604020202020204" pitchFamily="34" charset="0"/>
                <a:cs typeface="Arial" panose="020B0604020202020204" pitchFamily="34" charset="0"/>
              </a:rPr>
              <a:t> a </a:t>
            </a:r>
            <a:r>
              <a:rPr lang="en-US" sz="1400" dirty="0" err="1">
                <a:solidFill>
                  <a:schemeClr val="bg1"/>
                </a:solidFill>
                <a:latin typeface="Arial" panose="020B0604020202020204" pitchFamily="34" charset="0"/>
                <a:cs typeface="Arial" panose="020B0604020202020204" pitchFamily="34" charset="0"/>
              </a:rPr>
              <a:t>quaest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velique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nem</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alibus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expliae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omniendit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nobit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evenimus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modistiae</a:t>
            </a:r>
            <a:r>
              <a:rPr lang="en-US" sz="1400" dirty="0">
                <a:solidFill>
                  <a:schemeClr val="bg1"/>
                </a:solidFill>
                <a:latin typeface="Arial" panose="020B0604020202020204" pitchFamily="34" charset="0"/>
                <a:cs typeface="Arial" panose="020B0604020202020204" pitchFamily="34" charset="0"/>
              </a:rPr>
              <a:t> et </a:t>
            </a:r>
            <a:r>
              <a:rPr lang="en-US" sz="1400" dirty="0" err="1">
                <a:solidFill>
                  <a:schemeClr val="bg1"/>
                </a:solidFill>
                <a:latin typeface="Arial" panose="020B0604020202020204" pitchFamily="34" charset="0"/>
                <a:cs typeface="Arial" panose="020B0604020202020204" pitchFamily="34" charset="0"/>
              </a:rPr>
              <a:t>resequiditi</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represt</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bla</a:t>
            </a:r>
            <a:r>
              <a:rPr lang="en-US" sz="1400" dirty="0">
                <a:solidFill>
                  <a:schemeClr val="bg1"/>
                </a:solidFill>
                <a:latin typeface="Arial" panose="020B0604020202020204" pitchFamily="34" charset="0"/>
                <a:cs typeface="Arial" panose="020B0604020202020204" pitchFamily="34" charset="0"/>
              </a:rPr>
              <a:t> sit </a:t>
            </a:r>
            <a:r>
              <a:rPr lang="en-US" sz="1400" dirty="0" err="1">
                <a:solidFill>
                  <a:schemeClr val="bg1"/>
                </a:solidFill>
                <a:latin typeface="Arial" panose="020B0604020202020204" pitchFamily="34" charset="0"/>
                <a:cs typeface="Arial" panose="020B0604020202020204" pitchFamily="34" charset="0"/>
              </a:rPr>
              <a:t>idit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eos</a:t>
            </a:r>
            <a:r>
              <a:rPr lang="en-US" sz="1400" dirty="0">
                <a:solidFill>
                  <a:schemeClr val="bg1"/>
                </a:solidFill>
                <a:latin typeface="Arial" panose="020B0604020202020204" pitchFamily="34" charset="0"/>
                <a:cs typeface="Arial" panose="020B0604020202020204" pitchFamily="34" charset="0"/>
              </a:rPr>
              <a:t> as id </a:t>
            </a:r>
            <a:r>
              <a:rPr lang="en-US" sz="1400" dirty="0" err="1">
                <a:solidFill>
                  <a:schemeClr val="bg1"/>
                </a:solidFill>
                <a:latin typeface="Arial" panose="020B0604020202020204" pitchFamily="34" charset="0"/>
                <a:cs typeface="Arial" panose="020B0604020202020204" pitchFamily="34" charset="0"/>
              </a:rPr>
              <a:t>enia</a:t>
            </a:r>
            <a:r>
              <a:rPr lang="en-US" sz="1400" dirty="0">
                <a:solidFill>
                  <a:schemeClr val="bg1"/>
                </a:solidFill>
                <a:latin typeface="Arial" panose="020B0604020202020204" pitchFamily="34" charset="0"/>
                <a:cs typeface="Arial" panose="020B0604020202020204" pitchFamily="34" charset="0"/>
              </a:rPr>
              <a:t> vel </a:t>
            </a:r>
            <a:r>
              <a:rPr lang="en-US" sz="1400" dirty="0" err="1">
                <a:solidFill>
                  <a:schemeClr val="bg1"/>
                </a:solidFill>
                <a:latin typeface="Arial" panose="020B0604020202020204" pitchFamily="34" charset="0"/>
                <a:cs typeface="Arial" panose="020B0604020202020204" pitchFamily="34" charset="0"/>
              </a:rPr>
              <a:t>maionserit</a:t>
            </a:r>
            <a:r>
              <a:rPr lang="en-US" sz="1400" dirty="0">
                <a:solidFill>
                  <a:schemeClr val="bg1"/>
                </a:solidFill>
                <a:latin typeface="Arial" panose="020B0604020202020204" pitchFamily="34" charset="0"/>
                <a:cs typeface="Arial" panose="020B0604020202020204" pitchFamily="34" charset="0"/>
              </a:rPr>
              <a:t> es </a:t>
            </a:r>
            <a:r>
              <a:rPr lang="en-US" sz="1400" dirty="0" err="1">
                <a:solidFill>
                  <a:schemeClr val="bg1"/>
                </a:solidFill>
                <a:latin typeface="Arial" panose="020B0604020202020204" pitchFamily="34" charset="0"/>
                <a:cs typeface="Arial" panose="020B0604020202020204" pitchFamily="34" charset="0"/>
              </a:rPr>
              <a:t>molorehenda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erionsedit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restis</a:t>
            </a:r>
            <a:endParaRPr lang="en-US" sz="1400" dirty="0">
              <a:solidFill>
                <a:schemeClr val="bg1"/>
              </a:solidFill>
              <a:latin typeface="Arial" panose="020B0604020202020204" pitchFamily="34" charset="0"/>
              <a:cs typeface="Arial" panose="020B0604020202020204" pitchFamily="34" charset="0"/>
            </a:endParaRPr>
          </a:p>
          <a:p>
            <a:pPr>
              <a:lnSpc>
                <a:spcPct val="110000"/>
              </a:lnSpc>
            </a:pPr>
            <a:endParaRPr lang="en-US" sz="1400" dirty="0">
              <a:solidFill>
                <a:schemeClr val="bg1"/>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xmlns="" id="{25555531-4620-8649-8CD5-6371F35A72EF}"/>
              </a:ext>
            </a:extLst>
          </p:cNvPr>
          <p:cNvCxnSpPr>
            <a:cxnSpLocks/>
          </p:cNvCxnSpPr>
          <p:nvPr userDrawn="1"/>
        </p:nvCxnSpPr>
        <p:spPr>
          <a:xfrm>
            <a:off x="523451" y="1430585"/>
            <a:ext cx="745171"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9150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3 column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xmlns="" id="{7501D8D1-6FC3-FC42-B7EC-9C61A950B252}"/>
              </a:ext>
            </a:extLst>
          </p:cNvPr>
          <p:cNvCxnSpPr>
            <a:cxnSpLocks/>
          </p:cNvCxnSpPr>
          <p:nvPr userDrawn="1"/>
        </p:nvCxnSpPr>
        <p:spPr>
          <a:xfrm>
            <a:off x="523451" y="1430585"/>
            <a:ext cx="745064"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3" name="Text Placeholder 10">
            <a:extLst>
              <a:ext uri="{FF2B5EF4-FFF2-40B4-BE49-F238E27FC236}">
                <a16:creationId xmlns:a16="http://schemas.microsoft.com/office/drawing/2014/main" xmlns="" id="{D128FF6B-1738-D94D-89C6-A2188DA14CB5}"/>
              </a:ext>
            </a:extLst>
          </p:cNvPr>
          <p:cNvSpPr>
            <a:spLocks noGrp="1"/>
          </p:cNvSpPr>
          <p:nvPr>
            <p:ph type="body" sz="quarter" idx="10" hasCustomPrompt="1"/>
          </p:nvPr>
        </p:nvSpPr>
        <p:spPr>
          <a:xfrm>
            <a:off x="427037" y="701675"/>
            <a:ext cx="11229975" cy="669925"/>
          </a:xfrm>
          <a:prstGeom prst="rect">
            <a:avLst/>
          </a:prstGeom>
        </p:spPr>
        <p:txBody>
          <a:bodyPr/>
          <a:lstStyle>
            <a:lvl1pPr marL="0" indent="0">
              <a:buNone/>
              <a:defRPr sz="3000" b="1" i="0">
                <a:solidFill>
                  <a:schemeClr val="bg1"/>
                </a:solidFill>
                <a:latin typeface="Arial" panose="020B0604020202020204" pitchFamily="34" charset="0"/>
                <a:cs typeface="Arial" panose="020B0604020202020204" pitchFamily="34" charset="0"/>
              </a:defRPr>
            </a:lvl1pPr>
          </a:lstStyle>
          <a:p>
            <a:pPr lvl="0"/>
            <a:r>
              <a:rPr lang="en-US" dirty="0"/>
              <a:t>Content</a:t>
            </a:r>
          </a:p>
        </p:txBody>
      </p:sp>
      <p:cxnSp>
        <p:nvCxnSpPr>
          <p:cNvPr id="4" name="Straight Connector 3">
            <a:extLst>
              <a:ext uri="{FF2B5EF4-FFF2-40B4-BE49-F238E27FC236}">
                <a16:creationId xmlns:a16="http://schemas.microsoft.com/office/drawing/2014/main" xmlns="" id="{35529AD6-BDE8-BB4E-9540-7F83261CA4E3}"/>
              </a:ext>
            </a:extLst>
          </p:cNvPr>
          <p:cNvCxnSpPr>
            <a:cxnSpLocks/>
          </p:cNvCxnSpPr>
          <p:nvPr userDrawn="1"/>
        </p:nvCxnSpPr>
        <p:spPr>
          <a:xfrm>
            <a:off x="523451" y="1430585"/>
            <a:ext cx="745064"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xmlns="" id="{E9AEEAF5-8DAC-E048-B134-B1DB6BAF659C}"/>
              </a:ext>
            </a:extLst>
          </p:cNvPr>
          <p:cNvSpPr>
            <a:spLocks noGrp="1"/>
          </p:cNvSpPr>
          <p:nvPr>
            <p:ph type="body" sz="quarter" idx="12" hasCustomPrompt="1"/>
          </p:nvPr>
        </p:nvSpPr>
        <p:spPr>
          <a:xfrm>
            <a:off x="427037" y="2057400"/>
            <a:ext cx="2771775" cy="4022718"/>
          </a:xfrm>
          <a:prstGeom prst="rect">
            <a:avLst/>
          </a:prstGeom>
        </p:spPr>
        <p:txBody>
          <a:bodyPr/>
          <a:lstStyle>
            <a:lvl1pPr marL="285750" marR="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1pPr>
            <a:lvl2pPr marL="457063" indent="0">
              <a:buNone/>
              <a:defRPr sz="1400">
                <a:latin typeface="Arial" panose="020B0604020202020204" pitchFamily="34" charset="0"/>
                <a:cs typeface="Arial" panose="020B0604020202020204" pitchFamily="34" charset="0"/>
              </a:defRPr>
            </a:lvl2pPr>
            <a:lvl3pPr marL="914126" indent="0">
              <a:buNone/>
              <a:defRPr sz="1400">
                <a:latin typeface="Arial" panose="020B0604020202020204" pitchFamily="34" charset="0"/>
                <a:cs typeface="Arial" panose="020B0604020202020204" pitchFamily="34" charset="0"/>
              </a:defRPr>
            </a:lvl3pPr>
            <a:lvl4pPr marL="1371189" indent="0">
              <a:buNone/>
              <a:defRPr sz="1400">
                <a:latin typeface="Arial" panose="020B0604020202020204" pitchFamily="34" charset="0"/>
                <a:cs typeface="Arial" panose="020B0604020202020204" pitchFamily="34" charset="0"/>
              </a:defRPr>
            </a:lvl4pPr>
            <a:lvl5pPr marL="1828252" indent="0">
              <a:buNone/>
              <a:defRPr sz="1400">
                <a:latin typeface="Arial" panose="020B0604020202020204" pitchFamily="34" charset="0"/>
                <a:cs typeface="Arial" panose="020B0604020202020204" pitchFamily="34" charset="0"/>
              </a:defRPr>
            </a:lvl5pPr>
          </a:lstStyle>
          <a:p>
            <a:pPr>
              <a:lnSpc>
                <a:spcPct val="110000"/>
              </a:lnSpc>
            </a:pPr>
            <a:r>
              <a:rPr lang="en-US" sz="1400" dirty="0">
                <a:latin typeface="Arial" panose="020B0604020202020204" pitchFamily="34" charset="0"/>
                <a:cs typeface="Arial" panose="020B0604020202020204" pitchFamily="34" charset="0"/>
              </a:rPr>
              <a:t>Is </a:t>
            </a:r>
            <a:r>
              <a:rPr lang="en-US" sz="1400" dirty="0" err="1">
                <a:latin typeface="Arial" panose="020B0604020202020204" pitchFamily="34" charset="0"/>
                <a:cs typeface="Arial" panose="020B0604020202020204" pitchFamily="34" charset="0"/>
              </a:rPr>
              <a:t>alibusda</a:t>
            </a:r>
            <a:endParaRPr lang="en-US" sz="1400" dirty="0">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Is </a:t>
            </a:r>
            <a:r>
              <a:rPr lang="en-US" sz="1400" dirty="0" err="1">
                <a:latin typeface="Arial" panose="020B0604020202020204" pitchFamily="34" charset="0"/>
                <a:cs typeface="Arial" panose="020B0604020202020204" pitchFamily="34" charset="0"/>
              </a:rPr>
              <a:t>alibusda</a:t>
            </a:r>
            <a:endParaRPr lang="en-US" sz="1400" dirty="0">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Is </a:t>
            </a:r>
            <a:r>
              <a:rPr lang="en-US" sz="1400" dirty="0" err="1">
                <a:latin typeface="Arial" panose="020B0604020202020204" pitchFamily="34" charset="0"/>
                <a:cs typeface="Arial" panose="020B0604020202020204" pitchFamily="34" charset="0"/>
              </a:rPr>
              <a:t>alibusda</a:t>
            </a:r>
            <a:endParaRPr lang="en-US" sz="1400" dirty="0">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Is </a:t>
            </a:r>
            <a:r>
              <a:rPr lang="en-US" sz="1400" dirty="0" err="1">
                <a:latin typeface="Arial" panose="020B0604020202020204" pitchFamily="34" charset="0"/>
                <a:cs typeface="Arial" panose="020B0604020202020204" pitchFamily="34" charset="0"/>
              </a:rPr>
              <a:t>alibusda</a:t>
            </a:r>
            <a:endParaRPr lang="en-US" sz="1400" dirty="0">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Is </a:t>
            </a:r>
            <a:r>
              <a:rPr lang="en-US" sz="1400" dirty="0" err="1">
                <a:latin typeface="Arial" panose="020B0604020202020204" pitchFamily="34" charset="0"/>
                <a:cs typeface="Arial" panose="020B0604020202020204" pitchFamily="34" charset="0"/>
              </a:rPr>
              <a:t>alibusda</a:t>
            </a:r>
            <a:endParaRPr lang="en-US" sz="1400" dirty="0">
              <a:latin typeface="Arial" panose="020B0604020202020204" pitchFamily="34" charset="0"/>
              <a:cs typeface="Arial" panose="020B0604020202020204" pitchFamily="34" charset="0"/>
            </a:endParaRPr>
          </a:p>
          <a:p>
            <a:pPr>
              <a:lnSpc>
                <a:spcPct val="110000"/>
              </a:lnSpc>
            </a:pPr>
            <a:endParaRPr lang="en-US" sz="1400" dirty="0">
              <a:latin typeface="Arial" panose="020B0604020202020204" pitchFamily="34" charset="0"/>
              <a:cs typeface="Arial" panose="020B0604020202020204" pitchFamily="34" charset="0"/>
            </a:endParaRPr>
          </a:p>
        </p:txBody>
      </p:sp>
      <p:sp>
        <p:nvSpPr>
          <p:cNvPr id="6" name="Text Placeholder 10">
            <a:extLst>
              <a:ext uri="{FF2B5EF4-FFF2-40B4-BE49-F238E27FC236}">
                <a16:creationId xmlns:a16="http://schemas.microsoft.com/office/drawing/2014/main" xmlns="" id="{D9EF5D30-D6A8-2A41-9CB3-B0E910E1DE03}"/>
              </a:ext>
            </a:extLst>
          </p:cNvPr>
          <p:cNvSpPr>
            <a:spLocks noGrp="1"/>
          </p:cNvSpPr>
          <p:nvPr>
            <p:ph type="body" sz="quarter" idx="13" hasCustomPrompt="1"/>
          </p:nvPr>
        </p:nvSpPr>
        <p:spPr>
          <a:xfrm>
            <a:off x="427038" y="1687196"/>
            <a:ext cx="2771774" cy="293997"/>
          </a:xfrm>
          <a:prstGeom prst="rect">
            <a:avLst/>
          </a:prstGeom>
        </p:spPr>
        <p:txBody>
          <a:bodyPr/>
          <a:lstStyle>
            <a:lvl1pPr marL="0" indent="0">
              <a:buNone/>
              <a:defRPr sz="1400" b="1" i="0">
                <a:solidFill>
                  <a:schemeClr val="bg1"/>
                </a:solidFill>
                <a:latin typeface="Arial" panose="020B0604020202020204" pitchFamily="34" charset="0"/>
                <a:cs typeface="Arial" panose="020B0604020202020204" pitchFamily="34" charset="0"/>
              </a:defRPr>
            </a:lvl1pPr>
          </a:lstStyle>
          <a:p>
            <a:pPr lvl="0"/>
            <a:r>
              <a:rPr lang="en-US" dirty="0"/>
              <a:t>Name of list</a:t>
            </a:r>
          </a:p>
        </p:txBody>
      </p:sp>
      <p:sp>
        <p:nvSpPr>
          <p:cNvPr id="7" name="Text Placeholder 5">
            <a:extLst>
              <a:ext uri="{FF2B5EF4-FFF2-40B4-BE49-F238E27FC236}">
                <a16:creationId xmlns:a16="http://schemas.microsoft.com/office/drawing/2014/main" xmlns="" id="{BAE3D8F8-15A1-FB40-B66E-907B8DC4BE77}"/>
              </a:ext>
            </a:extLst>
          </p:cNvPr>
          <p:cNvSpPr>
            <a:spLocks noGrp="1"/>
          </p:cNvSpPr>
          <p:nvPr>
            <p:ph type="body" sz="quarter" idx="14" hasCustomPrompt="1"/>
          </p:nvPr>
        </p:nvSpPr>
        <p:spPr>
          <a:xfrm>
            <a:off x="3510597" y="2057400"/>
            <a:ext cx="2771775" cy="4022718"/>
          </a:xfrm>
          <a:prstGeom prst="rect">
            <a:avLst/>
          </a:prstGeom>
        </p:spPr>
        <p:txBody>
          <a:bodyPr/>
          <a:lstStyle>
            <a:lvl1pPr marL="285750" marR="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1pPr>
            <a:lvl2pPr marL="457063" indent="0">
              <a:buNone/>
              <a:defRPr sz="1400">
                <a:latin typeface="Arial" panose="020B0604020202020204" pitchFamily="34" charset="0"/>
                <a:cs typeface="Arial" panose="020B0604020202020204" pitchFamily="34" charset="0"/>
              </a:defRPr>
            </a:lvl2pPr>
            <a:lvl3pPr marL="914126" indent="0">
              <a:buNone/>
              <a:defRPr sz="1400">
                <a:latin typeface="Arial" panose="020B0604020202020204" pitchFamily="34" charset="0"/>
                <a:cs typeface="Arial" panose="020B0604020202020204" pitchFamily="34" charset="0"/>
              </a:defRPr>
            </a:lvl3pPr>
            <a:lvl4pPr marL="1371189" indent="0">
              <a:buNone/>
              <a:defRPr sz="1400">
                <a:latin typeface="Arial" panose="020B0604020202020204" pitchFamily="34" charset="0"/>
                <a:cs typeface="Arial" panose="020B0604020202020204" pitchFamily="34" charset="0"/>
              </a:defRPr>
            </a:lvl4pPr>
            <a:lvl5pPr marL="1828252" indent="0">
              <a:buNone/>
              <a:defRPr sz="1400">
                <a:latin typeface="Arial" panose="020B0604020202020204" pitchFamily="34" charset="0"/>
                <a:cs typeface="Arial" panose="020B0604020202020204" pitchFamily="34" charset="0"/>
              </a:defRPr>
            </a:lvl5pPr>
          </a:lstStyle>
          <a:p>
            <a:pPr>
              <a:lnSpc>
                <a:spcPct val="110000"/>
              </a:lnSpc>
            </a:pPr>
            <a:r>
              <a:rPr lang="en-US" sz="1400" dirty="0">
                <a:latin typeface="Arial" panose="020B0604020202020204" pitchFamily="34" charset="0"/>
                <a:cs typeface="Arial" panose="020B0604020202020204" pitchFamily="34" charset="0"/>
              </a:rPr>
              <a:t>Is </a:t>
            </a:r>
            <a:r>
              <a:rPr lang="en-US" sz="1400" dirty="0" err="1">
                <a:latin typeface="Arial" panose="020B0604020202020204" pitchFamily="34" charset="0"/>
                <a:cs typeface="Arial" panose="020B0604020202020204" pitchFamily="34" charset="0"/>
              </a:rPr>
              <a:t>alibusda</a:t>
            </a:r>
            <a:endParaRPr lang="en-US" sz="1400" dirty="0">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Is </a:t>
            </a:r>
            <a:r>
              <a:rPr lang="en-US" sz="1400" dirty="0" err="1">
                <a:latin typeface="Arial" panose="020B0604020202020204" pitchFamily="34" charset="0"/>
                <a:cs typeface="Arial" panose="020B0604020202020204" pitchFamily="34" charset="0"/>
              </a:rPr>
              <a:t>alibusda</a:t>
            </a:r>
            <a:endParaRPr lang="en-US" sz="1400" dirty="0">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Is </a:t>
            </a:r>
            <a:r>
              <a:rPr lang="en-US" sz="1400" dirty="0" err="1">
                <a:latin typeface="Arial" panose="020B0604020202020204" pitchFamily="34" charset="0"/>
                <a:cs typeface="Arial" panose="020B0604020202020204" pitchFamily="34" charset="0"/>
              </a:rPr>
              <a:t>alibusda</a:t>
            </a:r>
            <a:endParaRPr lang="en-US" sz="1400" dirty="0">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Is </a:t>
            </a:r>
            <a:r>
              <a:rPr lang="en-US" sz="1400" dirty="0" err="1">
                <a:latin typeface="Arial" panose="020B0604020202020204" pitchFamily="34" charset="0"/>
                <a:cs typeface="Arial" panose="020B0604020202020204" pitchFamily="34" charset="0"/>
              </a:rPr>
              <a:t>alibusda</a:t>
            </a:r>
            <a:endParaRPr lang="en-US" sz="1400" dirty="0">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Is </a:t>
            </a:r>
            <a:r>
              <a:rPr lang="en-US" sz="1400" dirty="0" err="1">
                <a:latin typeface="Arial" panose="020B0604020202020204" pitchFamily="34" charset="0"/>
                <a:cs typeface="Arial" panose="020B0604020202020204" pitchFamily="34" charset="0"/>
              </a:rPr>
              <a:t>alibusda</a:t>
            </a:r>
            <a:endParaRPr lang="en-US" sz="1400" dirty="0">
              <a:latin typeface="Arial" panose="020B0604020202020204" pitchFamily="34" charset="0"/>
              <a:cs typeface="Arial" panose="020B0604020202020204" pitchFamily="34" charset="0"/>
            </a:endParaRPr>
          </a:p>
          <a:p>
            <a:pPr>
              <a:lnSpc>
                <a:spcPct val="110000"/>
              </a:lnSpc>
            </a:pPr>
            <a:endParaRPr lang="en-US" sz="1400" dirty="0">
              <a:latin typeface="Arial" panose="020B0604020202020204" pitchFamily="34" charset="0"/>
              <a:cs typeface="Arial" panose="020B0604020202020204" pitchFamily="34" charset="0"/>
            </a:endParaRPr>
          </a:p>
        </p:txBody>
      </p:sp>
      <p:sp>
        <p:nvSpPr>
          <p:cNvPr id="8" name="Text Placeholder 10">
            <a:extLst>
              <a:ext uri="{FF2B5EF4-FFF2-40B4-BE49-F238E27FC236}">
                <a16:creationId xmlns:a16="http://schemas.microsoft.com/office/drawing/2014/main" xmlns="" id="{BA4AAA5C-7781-684A-9E6D-3FC17A499DAC}"/>
              </a:ext>
            </a:extLst>
          </p:cNvPr>
          <p:cNvSpPr>
            <a:spLocks noGrp="1"/>
          </p:cNvSpPr>
          <p:nvPr>
            <p:ph type="body" sz="quarter" idx="15" hasCustomPrompt="1"/>
          </p:nvPr>
        </p:nvSpPr>
        <p:spPr>
          <a:xfrm>
            <a:off x="3510598" y="1687196"/>
            <a:ext cx="2771774" cy="293997"/>
          </a:xfrm>
          <a:prstGeom prst="rect">
            <a:avLst/>
          </a:prstGeom>
        </p:spPr>
        <p:txBody>
          <a:bodyPr/>
          <a:lstStyle>
            <a:lvl1pPr marL="0" indent="0">
              <a:buNone/>
              <a:defRPr sz="1400" b="1" i="0">
                <a:solidFill>
                  <a:schemeClr val="bg1"/>
                </a:solidFill>
                <a:latin typeface="Arial" panose="020B0604020202020204" pitchFamily="34" charset="0"/>
                <a:cs typeface="Arial" panose="020B0604020202020204" pitchFamily="34" charset="0"/>
              </a:defRPr>
            </a:lvl1pPr>
          </a:lstStyle>
          <a:p>
            <a:pPr lvl="0"/>
            <a:r>
              <a:rPr lang="en-US" dirty="0"/>
              <a:t>Name of list</a:t>
            </a:r>
          </a:p>
        </p:txBody>
      </p:sp>
      <p:sp>
        <p:nvSpPr>
          <p:cNvPr id="9" name="Text Placeholder 5">
            <a:extLst>
              <a:ext uri="{FF2B5EF4-FFF2-40B4-BE49-F238E27FC236}">
                <a16:creationId xmlns:a16="http://schemas.microsoft.com/office/drawing/2014/main" xmlns="" id="{607AFF77-C3A6-254E-B422-1651E3C9D601}"/>
              </a:ext>
            </a:extLst>
          </p:cNvPr>
          <p:cNvSpPr>
            <a:spLocks noGrp="1"/>
          </p:cNvSpPr>
          <p:nvPr>
            <p:ph type="body" sz="quarter" idx="16" hasCustomPrompt="1"/>
          </p:nvPr>
        </p:nvSpPr>
        <p:spPr>
          <a:xfrm>
            <a:off x="6599237" y="2057400"/>
            <a:ext cx="2771775" cy="4022718"/>
          </a:xfrm>
          <a:prstGeom prst="rect">
            <a:avLst/>
          </a:prstGeom>
        </p:spPr>
        <p:txBody>
          <a:bodyPr/>
          <a:lstStyle>
            <a:lvl1pPr marL="285750" marR="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1pPr>
            <a:lvl2pPr marL="457063" indent="0">
              <a:buNone/>
              <a:defRPr sz="1400">
                <a:latin typeface="Arial" panose="020B0604020202020204" pitchFamily="34" charset="0"/>
                <a:cs typeface="Arial" panose="020B0604020202020204" pitchFamily="34" charset="0"/>
              </a:defRPr>
            </a:lvl2pPr>
            <a:lvl3pPr marL="914126" indent="0">
              <a:buNone/>
              <a:defRPr sz="1400">
                <a:latin typeface="Arial" panose="020B0604020202020204" pitchFamily="34" charset="0"/>
                <a:cs typeface="Arial" panose="020B0604020202020204" pitchFamily="34" charset="0"/>
              </a:defRPr>
            </a:lvl3pPr>
            <a:lvl4pPr marL="1371189" indent="0">
              <a:buNone/>
              <a:defRPr sz="1400">
                <a:latin typeface="Arial" panose="020B0604020202020204" pitchFamily="34" charset="0"/>
                <a:cs typeface="Arial" panose="020B0604020202020204" pitchFamily="34" charset="0"/>
              </a:defRPr>
            </a:lvl4pPr>
            <a:lvl5pPr marL="1828252" indent="0">
              <a:buNone/>
              <a:defRPr sz="1400">
                <a:latin typeface="Arial" panose="020B0604020202020204" pitchFamily="34" charset="0"/>
                <a:cs typeface="Arial" panose="020B0604020202020204" pitchFamily="34" charset="0"/>
              </a:defRPr>
            </a:lvl5pPr>
          </a:lstStyle>
          <a:p>
            <a:pPr>
              <a:lnSpc>
                <a:spcPct val="110000"/>
              </a:lnSpc>
            </a:pPr>
            <a:r>
              <a:rPr lang="en-US" sz="1400" dirty="0">
                <a:latin typeface="Arial" panose="020B0604020202020204" pitchFamily="34" charset="0"/>
                <a:cs typeface="Arial" panose="020B0604020202020204" pitchFamily="34" charset="0"/>
              </a:rPr>
              <a:t>Is </a:t>
            </a:r>
            <a:r>
              <a:rPr lang="en-US" sz="1400" dirty="0" err="1">
                <a:latin typeface="Arial" panose="020B0604020202020204" pitchFamily="34" charset="0"/>
                <a:cs typeface="Arial" panose="020B0604020202020204" pitchFamily="34" charset="0"/>
              </a:rPr>
              <a:t>alibusda</a:t>
            </a:r>
            <a:endParaRPr lang="en-US" sz="1400" dirty="0">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Is </a:t>
            </a:r>
            <a:r>
              <a:rPr lang="en-US" sz="1400" dirty="0" err="1">
                <a:latin typeface="Arial" panose="020B0604020202020204" pitchFamily="34" charset="0"/>
                <a:cs typeface="Arial" panose="020B0604020202020204" pitchFamily="34" charset="0"/>
              </a:rPr>
              <a:t>alibusda</a:t>
            </a:r>
            <a:endParaRPr lang="en-US" sz="1400" dirty="0">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Is </a:t>
            </a:r>
            <a:r>
              <a:rPr lang="en-US" sz="1400" dirty="0" err="1">
                <a:latin typeface="Arial" panose="020B0604020202020204" pitchFamily="34" charset="0"/>
                <a:cs typeface="Arial" panose="020B0604020202020204" pitchFamily="34" charset="0"/>
              </a:rPr>
              <a:t>alibusda</a:t>
            </a:r>
            <a:endParaRPr lang="en-US" sz="1400" dirty="0">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Is </a:t>
            </a:r>
            <a:r>
              <a:rPr lang="en-US" sz="1400" dirty="0" err="1">
                <a:latin typeface="Arial" panose="020B0604020202020204" pitchFamily="34" charset="0"/>
                <a:cs typeface="Arial" panose="020B0604020202020204" pitchFamily="34" charset="0"/>
              </a:rPr>
              <a:t>alibusda</a:t>
            </a:r>
            <a:endParaRPr lang="en-US" sz="1400" dirty="0">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Is </a:t>
            </a:r>
            <a:r>
              <a:rPr lang="en-US" sz="1400" dirty="0" err="1">
                <a:latin typeface="Arial" panose="020B0604020202020204" pitchFamily="34" charset="0"/>
                <a:cs typeface="Arial" panose="020B0604020202020204" pitchFamily="34" charset="0"/>
              </a:rPr>
              <a:t>alibusda</a:t>
            </a:r>
            <a:endParaRPr lang="en-US" sz="1400" dirty="0">
              <a:latin typeface="Arial" panose="020B0604020202020204" pitchFamily="34" charset="0"/>
              <a:cs typeface="Arial" panose="020B0604020202020204" pitchFamily="34" charset="0"/>
            </a:endParaRPr>
          </a:p>
          <a:p>
            <a:pPr>
              <a:lnSpc>
                <a:spcPct val="110000"/>
              </a:lnSpc>
            </a:pPr>
            <a:endParaRPr lang="en-US" sz="1400" dirty="0">
              <a:latin typeface="Arial" panose="020B0604020202020204" pitchFamily="34" charset="0"/>
              <a:cs typeface="Arial" panose="020B0604020202020204" pitchFamily="34" charset="0"/>
            </a:endParaRPr>
          </a:p>
        </p:txBody>
      </p:sp>
      <p:sp>
        <p:nvSpPr>
          <p:cNvPr id="10" name="Text Placeholder 10">
            <a:extLst>
              <a:ext uri="{FF2B5EF4-FFF2-40B4-BE49-F238E27FC236}">
                <a16:creationId xmlns:a16="http://schemas.microsoft.com/office/drawing/2014/main" xmlns="" id="{1DF0BC49-7C53-E949-8052-B8CFFC9C3077}"/>
              </a:ext>
            </a:extLst>
          </p:cNvPr>
          <p:cNvSpPr>
            <a:spLocks noGrp="1"/>
          </p:cNvSpPr>
          <p:nvPr>
            <p:ph type="body" sz="quarter" idx="17" hasCustomPrompt="1"/>
          </p:nvPr>
        </p:nvSpPr>
        <p:spPr>
          <a:xfrm>
            <a:off x="6599238" y="1687196"/>
            <a:ext cx="2771774" cy="293997"/>
          </a:xfrm>
          <a:prstGeom prst="rect">
            <a:avLst/>
          </a:prstGeom>
        </p:spPr>
        <p:txBody>
          <a:bodyPr/>
          <a:lstStyle>
            <a:lvl1pPr marL="0" indent="0">
              <a:buNone/>
              <a:defRPr sz="1400" b="1" i="0">
                <a:solidFill>
                  <a:schemeClr val="bg1"/>
                </a:solidFill>
                <a:latin typeface="Arial" panose="020B0604020202020204" pitchFamily="34" charset="0"/>
                <a:cs typeface="Arial" panose="020B0604020202020204" pitchFamily="34" charset="0"/>
              </a:defRPr>
            </a:lvl1pPr>
          </a:lstStyle>
          <a:p>
            <a:pPr lvl="0"/>
            <a:r>
              <a:rPr lang="en-US" dirty="0"/>
              <a:t>Name of list</a:t>
            </a:r>
          </a:p>
        </p:txBody>
      </p:sp>
    </p:spTree>
    <p:extLst>
      <p:ext uri="{BB962C8B-B14F-4D97-AF65-F5344CB8AC3E}">
        <p14:creationId xmlns:p14="http://schemas.microsoft.com/office/powerpoint/2010/main" val="1893662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 exhibi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xmlns="" id="{84F9DFDB-F789-D243-9BCF-359B66E1DD8E}"/>
              </a:ext>
            </a:extLst>
          </p:cNvPr>
          <p:cNvCxnSpPr>
            <a:cxnSpLocks/>
          </p:cNvCxnSpPr>
          <p:nvPr userDrawn="1"/>
        </p:nvCxnSpPr>
        <p:spPr>
          <a:xfrm>
            <a:off x="523451" y="1430585"/>
            <a:ext cx="507559"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3" name="Text Placeholder 10">
            <a:extLst>
              <a:ext uri="{FF2B5EF4-FFF2-40B4-BE49-F238E27FC236}">
                <a16:creationId xmlns:a16="http://schemas.microsoft.com/office/drawing/2014/main" xmlns="" id="{5CA565AD-CD5E-0F41-B95B-E529697A4432}"/>
              </a:ext>
            </a:extLst>
          </p:cNvPr>
          <p:cNvSpPr>
            <a:spLocks noGrp="1"/>
          </p:cNvSpPr>
          <p:nvPr>
            <p:ph type="body" sz="quarter" idx="10" hasCustomPrompt="1"/>
          </p:nvPr>
        </p:nvSpPr>
        <p:spPr>
          <a:xfrm>
            <a:off x="427037" y="701675"/>
            <a:ext cx="11306175" cy="669925"/>
          </a:xfrm>
          <a:prstGeom prst="rect">
            <a:avLst/>
          </a:prstGeom>
        </p:spPr>
        <p:txBody>
          <a:bodyPr/>
          <a:lstStyle>
            <a:lvl1pPr marL="0" indent="0">
              <a:buNone/>
              <a:defRPr sz="3000" b="1" i="0">
                <a:solidFill>
                  <a:schemeClr val="bg1"/>
                </a:solidFill>
                <a:latin typeface="Arial" panose="020B0604020202020204" pitchFamily="34" charset="0"/>
                <a:cs typeface="Arial" panose="020B0604020202020204" pitchFamily="34" charset="0"/>
              </a:defRPr>
            </a:lvl1pPr>
          </a:lstStyle>
          <a:p>
            <a:pPr lvl="0"/>
            <a:r>
              <a:rPr lang="en-US" dirty="0"/>
              <a:t>Content</a:t>
            </a:r>
          </a:p>
        </p:txBody>
      </p:sp>
      <p:sp>
        <p:nvSpPr>
          <p:cNvPr id="4" name="Text Placeholder 16">
            <a:extLst>
              <a:ext uri="{FF2B5EF4-FFF2-40B4-BE49-F238E27FC236}">
                <a16:creationId xmlns:a16="http://schemas.microsoft.com/office/drawing/2014/main" xmlns="" id="{12D30C3B-09F5-DB4C-859B-E0812A41E055}"/>
              </a:ext>
            </a:extLst>
          </p:cNvPr>
          <p:cNvSpPr>
            <a:spLocks noGrp="1"/>
          </p:cNvSpPr>
          <p:nvPr>
            <p:ph type="body" sz="quarter" idx="11" hasCustomPrompt="1"/>
          </p:nvPr>
        </p:nvSpPr>
        <p:spPr>
          <a:xfrm>
            <a:off x="425432" y="1704212"/>
            <a:ext cx="3647966" cy="4544187"/>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a:lnSpc>
                <a:spcPct val="110000"/>
              </a:lnSpc>
            </a:pPr>
            <a:r>
              <a:rPr lang="en-US" sz="1400" dirty="0">
                <a:solidFill>
                  <a:schemeClr val="bg1"/>
                </a:solidFill>
                <a:latin typeface="Arial" panose="020B0604020202020204" pitchFamily="34" charset="0"/>
                <a:cs typeface="Arial" panose="020B0604020202020204" pitchFamily="34" charset="0"/>
              </a:rPr>
              <a:t>Is </a:t>
            </a:r>
            <a:r>
              <a:rPr lang="en-US" sz="1400" dirty="0" err="1">
                <a:solidFill>
                  <a:schemeClr val="bg1"/>
                </a:solidFill>
                <a:latin typeface="Arial" panose="020B0604020202020204" pitchFamily="34" charset="0"/>
                <a:cs typeface="Arial" panose="020B0604020202020204" pitchFamily="34" charset="0"/>
              </a:rPr>
              <a:t>alibusda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dolenti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fugiatisquas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si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dolorestius</a:t>
            </a:r>
            <a:r>
              <a:rPr lang="en-US" sz="1400" dirty="0">
                <a:solidFill>
                  <a:schemeClr val="bg1"/>
                </a:solidFill>
                <a:latin typeface="Arial" panose="020B0604020202020204" pitchFamily="34" charset="0"/>
                <a:cs typeface="Arial" panose="020B0604020202020204" pitchFamily="34" charset="0"/>
              </a:rPr>
              <a:t> ab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ne </a:t>
            </a:r>
            <a:r>
              <a:rPr lang="en-US" sz="1400" dirty="0" err="1">
                <a:solidFill>
                  <a:schemeClr val="bg1"/>
                </a:solidFill>
                <a:latin typeface="Arial" panose="020B0604020202020204" pitchFamily="34" charset="0"/>
                <a:cs typeface="Arial" panose="020B0604020202020204" pitchFamily="34" charset="0"/>
              </a:rPr>
              <a:t>earum</a:t>
            </a:r>
            <a:r>
              <a:rPr lang="en-US" sz="1400" dirty="0">
                <a:solidFill>
                  <a:schemeClr val="bg1"/>
                </a:solidFill>
                <a:latin typeface="Arial" panose="020B0604020202020204" pitchFamily="34" charset="0"/>
                <a:cs typeface="Arial" panose="020B0604020202020204" pitchFamily="34" charset="0"/>
              </a:rPr>
              <a:t> a </a:t>
            </a:r>
            <a:r>
              <a:rPr lang="en-US" sz="1400" dirty="0" err="1">
                <a:solidFill>
                  <a:schemeClr val="bg1"/>
                </a:solidFill>
                <a:latin typeface="Arial" panose="020B0604020202020204" pitchFamily="34" charset="0"/>
                <a:cs typeface="Arial" panose="020B0604020202020204" pitchFamily="34" charset="0"/>
              </a:rPr>
              <a:t>quaest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velique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nem</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alibus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expliae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omniendit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nobit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evenimus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modistiae</a:t>
            </a:r>
            <a:r>
              <a:rPr lang="en-US" sz="1400" dirty="0">
                <a:solidFill>
                  <a:schemeClr val="bg1"/>
                </a:solidFill>
                <a:latin typeface="Arial" panose="020B0604020202020204" pitchFamily="34" charset="0"/>
                <a:cs typeface="Arial" panose="020B0604020202020204" pitchFamily="34" charset="0"/>
              </a:rPr>
              <a:t> et </a:t>
            </a:r>
            <a:r>
              <a:rPr lang="en-US" sz="1400" dirty="0" err="1">
                <a:solidFill>
                  <a:schemeClr val="bg1"/>
                </a:solidFill>
                <a:latin typeface="Arial" panose="020B0604020202020204" pitchFamily="34" charset="0"/>
                <a:cs typeface="Arial" panose="020B0604020202020204" pitchFamily="34" charset="0"/>
              </a:rPr>
              <a:t>resequiditi</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represt</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bla</a:t>
            </a:r>
            <a:r>
              <a:rPr lang="en-US" sz="1400" dirty="0">
                <a:solidFill>
                  <a:schemeClr val="bg1"/>
                </a:solidFill>
                <a:latin typeface="Arial" panose="020B0604020202020204" pitchFamily="34" charset="0"/>
                <a:cs typeface="Arial" panose="020B0604020202020204" pitchFamily="34" charset="0"/>
              </a:rPr>
              <a:t> sit </a:t>
            </a:r>
            <a:r>
              <a:rPr lang="en-US" sz="1400" dirty="0" err="1">
                <a:solidFill>
                  <a:schemeClr val="bg1"/>
                </a:solidFill>
                <a:latin typeface="Arial" panose="020B0604020202020204" pitchFamily="34" charset="0"/>
                <a:cs typeface="Arial" panose="020B0604020202020204" pitchFamily="34" charset="0"/>
              </a:rPr>
              <a:t>idit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eos</a:t>
            </a:r>
            <a:r>
              <a:rPr lang="en-US" sz="1400" dirty="0">
                <a:solidFill>
                  <a:schemeClr val="bg1"/>
                </a:solidFill>
                <a:latin typeface="Arial" panose="020B0604020202020204" pitchFamily="34" charset="0"/>
                <a:cs typeface="Arial" panose="020B0604020202020204" pitchFamily="34" charset="0"/>
              </a:rPr>
              <a:t> as id </a:t>
            </a:r>
            <a:r>
              <a:rPr lang="en-US" sz="1400" dirty="0" err="1">
                <a:solidFill>
                  <a:schemeClr val="bg1"/>
                </a:solidFill>
                <a:latin typeface="Arial" panose="020B0604020202020204" pitchFamily="34" charset="0"/>
                <a:cs typeface="Arial" panose="020B0604020202020204" pitchFamily="34" charset="0"/>
              </a:rPr>
              <a:t>enia</a:t>
            </a:r>
            <a:r>
              <a:rPr lang="en-US" sz="1400" dirty="0">
                <a:solidFill>
                  <a:schemeClr val="bg1"/>
                </a:solidFill>
                <a:latin typeface="Arial" panose="020B0604020202020204" pitchFamily="34" charset="0"/>
                <a:cs typeface="Arial" panose="020B0604020202020204" pitchFamily="34" charset="0"/>
              </a:rPr>
              <a:t> vel </a:t>
            </a:r>
            <a:r>
              <a:rPr lang="en-US" sz="1400" dirty="0" err="1">
                <a:solidFill>
                  <a:schemeClr val="bg1"/>
                </a:solidFill>
                <a:latin typeface="Arial" panose="020B0604020202020204" pitchFamily="34" charset="0"/>
                <a:cs typeface="Arial" panose="020B0604020202020204" pitchFamily="34" charset="0"/>
              </a:rPr>
              <a:t>maionserit</a:t>
            </a:r>
            <a:r>
              <a:rPr lang="en-US" sz="1400" dirty="0">
                <a:solidFill>
                  <a:schemeClr val="bg1"/>
                </a:solidFill>
                <a:latin typeface="Arial" panose="020B0604020202020204" pitchFamily="34" charset="0"/>
                <a:cs typeface="Arial" panose="020B0604020202020204" pitchFamily="34" charset="0"/>
              </a:rPr>
              <a:t> es </a:t>
            </a:r>
            <a:r>
              <a:rPr lang="en-US" sz="1400" dirty="0" err="1">
                <a:solidFill>
                  <a:schemeClr val="bg1"/>
                </a:solidFill>
                <a:latin typeface="Arial" panose="020B0604020202020204" pitchFamily="34" charset="0"/>
                <a:cs typeface="Arial" panose="020B0604020202020204" pitchFamily="34" charset="0"/>
              </a:rPr>
              <a:t>molorehenda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erionsedit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restis</a:t>
            </a:r>
            <a:endParaRPr lang="en-US" sz="1400" dirty="0">
              <a:solidFill>
                <a:schemeClr val="bg1"/>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xmlns="" id="{472A8183-D75D-A544-A0C5-4AD1F4149183}"/>
              </a:ext>
            </a:extLst>
          </p:cNvPr>
          <p:cNvCxnSpPr>
            <a:cxnSpLocks/>
          </p:cNvCxnSpPr>
          <p:nvPr userDrawn="1"/>
        </p:nvCxnSpPr>
        <p:spPr>
          <a:xfrm>
            <a:off x="523451" y="1430585"/>
            <a:ext cx="507559"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6" name="Picture Placeholder 24">
            <a:extLst>
              <a:ext uri="{FF2B5EF4-FFF2-40B4-BE49-F238E27FC236}">
                <a16:creationId xmlns:a16="http://schemas.microsoft.com/office/drawing/2014/main" xmlns="" id="{5C421FB1-3864-2746-AD6C-8F009A17576E}"/>
              </a:ext>
            </a:extLst>
          </p:cNvPr>
          <p:cNvSpPr>
            <a:spLocks noGrp="1"/>
          </p:cNvSpPr>
          <p:nvPr>
            <p:ph type="pic" sz="quarter" idx="12"/>
          </p:nvPr>
        </p:nvSpPr>
        <p:spPr>
          <a:xfrm>
            <a:off x="4457700" y="1706141"/>
            <a:ext cx="6437313" cy="3882832"/>
          </a:xfrm>
          <a:prstGeom prst="rect">
            <a:avLst/>
          </a:prstGeom>
          <a:blipFill>
            <a:blip r:embed="rId3"/>
            <a:stretch>
              <a:fillRect/>
            </a:stretch>
          </a:blipFill>
        </p:spPr>
        <p:txBody>
          <a:bodyPr/>
          <a:lstStyle>
            <a:lvl1pPr marL="0" indent="0">
              <a:buNone/>
              <a:defRPr>
                <a:noFill/>
              </a:defRPr>
            </a:lvl1pPr>
          </a:lstStyle>
          <a:p>
            <a:endParaRPr lang="en-US" dirty="0"/>
          </a:p>
        </p:txBody>
      </p:sp>
    </p:spTree>
    <p:extLst>
      <p:ext uri="{BB962C8B-B14F-4D97-AF65-F5344CB8AC3E}">
        <p14:creationId xmlns:p14="http://schemas.microsoft.com/office/powerpoint/2010/main" val="3659554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w im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xmlns="" id="{DDA844E4-4DB3-9C4F-97D7-170CAA4F3ACC}"/>
              </a:ext>
            </a:extLst>
          </p:cNvPr>
          <p:cNvSpPr>
            <a:spLocks noGrp="1"/>
          </p:cNvSpPr>
          <p:nvPr>
            <p:ph type="pic" sz="quarter" idx="14" hasCustomPrompt="1"/>
          </p:nvPr>
        </p:nvSpPr>
        <p:spPr>
          <a:xfrm>
            <a:off x="7315200" y="0"/>
            <a:ext cx="4873625" cy="6858000"/>
          </a:xfrm>
          <a:prstGeom prst="rect">
            <a:avLst/>
          </a:prstGeom>
          <a:solidFill>
            <a:schemeClr val="tx1">
              <a:lumMod val="75000"/>
              <a:lumOff val="25000"/>
            </a:schemeClr>
          </a:solidFill>
        </p:spPr>
        <p:txBody>
          <a:bodyPr tIns="1097280" anchor="ctr" anchorCtr="0"/>
          <a:lstStyle>
            <a:lvl1pPr algn="ctr">
              <a:defRPr>
                <a:solidFill>
                  <a:schemeClr val="bg1"/>
                </a:solidFill>
                <a:latin typeface="Avenir Next P for BBG" panose="020B0503020202020204" pitchFamily="34" charset="0"/>
              </a:defRPr>
            </a:lvl1pPr>
          </a:lstStyle>
          <a:p>
            <a:r>
              <a:rPr lang="en-US" dirty="0"/>
              <a:t>Click the image icon above to insert an image</a:t>
            </a:r>
          </a:p>
        </p:txBody>
      </p:sp>
      <p:sp>
        <p:nvSpPr>
          <p:cNvPr id="3" name="Text Placeholder 28">
            <a:extLst>
              <a:ext uri="{FF2B5EF4-FFF2-40B4-BE49-F238E27FC236}">
                <a16:creationId xmlns:a16="http://schemas.microsoft.com/office/drawing/2014/main" xmlns="" id="{5712CF91-0E3D-D046-80C6-8646A2B75681}"/>
              </a:ext>
            </a:extLst>
          </p:cNvPr>
          <p:cNvSpPr>
            <a:spLocks noGrp="1"/>
          </p:cNvSpPr>
          <p:nvPr>
            <p:ph type="body" sz="quarter" idx="11" hasCustomPrompt="1"/>
          </p:nvPr>
        </p:nvSpPr>
        <p:spPr>
          <a:xfrm>
            <a:off x="457200" y="3142888"/>
            <a:ext cx="5143503" cy="1015998"/>
          </a:xfrm>
          <a:prstGeom prst="rect">
            <a:avLst/>
          </a:prstGeom>
        </p:spPr>
        <p:txBody>
          <a:bodyPr lIns="0" rIns="0"/>
          <a:lstStyle>
            <a:lvl1pPr marL="0" indent="0">
              <a:buNone/>
              <a:defRPr sz="1800" b="0" i="0">
                <a:solidFill>
                  <a:schemeClr val="bg1"/>
                </a:solidFill>
                <a:latin typeface="Arial" panose="020B0604020202020204" pitchFamily="34" charset="0"/>
                <a:cs typeface="Arial" panose="020B0604020202020204" pitchFamily="34" charset="0"/>
              </a:defRPr>
            </a:lvl1pPr>
            <a:lvl2pPr>
              <a:defRPr sz="3200" b="1" i="0">
                <a:solidFill>
                  <a:schemeClr val="bg1"/>
                </a:solidFill>
                <a:latin typeface="Avenir Next P for BBG" panose="020B0503020202020204" pitchFamily="34" charset="0"/>
              </a:defRPr>
            </a:lvl2pPr>
            <a:lvl3pPr>
              <a:defRPr sz="3200" b="1" i="0">
                <a:solidFill>
                  <a:schemeClr val="bg1"/>
                </a:solidFill>
                <a:latin typeface="Avenir Next P for BBG" panose="020B0503020202020204" pitchFamily="34" charset="0"/>
              </a:defRPr>
            </a:lvl3pPr>
            <a:lvl4pPr>
              <a:defRPr sz="3200" b="1" i="0">
                <a:solidFill>
                  <a:schemeClr val="bg1"/>
                </a:solidFill>
                <a:latin typeface="Avenir Next P for BBG" panose="020B0503020202020204" pitchFamily="34" charset="0"/>
              </a:defRPr>
            </a:lvl4pPr>
            <a:lvl5pPr>
              <a:defRPr sz="3200" b="1" i="0">
                <a:solidFill>
                  <a:schemeClr val="bg1"/>
                </a:solidFill>
                <a:latin typeface="Avenir Next P for BBG" panose="020B0503020202020204" pitchFamily="34" charset="0"/>
              </a:defRPr>
            </a:lvl5pPr>
          </a:lstStyle>
          <a:p>
            <a:pPr lvl="0"/>
            <a:r>
              <a:rPr lang="en-US" dirty="0"/>
              <a:t>Click to edit subtitle</a:t>
            </a:r>
          </a:p>
        </p:txBody>
      </p:sp>
      <p:sp>
        <p:nvSpPr>
          <p:cNvPr id="4" name="Text Placeholder 28">
            <a:extLst>
              <a:ext uri="{FF2B5EF4-FFF2-40B4-BE49-F238E27FC236}">
                <a16:creationId xmlns:a16="http://schemas.microsoft.com/office/drawing/2014/main" xmlns="" id="{3AACF8F4-54A9-F04E-8E1A-3CD2B767D8F8}"/>
              </a:ext>
            </a:extLst>
          </p:cNvPr>
          <p:cNvSpPr>
            <a:spLocks noGrp="1"/>
          </p:cNvSpPr>
          <p:nvPr>
            <p:ph type="body" sz="quarter" idx="13" hasCustomPrompt="1"/>
          </p:nvPr>
        </p:nvSpPr>
        <p:spPr>
          <a:xfrm>
            <a:off x="457200" y="1447800"/>
            <a:ext cx="5942012" cy="1695088"/>
          </a:xfrm>
          <a:prstGeom prst="rect">
            <a:avLst/>
          </a:prstGeom>
        </p:spPr>
        <p:txBody>
          <a:bodyPr lIns="0" rIns="0"/>
          <a:lstStyle>
            <a:lvl1pPr marL="0" indent="0">
              <a:buNone/>
              <a:defRPr sz="3000" b="1" i="0">
                <a:solidFill>
                  <a:schemeClr val="bg1"/>
                </a:solidFill>
                <a:latin typeface="Arial" panose="020B0604020202020204" pitchFamily="34" charset="0"/>
                <a:cs typeface="Arial" panose="020B0604020202020204" pitchFamily="34" charset="0"/>
              </a:defRPr>
            </a:lvl1pPr>
            <a:lvl2pPr>
              <a:defRPr sz="3200" b="1" i="0">
                <a:solidFill>
                  <a:schemeClr val="bg1"/>
                </a:solidFill>
                <a:latin typeface="Avenir Next P for BBG" panose="020B0503020202020204" pitchFamily="34" charset="0"/>
              </a:defRPr>
            </a:lvl2pPr>
            <a:lvl3pPr>
              <a:defRPr sz="3200" b="1" i="0">
                <a:solidFill>
                  <a:schemeClr val="bg1"/>
                </a:solidFill>
                <a:latin typeface="Avenir Next P for BBG" panose="020B0503020202020204" pitchFamily="34" charset="0"/>
              </a:defRPr>
            </a:lvl3pPr>
            <a:lvl4pPr>
              <a:defRPr sz="3200" b="1" i="0">
                <a:solidFill>
                  <a:schemeClr val="bg1"/>
                </a:solidFill>
                <a:latin typeface="Avenir Next P for BBG" panose="020B0503020202020204" pitchFamily="34" charset="0"/>
              </a:defRPr>
            </a:lvl4pPr>
            <a:lvl5pPr>
              <a:defRPr sz="3200" b="1" i="0">
                <a:solidFill>
                  <a:schemeClr val="bg1"/>
                </a:solidFill>
                <a:latin typeface="Avenir Next P for BBG" panose="020B0503020202020204" pitchFamily="34" charset="0"/>
              </a:defRPr>
            </a:lvl5pPr>
          </a:lstStyle>
          <a:p>
            <a:pPr lvl="0"/>
            <a:r>
              <a:rPr lang="en-US" dirty="0"/>
              <a:t>Click to edit the presentation title; it goes on these two to three lines. </a:t>
            </a:r>
          </a:p>
        </p:txBody>
      </p:sp>
    </p:spTree>
    <p:extLst>
      <p:ext uri="{BB962C8B-B14F-4D97-AF65-F5344CB8AC3E}">
        <p14:creationId xmlns:p14="http://schemas.microsoft.com/office/powerpoint/2010/main" val="503650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w bullet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xmlns="" id="{77196159-8ED0-6641-9537-441DAE74D07D}"/>
              </a:ext>
            </a:extLst>
          </p:cNvPr>
          <p:cNvSpPr>
            <a:spLocks noGrp="1"/>
          </p:cNvSpPr>
          <p:nvPr>
            <p:ph type="body" sz="quarter" idx="11" hasCustomPrompt="1"/>
          </p:nvPr>
        </p:nvSpPr>
        <p:spPr>
          <a:xfrm>
            <a:off x="420620" y="3272450"/>
            <a:ext cx="4848055" cy="751809"/>
          </a:xfrm>
          <a:prstGeom prst="rect">
            <a:avLst/>
          </a:prstGeom>
        </p:spPr>
        <p:txBody>
          <a:bodyPr wrap="square" lIns="0" tIns="0" rIns="0" bIns="0">
            <a:spAutoFit/>
          </a:bodyPr>
          <a:lstStyle>
            <a:lvl1pPr marL="0" indent="0">
              <a:lnSpc>
                <a:spcPct val="120000"/>
              </a:lnSpc>
              <a:buNone/>
              <a:defRPr lang="en-US" sz="1400" b="0" i="0" smtClean="0">
                <a:solidFill>
                  <a:schemeClr val="accent2"/>
                </a:solidFill>
                <a:effectLst/>
                <a:latin typeface="Arial" panose="020B0604020202020204" pitchFamily="34" charset="0"/>
                <a:cs typeface="Arial" panose="020B0604020202020204" pitchFamily="34" charset="0"/>
              </a:defRPr>
            </a:lvl1pPr>
            <a:lvl2pPr>
              <a:defRPr sz="3200" b="1" i="0">
                <a:solidFill>
                  <a:schemeClr val="bg1"/>
                </a:solidFill>
                <a:latin typeface="Avenir Next P for BBG" panose="020B0503020202020204" pitchFamily="34" charset="0"/>
              </a:defRPr>
            </a:lvl2pPr>
            <a:lvl3pPr>
              <a:defRPr sz="3200" b="1" i="0">
                <a:solidFill>
                  <a:schemeClr val="bg1"/>
                </a:solidFill>
                <a:latin typeface="Avenir Next P for BBG" panose="020B0503020202020204" pitchFamily="34" charset="0"/>
              </a:defRPr>
            </a:lvl3pPr>
            <a:lvl4pPr>
              <a:defRPr sz="3200" b="1" i="0">
                <a:solidFill>
                  <a:schemeClr val="bg1"/>
                </a:solidFill>
                <a:latin typeface="Avenir Next P for BBG" panose="020B0503020202020204" pitchFamily="34" charset="0"/>
              </a:defRPr>
            </a:lvl4pPr>
            <a:lvl5pPr>
              <a:defRPr sz="3200" b="1" i="0">
                <a:solidFill>
                  <a:schemeClr val="bg1"/>
                </a:solidFill>
                <a:latin typeface="Avenir Next P for BBG" panose="020B0503020202020204" pitchFamily="34" charset="0"/>
              </a:defRPr>
            </a:lvl5pPr>
          </a:lstStyle>
          <a:p>
            <a:r>
              <a:rPr lang="en-US" dirty="0"/>
              <a:t>Click to edit here. It’s best to keep the pages simple. If you have more bullet points, carry to the next slide instead of cover a single page.</a:t>
            </a:r>
          </a:p>
        </p:txBody>
      </p:sp>
      <p:sp>
        <p:nvSpPr>
          <p:cNvPr id="3" name="Text Placeholder 28">
            <a:extLst>
              <a:ext uri="{FF2B5EF4-FFF2-40B4-BE49-F238E27FC236}">
                <a16:creationId xmlns:a16="http://schemas.microsoft.com/office/drawing/2014/main" xmlns="" id="{CB5EC1FF-5C2F-8846-884B-4EF94794A9B5}"/>
              </a:ext>
            </a:extLst>
          </p:cNvPr>
          <p:cNvSpPr>
            <a:spLocks noGrp="1"/>
          </p:cNvSpPr>
          <p:nvPr>
            <p:ph type="body" sz="quarter" idx="12" hasCustomPrompt="1"/>
          </p:nvPr>
        </p:nvSpPr>
        <p:spPr>
          <a:xfrm>
            <a:off x="5942012" y="701675"/>
            <a:ext cx="5427302" cy="4724391"/>
          </a:xfrm>
          <a:prstGeom prst="rect">
            <a:avLst/>
          </a:prstGeom>
        </p:spPr>
        <p:txBody>
          <a:bodyPr lIns="0" rIns="0">
            <a:noAutofit/>
          </a:bodyPr>
          <a:lstStyle>
            <a:lvl1pPr marL="342900" marR="0" indent="-342900" defTabSz="914400" eaLnBrk="1" fontAlgn="auto" latinLnBrk="0" hangingPunct="1">
              <a:lnSpc>
                <a:spcPct val="120000"/>
              </a:lnSpc>
              <a:spcBef>
                <a:spcPts val="4800"/>
              </a:spcBef>
              <a:spcAft>
                <a:spcPts val="0"/>
              </a:spcAft>
              <a:buClr>
                <a:schemeClr val="bg2"/>
              </a:buClr>
              <a:buSzTx/>
              <a:buFont typeface="+mj-lt"/>
              <a:buAutoNum type="arabicPeriod"/>
              <a:tabLst/>
              <a:defRPr sz="1400" b="0" i="0">
                <a:solidFill>
                  <a:schemeClr val="bg1"/>
                </a:solidFill>
                <a:latin typeface="Arial" panose="020B0604020202020204" pitchFamily="34" charset="0"/>
                <a:cs typeface="Arial" panose="020B0604020202020204" pitchFamily="34" charset="0"/>
              </a:defRPr>
            </a:lvl1pPr>
            <a:lvl2pPr marL="731520" indent="-365760">
              <a:lnSpc>
                <a:spcPct val="120000"/>
              </a:lnSpc>
              <a:spcBef>
                <a:spcPts val="0"/>
              </a:spcBef>
              <a:buClr>
                <a:schemeClr val="bg2"/>
              </a:buClr>
              <a:buFont typeface="+mj-lt"/>
              <a:buAutoNum type="alphaLcPeriod"/>
              <a:defRPr sz="1400" b="0" i="0">
                <a:solidFill>
                  <a:schemeClr val="bg1"/>
                </a:solidFill>
                <a:latin typeface="Avenir Next P for BBG" panose="020B0503020202020204" pitchFamily="34" charset="0"/>
              </a:defRPr>
            </a:lvl2pPr>
            <a:lvl3pPr>
              <a:defRPr sz="3200" b="1" i="0">
                <a:solidFill>
                  <a:schemeClr val="bg1"/>
                </a:solidFill>
                <a:latin typeface="Avenir Next P for BBG" panose="020B0503020202020204" pitchFamily="34" charset="0"/>
              </a:defRPr>
            </a:lvl3pPr>
            <a:lvl4pPr>
              <a:defRPr sz="3200" b="1" i="0">
                <a:solidFill>
                  <a:schemeClr val="bg1"/>
                </a:solidFill>
                <a:latin typeface="Avenir Next P for BBG" panose="020B0503020202020204" pitchFamily="34" charset="0"/>
              </a:defRPr>
            </a:lvl4pPr>
            <a:lvl5pPr>
              <a:defRPr sz="3200" b="1" i="0">
                <a:solidFill>
                  <a:schemeClr val="bg1"/>
                </a:solidFill>
                <a:latin typeface="Avenir Next P for BBG" panose="020B0503020202020204" pitchFamily="34" charset="0"/>
              </a:defRPr>
            </a:lvl5pPr>
          </a:lstStyle>
          <a:p>
            <a:pPr lvl="0"/>
            <a:r>
              <a:rPr lang="en-US" dirty="0"/>
              <a:t>Click to edit. This template is best used when there is limited text needed on a page</a:t>
            </a:r>
          </a:p>
          <a:p>
            <a:pPr lvl="0"/>
            <a:r>
              <a:rPr lang="en-US" dirty="0"/>
              <a:t>Click to edit. It is also best for stand-up presentations for larger audiences.</a:t>
            </a:r>
          </a:p>
          <a:p>
            <a:pPr lvl="0"/>
            <a:r>
              <a:rPr lang="en-US" dirty="0"/>
              <a:t>Click to edit. Keep the use of color minimal</a:t>
            </a:r>
          </a:p>
          <a:p>
            <a:pPr lvl="1"/>
            <a:r>
              <a:rPr lang="en-US" dirty="0"/>
              <a:t>Click to edit second level Master style if needed</a:t>
            </a:r>
          </a:p>
          <a:p>
            <a:pPr lvl="1"/>
            <a:r>
              <a:rPr lang="en-US" dirty="0"/>
              <a:t>See FILE&lt;GO&gt; to download the other template</a:t>
            </a:r>
          </a:p>
          <a:p>
            <a:pPr lvl="0"/>
            <a:endParaRPr lang="en-US" dirty="0"/>
          </a:p>
        </p:txBody>
      </p:sp>
      <p:sp>
        <p:nvSpPr>
          <p:cNvPr id="4" name="Text Placeholder 5">
            <a:extLst>
              <a:ext uri="{FF2B5EF4-FFF2-40B4-BE49-F238E27FC236}">
                <a16:creationId xmlns:a16="http://schemas.microsoft.com/office/drawing/2014/main" xmlns="" id="{ED553D2C-1E9D-EA4F-975E-946C697E6667}"/>
              </a:ext>
            </a:extLst>
          </p:cNvPr>
          <p:cNvSpPr>
            <a:spLocks noGrp="1"/>
          </p:cNvSpPr>
          <p:nvPr>
            <p:ph type="body" sz="quarter" idx="13" hasCustomPrompt="1"/>
          </p:nvPr>
        </p:nvSpPr>
        <p:spPr>
          <a:xfrm>
            <a:off x="420619" y="706250"/>
            <a:ext cx="5140393" cy="2169825"/>
          </a:xfrm>
          <a:prstGeom prst="rect">
            <a:avLst/>
          </a:prstGeom>
        </p:spPr>
        <p:txBody>
          <a:bodyPr wrap="square" lIns="0" rIns="0">
            <a:spAutoFit/>
          </a:bodyPr>
          <a:lstStyle>
            <a:lvl1pPr marL="0" indent="0">
              <a:buNone/>
              <a:defRPr sz="3000"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venir Next P for BBG" panose="020B0503020202020204" pitchFamily="34" charset="0"/>
              </a:defRPr>
            </a:lvl2pPr>
            <a:lvl3pPr>
              <a:defRPr b="1" i="0">
                <a:solidFill>
                  <a:schemeClr val="bg1"/>
                </a:solidFill>
                <a:latin typeface="Avenir Next P for BBG" panose="020B0503020202020204" pitchFamily="34" charset="0"/>
              </a:defRPr>
            </a:lvl3pPr>
            <a:lvl4pPr>
              <a:defRPr b="1" i="0">
                <a:solidFill>
                  <a:schemeClr val="bg1"/>
                </a:solidFill>
                <a:latin typeface="Avenir Next P for BBG" panose="020B0503020202020204" pitchFamily="34" charset="0"/>
              </a:defRPr>
            </a:lvl4pPr>
            <a:lvl5pPr>
              <a:defRPr b="1" i="0">
                <a:solidFill>
                  <a:schemeClr val="bg1"/>
                </a:solidFill>
                <a:latin typeface="Avenir Next P for BBG" panose="020B0503020202020204" pitchFamily="34" charset="0"/>
              </a:defRPr>
            </a:lvl5pPr>
          </a:lstStyle>
          <a:p>
            <a:pPr lvl="0"/>
            <a:r>
              <a:rPr lang="en-US" dirty="0"/>
              <a:t>Click to edit the presentation title. This PowerPoint template is meant to be used for presentation purposes only.</a:t>
            </a:r>
          </a:p>
        </p:txBody>
      </p:sp>
    </p:spTree>
    <p:extLst>
      <p:ext uri="{BB962C8B-B14F-4D97-AF65-F5344CB8AC3E}">
        <p14:creationId xmlns:p14="http://schemas.microsoft.com/office/powerpoint/2010/main" val="3653198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w bullets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xmlns="" id="{AEDF0517-630B-9548-8099-54B119959BA7}"/>
              </a:ext>
            </a:extLst>
          </p:cNvPr>
          <p:cNvSpPr>
            <a:spLocks noGrp="1"/>
          </p:cNvSpPr>
          <p:nvPr>
            <p:ph type="body" sz="quarter" idx="12" hasCustomPrompt="1"/>
          </p:nvPr>
        </p:nvSpPr>
        <p:spPr>
          <a:xfrm>
            <a:off x="427037" y="2438400"/>
            <a:ext cx="10287000" cy="2566857"/>
          </a:xfrm>
          <a:prstGeom prst="rect">
            <a:avLst/>
          </a:prstGeom>
        </p:spPr>
        <p:txBody>
          <a:bodyPr wrap="square" lIns="0" rIns="0" numCol="2" spcCol="1371600">
            <a:spAutoFit/>
          </a:bodyPr>
          <a:lstStyle>
            <a:lvl1pPr marL="342900" marR="0" indent="-342900" defTabSz="914400" eaLnBrk="1" fontAlgn="auto" latinLnBrk="0" hangingPunct="1">
              <a:lnSpc>
                <a:spcPct val="120000"/>
              </a:lnSpc>
              <a:spcBef>
                <a:spcPts val="2400"/>
              </a:spcBef>
              <a:spcAft>
                <a:spcPts val="0"/>
              </a:spcAft>
              <a:buClr>
                <a:schemeClr val="bg2"/>
              </a:buClr>
              <a:buSzTx/>
              <a:buFont typeface="+mj-lt"/>
              <a:buAutoNum type="arabicPeriod"/>
              <a:tabLst/>
              <a:defRPr sz="1400" b="0" i="0">
                <a:solidFill>
                  <a:schemeClr val="bg1"/>
                </a:solidFill>
                <a:latin typeface="Arial" panose="020B0604020202020204" pitchFamily="34" charset="0"/>
                <a:cs typeface="Arial" panose="020B0604020202020204" pitchFamily="34" charset="0"/>
              </a:defRPr>
            </a:lvl1pPr>
            <a:lvl2pPr marL="731520" indent="-365760">
              <a:lnSpc>
                <a:spcPct val="120000"/>
              </a:lnSpc>
              <a:spcBef>
                <a:spcPts val="0"/>
              </a:spcBef>
              <a:buClr>
                <a:schemeClr val="accent3"/>
              </a:buClr>
              <a:buFont typeface="+mj-lt"/>
              <a:buAutoNum type="alphaLcPeriod"/>
              <a:defRPr sz="1800" b="0" i="0">
                <a:solidFill>
                  <a:schemeClr val="bg1"/>
                </a:solidFill>
                <a:latin typeface="Avenir Next P for BBG" panose="020B0503020202020204" pitchFamily="34" charset="0"/>
              </a:defRPr>
            </a:lvl2pPr>
            <a:lvl3pPr>
              <a:defRPr sz="3200" b="1" i="0">
                <a:solidFill>
                  <a:schemeClr val="bg1"/>
                </a:solidFill>
                <a:latin typeface="Avenir Next P for BBG" panose="020B0503020202020204" pitchFamily="34" charset="0"/>
              </a:defRPr>
            </a:lvl3pPr>
            <a:lvl4pPr>
              <a:defRPr sz="3200" b="1" i="0">
                <a:solidFill>
                  <a:schemeClr val="bg1"/>
                </a:solidFill>
                <a:latin typeface="Avenir Next P for BBG" panose="020B0503020202020204" pitchFamily="34" charset="0"/>
              </a:defRPr>
            </a:lvl4pPr>
            <a:lvl5pPr>
              <a:defRPr sz="3200" b="1" i="0">
                <a:solidFill>
                  <a:schemeClr val="bg1"/>
                </a:solidFill>
                <a:latin typeface="Avenir Next P for BBG" panose="020B0503020202020204" pitchFamily="34" charset="0"/>
              </a:defRPr>
            </a:lvl5pPr>
          </a:lstStyle>
          <a:p>
            <a:pPr lvl="0"/>
            <a:r>
              <a:rPr lang="en-US" dirty="0"/>
              <a:t>Click to edit. This template is best used when there is limited text needed.</a:t>
            </a:r>
          </a:p>
          <a:p>
            <a:pPr lvl="0"/>
            <a:r>
              <a:rPr lang="en-US" dirty="0"/>
              <a:t>Click to edit. It is also best for stand-up presentations for larger audiences.</a:t>
            </a:r>
          </a:p>
          <a:p>
            <a:pPr lvl="0"/>
            <a:r>
              <a:rPr lang="en-US" dirty="0"/>
              <a:t>Click to edit. Keep the use of color minimal</a:t>
            </a:r>
          </a:p>
          <a:p>
            <a:pPr lvl="0"/>
            <a:endParaRPr lang="en-US" dirty="0"/>
          </a:p>
          <a:p>
            <a:pPr lvl="0"/>
            <a:r>
              <a:rPr lang="en-US" dirty="0"/>
              <a:t>Click to edit. This template is best used when there is multiple topics needed.</a:t>
            </a:r>
          </a:p>
          <a:p>
            <a:pPr lvl="0"/>
            <a:r>
              <a:rPr lang="en-US" dirty="0"/>
              <a:t>Click to edit. It is also best for stand-up presentations for larger audiences.</a:t>
            </a:r>
          </a:p>
          <a:p>
            <a:pPr lvl="0"/>
            <a:r>
              <a:rPr lang="en-US" dirty="0"/>
              <a:t>Click to edit. Keep the use of color minimal.</a:t>
            </a:r>
          </a:p>
          <a:p>
            <a:pPr lvl="0"/>
            <a:endParaRPr lang="en-US" dirty="0"/>
          </a:p>
        </p:txBody>
      </p:sp>
      <p:sp>
        <p:nvSpPr>
          <p:cNvPr id="3" name="Text Placeholder 5">
            <a:extLst>
              <a:ext uri="{FF2B5EF4-FFF2-40B4-BE49-F238E27FC236}">
                <a16:creationId xmlns:a16="http://schemas.microsoft.com/office/drawing/2014/main" xmlns="" id="{ED242087-6C4A-8745-9BDE-E809269B1B5E}"/>
              </a:ext>
            </a:extLst>
          </p:cNvPr>
          <p:cNvSpPr>
            <a:spLocks noGrp="1"/>
          </p:cNvSpPr>
          <p:nvPr>
            <p:ph type="body" sz="quarter" idx="13" hasCustomPrompt="1"/>
          </p:nvPr>
        </p:nvSpPr>
        <p:spPr>
          <a:xfrm>
            <a:off x="427037" y="701675"/>
            <a:ext cx="10287000" cy="1338828"/>
          </a:xfrm>
          <a:prstGeom prst="rect">
            <a:avLst/>
          </a:prstGeom>
        </p:spPr>
        <p:txBody>
          <a:bodyPr wrap="square" lIns="0" rIns="0">
            <a:spAutoFit/>
          </a:bodyPr>
          <a:lstStyle>
            <a:lvl1pPr marL="0" indent="0">
              <a:buNone/>
              <a:defRPr sz="3000"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venir Next P for BBG" panose="020B0503020202020204" pitchFamily="34" charset="0"/>
              </a:defRPr>
            </a:lvl2pPr>
            <a:lvl3pPr>
              <a:defRPr b="1" i="0">
                <a:solidFill>
                  <a:schemeClr val="bg1"/>
                </a:solidFill>
                <a:latin typeface="Avenir Next P for BBG" panose="020B0503020202020204" pitchFamily="34" charset="0"/>
              </a:defRPr>
            </a:lvl3pPr>
            <a:lvl4pPr>
              <a:defRPr b="1" i="0">
                <a:solidFill>
                  <a:schemeClr val="bg1"/>
                </a:solidFill>
                <a:latin typeface="Avenir Next P for BBG" panose="020B0503020202020204" pitchFamily="34" charset="0"/>
              </a:defRPr>
            </a:lvl4pPr>
            <a:lvl5pPr>
              <a:defRPr b="1" i="0">
                <a:solidFill>
                  <a:schemeClr val="bg1"/>
                </a:solidFill>
                <a:latin typeface="Avenir Next P for BBG" panose="020B0503020202020204" pitchFamily="34" charset="0"/>
              </a:defRPr>
            </a:lvl5pPr>
          </a:lstStyle>
          <a:p>
            <a:pPr lvl="0"/>
            <a:r>
              <a:rPr lang="en-US" dirty="0"/>
              <a:t>Click to edit the presentation title. This PowerPoint template is meant to be used for presentation purposes only.</a:t>
            </a:r>
          </a:p>
        </p:txBody>
      </p:sp>
    </p:spTree>
    <p:extLst>
      <p:ext uri="{BB962C8B-B14F-4D97-AF65-F5344CB8AC3E}">
        <p14:creationId xmlns:p14="http://schemas.microsoft.com/office/powerpoint/2010/main" val="1272032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vent will begin short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15274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2 column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xmlns="" id="{D3EEB944-D6D6-C246-935E-CD30E1C4D51C}"/>
              </a:ext>
            </a:extLst>
          </p:cNvPr>
          <p:cNvSpPr>
            <a:spLocks noGrp="1"/>
          </p:cNvSpPr>
          <p:nvPr>
            <p:ph type="body" sz="quarter" idx="10" hasCustomPrompt="1"/>
          </p:nvPr>
        </p:nvSpPr>
        <p:spPr>
          <a:xfrm>
            <a:off x="420619" y="1134533"/>
            <a:ext cx="5071638" cy="4114800"/>
          </a:xfrm>
          <a:prstGeom prst="rect">
            <a:avLst/>
          </a:prstGeom>
        </p:spPr>
        <p:txBody>
          <a:bodyPr lIns="0" tIns="0" rIns="0" bIns="0"/>
          <a:lstStyle>
            <a:lvl1pPr marL="0" indent="0">
              <a:buNone/>
              <a:defRPr sz="1800" b="1" i="0">
                <a:solidFill>
                  <a:schemeClr val="accent2"/>
                </a:solidFill>
                <a:latin typeface="Arial" panose="020B0604020202020204" pitchFamily="34" charset="0"/>
                <a:cs typeface="Arial" panose="020B0604020202020204" pitchFamily="34" charset="0"/>
              </a:defRPr>
            </a:lvl1pPr>
            <a:lvl2pPr marL="0" indent="0">
              <a:lnSpc>
                <a:spcPct val="120000"/>
              </a:lnSpc>
              <a:spcBef>
                <a:spcPts val="1800"/>
              </a:spcBef>
              <a:spcAft>
                <a:spcPts val="0"/>
              </a:spcAft>
              <a:buNone/>
              <a:defRPr sz="1400" b="1" i="0">
                <a:solidFill>
                  <a:schemeClr val="bg1"/>
                </a:solidFill>
                <a:latin typeface="Arial" panose="020B0604020202020204" pitchFamily="34" charset="0"/>
                <a:cs typeface="Arial" panose="020B0604020202020204" pitchFamily="34" charset="0"/>
              </a:defRPr>
            </a:lvl2pPr>
            <a:lvl3pPr marL="0" indent="0">
              <a:lnSpc>
                <a:spcPct val="120000"/>
              </a:lnSpc>
              <a:spcBef>
                <a:spcPts val="600"/>
              </a:spcBef>
              <a:spcAft>
                <a:spcPts val="300"/>
              </a:spcAft>
              <a:buFont typeface="Arial" panose="020B0604020202020204" pitchFamily="34" charset="0"/>
              <a:buNone/>
              <a:defRPr sz="1400" b="0" i="0">
                <a:solidFill>
                  <a:schemeClr val="bg1"/>
                </a:solidFill>
                <a:latin typeface="Arial" panose="020B0604020202020204" pitchFamily="34" charset="0"/>
                <a:cs typeface="Arial" panose="020B0604020202020204" pitchFamily="34" charset="0"/>
              </a:defRPr>
            </a:lvl3pPr>
            <a:lvl4pPr marL="182880" indent="-182880">
              <a:lnSpc>
                <a:spcPct val="120000"/>
              </a:lnSpc>
              <a:spcBef>
                <a:spcPts val="1200"/>
              </a:spcBef>
              <a:spcAft>
                <a:spcPts val="0"/>
              </a:spcAft>
              <a:buFont typeface="Arial" panose="020B0604020202020204" pitchFamily="34" charset="0"/>
              <a:buChar char="•"/>
              <a:defRPr sz="1400" b="0" i="0">
                <a:solidFill>
                  <a:schemeClr val="bg1"/>
                </a:solidFill>
                <a:latin typeface="Arial" panose="020B0604020202020204" pitchFamily="34" charset="0"/>
                <a:cs typeface="Arial" panose="020B0604020202020204" pitchFamily="34" charset="0"/>
              </a:defRPr>
            </a:lvl4pPr>
            <a:lvl5pPr marL="365760" indent="-182880">
              <a:lnSpc>
                <a:spcPct val="120000"/>
              </a:lnSpc>
              <a:spcBef>
                <a:spcPts val="300"/>
              </a:spcBef>
              <a:spcAft>
                <a:spcPts val="300"/>
              </a:spcAft>
              <a:buFont typeface="Courier New" panose="02070309020205020404" pitchFamily="49" charset="0"/>
              <a:buChar char="o"/>
              <a:defRPr sz="1400" b="0" i="0">
                <a:solidFill>
                  <a:schemeClr val="bg1"/>
                </a:solidFill>
                <a:latin typeface="Arial" panose="020B0604020202020204" pitchFamily="34" charset="0"/>
                <a:cs typeface="Arial" panose="020B0604020202020204" pitchFamily="34" charset="0"/>
              </a:defRPr>
            </a:lvl5pPr>
          </a:lstStyle>
          <a:p>
            <a:pPr lvl="1"/>
            <a:r>
              <a:rPr lang="en-US" dirty="0"/>
              <a:t>Second level for body copy</a:t>
            </a:r>
          </a:p>
          <a:p>
            <a:pPr lvl="2"/>
            <a:r>
              <a:rPr lang="en-US" dirty="0"/>
              <a:t>Third level for bullet if needed</a:t>
            </a:r>
          </a:p>
          <a:p>
            <a:pPr lvl="3"/>
            <a:r>
              <a:rPr lang="en-US" dirty="0"/>
              <a:t>Fourth level for bullet if needed</a:t>
            </a:r>
          </a:p>
          <a:p>
            <a:pPr lvl="4"/>
            <a:r>
              <a:rPr lang="en-US" dirty="0"/>
              <a:t>Fifth level for second level bullet if needed</a:t>
            </a:r>
          </a:p>
        </p:txBody>
      </p:sp>
      <p:cxnSp>
        <p:nvCxnSpPr>
          <p:cNvPr id="3" name="Straight Connector 2">
            <a:extLst>
              <a:ext uri="{FF2B5EF4-FFF2-40B4-BE49-F238E27FC236}">
                <a16:creationId xmlns:a16="http://schemas.microsoft.com/office/drawing/2014/main" xmlns="" id="{4C618424-3364-C840-AFE7-D33D86076FB9}"/>
              </a:ext>
            </a:extLst>
          </p:cNvPr>
          <p:cNvCxnSpPr>
            <a:cxnSpLocks/>
          </p:cNvCxnSpPr>
          <p:nvPr userDrawn="1"/>
        </p:nvCxnSpPr>
        <p:spPr>
          <a:xfrm>
            <a:off x="5737790" y="706250"/>
            <a:ext cx="0" cy="4114800"/>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Text Placeholder 7">
            <a:extLst>
              <a:ext uri="{FF2B5EF4-FFF2-40B4-BE49-F238E27FC236}">
                <a16:creationId xmlns:a16="http://schemas.microsoft.com/office/drawing/2014/main" xmlns="" id="{0E390550-16F6-014C-98FD-3D0659FA51DB}"/>
              </a:ext>
            </a:extLst>
          </p:cNvPr>
          <p:cNvSpPr>
            <a:spLocks noGrp="1"/>
          </p:cNvSpPr>
          <p:nvPr>
            <p:ph type="body" sz="quarter" idx="11" hasCustomPrompt="1"/>
          </p:nvPr>
        </p:nvSpPr>
        <p:spPr>
          <a:xfrm>
            <a:off x="6042590" y="1134533"/>
            <a:ext cx="5071638" cy="4114800"/>
          </a:xfrm>
          <a:prstGeom prst="rect">
            <a:avLst/>
          </a:prstGeom>
        </p:spPr>
        <p:txBody>
          <a:bodyPr lIns="0" tIns="0" rIns="0" bIns="0"/>
          <a:lstStyle>
            <a:lvl1pPr marL="0" indent="0">
              <a:buNone/>
              <a:defRPr sz="1800" b="1" i="0">
                <a:solidFill>
                  <a:schemeClr val="accent2"/>
                </a:solidFill>
                <a:latin typeface="Arial" panose="020B0604020202020204" pitchFamily="34" charset="0"/>
                <a:cs typeface="Arial" panose="020B0604020202020204" pitchFamily="34" charset="0"/>
              </a:defRPr>
            </a:lvl1pPr>
            <a:lvl2pPr marL="0" indent="0">
              <a:lnSpc>
                <a:spcPct val="120000"/>
              </a:lnSpc>
              <a:spcBef>
                <a:spcPts val="1800"/>
              </a:spcBef>
              <a:spcAft>
                <a:spcPts val="0"/>
              </a:spcAft>
              <a:buNone/>
              <a:defRPr sz="1400" b="1" i="0">
                <a:solidFill>
                  <a:schemeClr val="bg1"/>
                </a:solidFill>
                <a:latin typeface="Arial" panose="020B0604020202020204" pitchFamily="34" charset="0"/>
                <a:cs typeface="Arial" panose="020B0604020202020204" pitchFamily="34" charset="0"/>
              </a:defRPr>
            </a:lvl2pPr>
            <a:lvl3pPr marL="0" indent="0">
              <a:lnSpc>
                <a:spcPct val="120000"/>
              </a:lnSpc>
              <a:spcBef>
                <a:spcPts val="600"/>
              </a:spcBef>
              <a:spcAft>
                <a:spcPts val="300"/>
              </a:spcAft>
              <a:buFont typeface="Arial" panose="020B0604020202020204" pitchFamily="34" charset="0"/>
              <a:buNone/>
              <a:defRPr sz="1400" b="0" i="0">
                <a:solidFill>
                  <a:schemeClr val="bg1"/>
                </a:solidFill>
                <a:latin typeface="Arial" panose="020B0604020202020204" pitchFamily="34" charset="0"/>
                <a:cs typeface="Arial" panose="020B0604020202020204" pitchFamily="34" charset="0"/>
              </a:defRPr>
            </a:lvl3pPr>
            <a:lvl4pPr marL="182880" indent="-182880">
              <a:lnSpc>
                <a:spcPct val="120000"/>
              </a:lnSpc>
              <a:spcBef>
                <a:spcPts val="1200"/>
              </a:spcBef>
              <a:spcAft>
                <a:spcPts val="0"/>
              </a:spcAft>
              <a:buFont typeface="Arial" panose="020B0604020202020204" pitchFamily="34" charset="0"/>
              <a:buChar char="•"/>
              <a:defRPr sz="1400" b="0" i="0">
                <a:solidFill>
                  <a:schemeClr val="bg1"/>
                </a:solidFill>
                <a:latin typeface="Arial" panose="020B0604020202020204" pitchFamily="34" charset="0"/>
                <a:cs typeface="Arial" panose="020B0604020202020204" pitchFamily="34" charset="0"/>
              </a:defRPr>
            </a:lvl4pPr>
            <a:lvl5pPr marL="365760" indent="-182880">
              <a:lnSpc>
                <a:spcPct val="120000"/>
              </a:lnSpc>
              <a:spcBef>
                <a:spcPts val="300"/>
              </a:spcBef>
              <a:spcAft>
                <a:spcPts val="300"/>
              </a:spcAft>
              <a:buFont typeface="Courier New" panose="02070309020205020404" pitchFamily="49" charset="0"/>
              <a:buChar char="o"/>
              <a:defRPr sz="1400" b="0" i="0">
                <a:solidFill>
                  <a:schemeClr val="bg1"/>
                </a:solidFill>
                <a:latin typeface="Arial" panose="020B0604020202020204" pitchFamily="34" charset="0"/>
                <a:cs typeface="Arial" panose="020B0604020202020204" pitchFamily="34" charset="0"/>
              </a:defRPr>
            </a:lvl5pPr>
          </a:lstStyle>
          <a:p>
            <a:pPr lvl="1"/>
            <a:r>
              <a:rPr lang="en-US" dirty="0"/>
              <a:t>Second level for body copy</a:t>
            </a:r>
          </a:p>
          <a:p>
            <a:pPr lvl="2"/>
            <a:r>
              <a:rPr lang="en-US" dirty="0"/>
              <a:t>Third level for bullet if needed</a:t>
            </a:r>
          </a:p>
          <a:p>
            <a:pPr lvl="3"/>
            <a:r>
              <a:rPr lang="en-US" dirty="0"/>
              <a:t>Fourth level for bullet if needed</a:t>
            </a:r>
          </a:p>
          <a:p>
            <a:pPr lvl="4"/>
            <a:r>
              <a:rPr lang="en-US" dirty="0"/>
              <a:t>Fifth level for second level bullet if needed</a:t>
            </a:r>
          </a:p>
        </p:txBody>
      </p:sp>
      <p:sp>
        <p:nvSpPr>
          <p:cNvPr id="5" name="Text Placeholder 7">
            <a:extLst>
              <a:ext uri="{FF2B5EF4-FFF2-40B4-BE49-F238E27FC236}">
                <a16:creationId xmlns:a16="http://schemas.microsoft.com/office/drawing/2014/main" xmlns="" id="{142D857E-CABE-DC48-9EE4-200E78BE2061}"/>
              </a:ext>
            </a:extLst>
          </p:cNvPr>
          <p:cNvSpPr>
            <a:spLocks noGrp="1"/>
          </p:cNvSpPr>
          <p:nvPr>
            <p:ph type="body" sz="quarter" idx="12" hasCustomPrompt="1"/>
          </p:nvPr>
        </p:nvSpPr>
        <p:spPr>
          <a:xfrm>
            <a:off x="420619" y="711200"/>
            <a:ext cx="5071638" cy="355600"/>
          </a:xfrm>
          <a:prstGeom prst="rect">
            <a:avLst/>
          </a:prstGeom>
        </p:spPr>
        <p:txBody>
          <a:bodyPr lIns="0" tIns="0" rIns="0" bIns="0"/>
          <a:lstStyle>
            <a:lvl1pPr marL="0" indent="0">
              <a:buNone/>
              <a:defRPr sz="1800" b="1" i="0">
                <a:solidFill>
                  <a:schemeClr val="accent2"/>
                </a:solidFill>
                <a:latin typeface="Arial" panose="020B0604020202020204" pitchFamily="34" charset="0"/>
                <a:cs typeface="Arial" panose="020B0604020202020204" pitchFamily="34" charset="0"/>
              </a:defRPr>
            </a:lvl1pPr>
            <a:lvl2pPr marL="0" indent="0">
              <a:lnSpc>
                <a:spcPct val="120000"/>
              </a:lnSpc>
              <a:spcBef>
                <a:spcPts val="1800"/>
              </a:spcBef>
              <a:spcAft>
                <a:spcPts val="0"/>
              </a:spcAft>
              <a:buNone/>
              <a:defRPr sz="1400" b="1" i="0">
                <a:solidFill>
                  <a:schemeClr val="bg1"/>
                </a:solidFill>
                <a:latin typeface="Arial" panose="020B0604020202020204" pitchFamily="34" charset="0"/>
                <a:cs typeface="Arial" panose="020B0604020202020204" pitchFamily="34" charset="0"/>
              </a:defRPr>
            </a:lvl2pPr>
            <a:lvl3pPr marL="0" indent="0">
              <a:lnSpc>
                <a:spcPct val="120000"/>
              </a:lnSpc>
              <a:spcBef>
                <a:spcPts val="600"/>
              </a:spcBef>
              <a:spcAft>
                <a:spcPts val="300"/>
              </a:spcAft>
              <a:buFont typeface="Arial" panose="020B0604020202020204" pitchFamily="34" charset="0"/>
              <a:buNone/>
              <a:defRPr sz="1400" b="0" i="0">
                <a:solidFill>
                  <a:schemeClr val="bg1"/>
                </a:solidFill>
                <a:latin typeface="Arial" panose="020B0604020202020204" pitchFamily="34" charset="0"/>
                <a:cs typeface="Arial" panose="020B0604020202020204" pitchFamily="34" charset="0"/>
              </a:defRPr>
            </a:lvl3pPr>
            <a:lvl4pPr marL="182880" indent="-182880">
              <a:lnSpc>
                <a:spcPct val="120000"/>
              </a:lnSpc>
              <a:spcBef>
                <a:spcPts val="1200"/>
              </a:spcBef>
              <a:spcAft>
                <a:spcPts val="0"/>
              </a:spcAft>
              <a:buFont typeface="Arial" panose="020B0604020202020204" pitchFamily="34" charset="0"/>
              <a:buChar char="•"/>
              <a:defRPr sz="1400" b="0" i="0">
                <a:solidFill>
                  <a:schemeClr val="bg1"/>
                </a:solidFill>
                <a:latin typeface="Arial" panose="020B0604020202020204" pitchFamily="34" charset="0"/>
                <a:cs typeface="Arial" panose="020B0604020202020204" pitchFamily="34" charset="0"/>
              </a:defRPr>
            </a:lvl4pPr>
            <a:lvl5pPr marL="365760" indent="-182880">
              <a:lnSpc>
                <a:spcPct val="120000"/>
              </a:lnSpc>
              <a:spcBef>
                <a:spcPts val="300"/>
              </a:spcBef>
              <a:spcAft>
                <a:spcPts val="300"/>
              </a:spcAft>
              <a:buFont typeface="Courier New" panose="02070309020205020404" pitchFamily="49" charset="0"/>
              <a:buChar char="o"/>
              <a:defRPr sz="1400" b="0" i="0">
                <a:solidFill>
                  <a:schemeClr val="bg1"/>
                </a:solidFill>
                <a:latin typeface="Arial" panose="020B0604020202020204" pitchFamily="34" charset="0"/>
                <a:cs typeface="Arial" panose="020B0604020202020204" pitchFamily="34" charset="0"/>
              </a:defRPr>
            </a:lvl5pPr>
          </a:lstStyle>
          <a:p>
            <a:pPr lvl="0"/>
            <a:r>
              <a:rPr lang="en-US" dirty="0"/>
              <a:t>First level for bold copy</a:t>
            </a:r>
          </a:p>
        </p:txBody>
      </p:sp>
      <p:sp>
        <p:nvSpPr>
          <p:cNvPr id="6" name="Text Placeholder 7">
            <a:extLst>
              <a:ext uri="{FF2B5EF4-FFF2-40B4-BE49-F238E27FC236}">
                <a16:creationId xmlns:a16="http://schemas.microsoft.com/office/drawing/2014/main" xmlns="" id="{43A676EA-ECD1-C247-8CFE-4E24B3F983FA}"/>
              </a:ext>
            </a:extLst>
          </p:cNvPr>
          <p:cNvSpPr>
            <a:spLocks noGrp="1"/>
          </p:cNvSpPr>
          <p:nvPr>
            <p:ph type="body" sz="quarter" idx="13" hasCustomPrompt="1"/>
          </p:nvPr>
        </p:nvSpPr>
        <p:spPr>
          <a:xfrm>
            <a:off x="6042590" y="711200"/>
            <a:ext cx="5071638" cy="355600"/>
          </a:xfrm>
          <a:prstGeom prst="rect">
            <a:avLst/>
          </a:prstGeom>
        </p:spPr>
        <p:txBody>
          <a:bodyPr lIns="0" tIns="0" rIns="0" bIns="0"/>
          <a:lstStyle>
            <a:lvl1pPr marL="0" indent="0">
              <a:buNone/>
              <a:defRPr sz="1800" b="1" i="0">
                <a:solidFill>
                  <a:schemeClr val="accent2"/>
                </a:solidFill>
                <a:latin typeface="Arial" panose="020B0604020202020204" pitchFamily="34" charset="0"/>
                <a:cs typeface="Arial" panose="020B0604020202020204" pitchFamily="34" charset="0"/>
              </a:defRPr>
            </a:lvl1pPr>
            <a:lvl2pPr marL="0" indent="0">
              <a:lnSpc>
                <a:spcPct val="120000"/>
              </a:lnSpc>
              <a:spcBef>
                <a:spcPts val="1800"/>
              </a:spcBef>
              <a:spcAft>
                <a:spcPts val="0"/>
              </a:spcAft>
              <a:buNone/>
              <a:defRPr sz="1400" b="1" i="0">
                <a:solidFill>
                  <a:schemeClr val="bg1"/>
                </a:solidFill>
                <a:latin typeface="Arial" panose="020B0604020202020204" pitchFamily="34" charset="0"/>
                <a:cs typeface="Arial" panose="020B0604020202020204" pitchFamily="34" charset="0"/>
              </a:defRPr>
            </a:lvl2pPr>
            <a:lvl3pPr marL="0" indent="0">
              <a:lnSpc>
                <a:spcPct val="120000"/>
              </a:lnSpc>
              <a:spcBef>
                <a:spcPts val="600"/>
              </a:spcBef>
              <a:spcAft>
                <a:spcPts val="300"/>
              </a:spcAft>
              <a:buFont typeface="Arial" panose="020B0604020202020204" pitchFamily="34" charset="0"/>
              <a:buNone/>
              <a:defRPr sz="1400" b="0" i="0">
                <a:solidFill>
                  <a:schemeClr val="bg1"/>
                </a:solidFill>
                <a:latin typeface="Arial" panose="020B0604020202020204" pitchFamily="34" charset="0"/>
                <a:cs typeface="Arial" panose="020B0604020202020204" pitchFamily="34" charset="0"/>
              </a:defRPr>
            </a:lvl3pPr>
            <a:lvl4pPr marL="182880" indent="-182880">
              <a:lnSpc>
                <a:spcPct val="120000"/>
              </a:lnSpc>
              <a:spcBef>
                <a:spcPts val="1200"/>
              </a:spcBef>
              <a:spcAft>
                <a:spcPts val="0"/>
              </a:spcAft>
              <a:buFont typeface="Arial" panose="020B0604020202020204" pitchFamily="34" charset="0"/>
              <a:buChar char="•"/>
              <a:defRPr sz="1400" b="0" i="0">
                <a:solidFill>
                  <a:schemeClr val="bg1"/>
                </a:solidFill>
                <a:latin typeface="Arial" panose="020B0604020202020204" pitchFamily="34" charset="0"/>
                <a:cs typeface="Arial" panose="020B0604020202020204" pitchFamily="34" charset="0"/>
              </a:defRPr>
            </a:lvl4pPr>
            <a:lvl5pPr marL="365760" indent="-182880">
              <a:lnSpc>
                <a:spcPct val="120000"/>
              </a:lnSpc>
              <a:spcBef>
                <a:spcPts val="300"/>
              </a:spcBef>
              <a:spcAft>
                <a:spcPts val="300"/>
              </a:spcAft>
              <a:buFont typeface="Courier New" panose="02070309020205020404" pitchFamily="49" charset="0"/>
              <a:buChar char="o"/>
              <a:defRPr sz="1400" b="0" i="0">
                <a:solidFill>
                  <a:schemeClr val="bg1"/>
                </a:solidFill>
                <a:latin typeface="Arial" panose="020B0604020202020204" pitchFamily="34" charset="0"/>
                <a:cs typeface="Arial" panose="020B0604020202020204" pitchFamily="34" charset="0"/>
              </a:defRPr>
            </a:lvl5pPr>
          </a:lstStyle>
          <a:p>
            <a:pPr lvl="0"/>
            <a:r>
              <a:rPr lang="en-US" dirty="0"/>
              <a:t>First level for bold copy</a:t>
            </a:r>
          </a:p>
        </p:txBody>
      </p:sp>
    </p:spTree>
    <p:extLst>
      <p:ext uri="{BB962C8B-B14F-4D97-AF65-F5344CB8AC3E}">
        <p14:creationId xmlns:p14="http://schemas.microsoft.com/office/powerpoint/2010/main" val="2582668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userDrawn="1"/>
        </p:nvSpPr>
        <p:spPr>
          <a:xfrm>
            <a:off x="493583" y="701675"/>
            <a:ext cx="7650181" cy="687913"/>
          </a:xfrm>
          <a:prstGeom prst="rect">
            <a:avLst/>
          </a:prstGeom>
        </p:spPr>
        <p:txBody>
          <a:bodyPr lIns="0"/>
          <a:lstStyle>
            <a:lvl1pPr lvl="0" indent="0" defTabSz="914126">
              <a:lnSpc>
                <a:spcPct val="90000"/>
              </a:lnSpc>
              <a:spcBef>
                <a:spcPts val="1000"/>
              </a:spcBef>
              <a:buFont typeface="Arial" panose="020B0604020202020204" pitchFamily="34" charset="0"/>
              <a:buNone/>
              <a:defRPr sz="3000" b="0" i="0">
                <a:solidFill>
                  <a:schemeClr val="bg1"/>
                </a:solidFill>
                <a:latin typeface="Arial" panose="020B0604020202020204" pitchFamily="34" charset="0"/>
                <a:cs typeface="Arial" panose="020B0604020202020204" pitchFamily="34" charset="0"/>
              </a:defRPr>
            </a:lvl1pPr>
            <a:lvl2pPr marL="685594" indent="-228531" defTabSz="914126">
              <a:lnSpc>
                <a:spcPct val="90000"/>
              </a:lnSpc>
              <a:spcBef>
                <a:spcPts val="500"/>
              </a:spcBef>
              <a:buFont typeface="Arial" panose="020B0604020202020204" pitchFamily="34" charset="0"/>
              <a:buChar char="•"/>
              <a:defRPr sz="2399"/>
            </a:lvl2pPr>
            <a:lvl3pPr marL="1142657" indent="-228531" defTabSz="914126">
              <a:lnSpc>
                <a:spcPct val="90000"/>
              </a:lnSpc>
              <a:spcBef>
                <a:spcPts val="500"/>
              </a:spcBef>
              <a:buFont typeface="Arial" panose="020B0604020202020204" pitchFamily="34" charset="0"/>
              <a:buChar char="•"/>
              <a:defRPr sz="1999"/>
            </a:lvl3pPr>
            <a:lvl4pPr marL="1599720" indent="-228531" defTabSz="914126">
              <a:lnSpc>
                <a:spcPct val="90000"/>
              </a:lnSpc>
              <a:spcBef>
                <a:spcPts val="500"/>
              </a:spcBef>
              <a:buFont typeface="Arial" panose="020B0604020202020204" pitchFamily="34" charset="0"/>
              <a:buChar char="•"/>
              <a:defRPr sz="1799"/>
            </a:lvl4pPr>
            <a:lvl5pPr marL="2056783" indent="-228531" defTabSz="914126">
              <a:lnSpc>
                <a:spcPct val="90000"/>
              </a:lnSpc>
              <a:spcBef>
                <a:spcPts val="500"/>
              </a:spcBef>
              <a:buFont typeface="Arial" panose="020B0604020202020204" pitchFamily="34" charset="0"/>
              <a:buChar char="•"/>
              <a:defRPr sz="1799"/>
            </a:lvl5pPr>
            <a:lvl6pPr marL="2513846" indent="-228531" defTabSz="914126">
              <a:lnSpc>
                <a:spcPct val="90000"/>
              </a:lnSpc>
              <a:spcBef>
                <a:spcPts val="500"/>
              </a:spcBef>
              <a:buFont typeface="Arial" panose="020B0604020202020204" pitchFamily="34" charset="0"/>
              <a:buChar char="•"/>
              <a:defRPr sz="1799"/>
            </a:lvl6pPr>
            <a:lvl7pPr marL="2970908" indent="-228531" defTabSz="914126">
              <a:lnSpc>
                <a:spcPct val="90000"/>
              </a:lnSpc>
              <a:spcBef>
                <a:spcPts val="500"/>
              </a:spcBef>
              <a:buFont typeface="Arial" panose="020B0604020202020204" pitchFamily="34" charset="0"/>
              <a:buChar char="•"/>
              <a:defRPr sz="1799"/>
            </a:lvl7pPr>
            <a:lvl8pPr marL="3427971" indent="-228531" defTabSz="914126">
              <a:lnSpc>
                <a:spcPct val="90000"/>
              </a:lnSpc>
              <a:spcBef>
                <a:spcPts val="500"/>
              </a:spcBef>
              <a:buFont typeface="Arial" panose="020B0604020202020204" pitchFamily="34" charset="0"/>
              <a:buChar char="•"/>
              <a:defRPr sz="1799"/>
            </a:lvl8pPr>
            <a:lvl9pPr marL="3885034" indent="-228531" defTabSz="914126">
              <a:lnSpc>
                <a:spcPct val="90000"/>
              </a:lnSpc>
              <a:spcBef>
                <a:spcPts val="500"/>
              </a:spcBef>
              <a:buFont typeface="Arial" panose="020B0604020202020204" pitchFamily="34" charset="0"/>
              <a:buChar char="•"/>
              <a:defRPr sz="1799"/>
            </a:lvl9pPr>
          </a:lstStyle>
          <a:p>
            <a:pPr lvl="0"/>
            <a:r>
              <a:rPr lang="en-US" b="1" dirty="0">
                <a:latin typeface="Arial" panose="020B0604020202020204" pitchFamily="34" charset="0"/>
                <a:cs typeface="Arial" panose="020B0604020202020204" pitchFamily="34" charset="0"/>
              </a:rPr>
              <a:t>Disclaimer</a:t>
            </a:r>
          </a:p>
        </p:txBody>
      </p:sp>
      <p:cxnSp>
        <p:nvCxnSpPr>
          <p:cNvPr id="10" name="Straight Connector 9">
            <a:extLst>
              <a:ext uri="{FF2B5EF4-FFF2-40B4-BE49-F238E27FC236}">
                <a16:creationId xmlns:a16="http://schemas.microsoft.com/office/drawing/2014/main" xmlns="" id="{472A8183-D75D-A544-A0C5-4AD1F4149183}"/>
              </a:ext>
            </a:extLst>
          </p:cNvPr>
          <p:cNvCxnSpPr>
            <a:cxnSpLocks/>
          </p:cNvCxnSpPr>
          <p:nvPr userDrawn="1"/>
        </p:nvCxnSpPr>
        <p:spPr>
          <a:xfrm>
            <a:off x="523451" y="1430585"/>
            <a:ext cx="507559"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523451" y="1676400"/>
            <a:ext cx="11133561" cy="4226798"/>
          </a:xfrm>
          <a:prstGeom prst="rect">
            <a:avLst/>
          </a:prstGeom>
          <a:noFill/>
        </p:spPr>
        <p:txBody>
          <a:bodyPr wrap="square" lIns="0" rtlCol="0">
            <a:spAutoFit/>
          </a:bodyPr>
          <a:lstStyle/>
          <a:p>
            <a:pPr lvl="0" defTabSz="761787">
              <a:lnSpc>
                <a:spcPct val="100000"/>
              </a:lnSpc>
              <a:spcBef>
                <a:spcPts val="0"/>
              </a:spcBef>
              <a:spcAft>
                <a:spcPts val="500"/>
              </a:spcAft>
              <a:buSzPct val="90000"/>
              <a:defRPr/>
            </a:pPr>
            <a:r>
              <a:rPr lang="en-GB" sz="1200" kern="0" dirty="0">
                <a:solidFill>
                  <a:srgbClr val="FFFFFF"/>
                </a:solidFill>
                <a:latin typeface="Arial" panose="020B0604020202020204" pitchFamily="34" charset="0"/>
                <a:cs typeface="Arial" panose="020B0604020202020204" pitchFamily="34" charset="0"/>
              </a:rPr>
              <a:t>The data included in these materials are for illustrative purposes only. The BLOOMBERG TERMINAL service and Bloomberg data products (the “Services”) are owned and distributed by Bloomberg Finance L.P. (“BFLP”) except (</a:t>
            </a:r>
            <a:r>
              <a:rPr lang="en-GB" sz="1200" kern="0" dirty="0" err="1">
                <a:solidFill>
                  <a:srgbClr val="FFFFFF"/>
                </a:solidFill>
                <a:latin typeface="Arial" panose="020B0604020202020204" pitchFamily="34" charset="0"/>
                <a:cs typeface="Arial" panose="020B0604020202020204" pitchFamily="34" charset="0"/>
              </a:rPr>
              <a:t>i</a:t>
            </a:r>
            <a:r>
              <a:rPr lang="en-GB" sz="1200" kern="0" dirty="0">
                <a:solidFill>
                  <a:srgbClr val="FFFFFF"/>
                </a:solidFill>
                <a:latin typeface="Arial" panose="020B0604020202020204" pitchFamily="34" charset="0"/>
                <a:cs typeface="Arial" panose="020B0604020202020204" pitchFamily="34" charset="0"/>
              </a:rPr>
              <a:t>) in Argentina, Australia and certain jurisdictions in the Pacific Islands, Bermuda, China, India, Japan, Korea and New Zealand, where Bloomberg L.P. and its subsidiaries (“BLP”) distribute these products, and (ii) in Singapore and the jurisdictions serviced by Bloomberg’s Singapore office, where a subsidiary of BFLP distributes these products. BLP provides BFLP and its subsidiaries with global marketing and operational support and service. Certain features, functions, products and services are available only to sophisticated investors and only where permitted. BFLP, BLP and their affiliates do not guarantee the accuracy of prices or other information in the Services. Nothing in the Services shall constitute or be construed as an offering of financial instruments by BFLP, BLP or their affiliates, or as investment advice or recommendations by BFLP, BLP or their affiliates of an investment strategy or whether or not to “buy”, “sell” or “hold” an investment. Information available via the Services should not be considered as information sufficient upon which to base an investment decision. The following are trademarks and service marks of BFLP, a Delaware limited partnership, or its subsidiaries: BLOOMBERG, BLOOMBERG ANYWHERE, BLOOMBERG MARKETS, BLOOMBERG NEWS, BLOOMBERG PROFESSIONAL, BLOOMBERG TERMINAL and BLOOMBERG.COM. Absence of any trademark or service mark from this list does not waive Bloomberg’s intellectual property rights in that name, mark or logo. All rights reserved. © 2022 Bloomberg.</a:t>
            </a:r>
          </a:p>
          <a:p>
            <a:pPr lvl="0" defTabSz="761787">
              <a:lnSpc>
                <a:spcPct val="100000"/>
              </a:lnSpc>
              <a:spcBef>
                <a:spcPts val="0"/>
              </a:spcBef>
              <a:spcAft>
                <a:spcPts val="500"/>
              </a:spcAft>
              <a:buSzPct val="90000"/>
              <a:defRPr/>
            </a:pPr>
            <a:r>
              <a:rPr lang="en-GB" sz="1200" kern="0" dirty="0">
                <a:solidFill>
                  <a:srgbClr val="FFFFFF"/>
                </a:solidFill>
                <a:latin typeface="Arial" panose="020B0604020202020204" pitchFamily="34" charset="0"/>
                <a:cs typeface="Arial" panose="020B0604020202020204" pitchFamily="34" charset="0"/>
              </a:rPr>
              <a:t>Bloomberg Intelligence is a service provided by Bloomberg Finance L.P. and its affiliates. Bloomberg Intelligence likewise shall not constitute, nor be construed as, investment advice or investment recommendations, or as information sufficient upon which to base an investment decision. The Bloomberg Intelligence function, and the information provided by Bloomberg Intelligence, is impersonal and is not based on the consideration of any customer's individual circumstances. You should determine on your own whether you agree with Bloomberg Intelligence.</a:t>
            </a:r>
          </a:p>
          <a:p>
            <a:pPr lvl="0" defTabSz="761787">
              <a:lnSpc>
                <a:spcPct val="100000"/>
              </a:lnSpc>
              <a:spcBef>
                <a:spcPts val="0"/>
              </a:spcBef>
              <a:spcAft>
                <a:spcPts val="500"/>
              </a:spcAft>
              <a:buSzPct val="90000"/>
              <a:defRPr/>
            </a:pPr>
            <a:r>
              <a:rPr lang="en-GB" sz="1200" kern="0" dirty="0">
                <a:solidFill>
                  <a:srgbClr val="FFFFFF"/>
                </a:solidFill>
                <a:latin typeface="Arial" panose="020B0604020202020204" pitchFamily="34" charset="0"/>
                <a:cs typeface="Arial" panose="020B0604020202020204" pitchFamily="34" charset="0"/>
              </a:rPr>
              <a:t>Bloomberg Intelligence Credit and Company research is offered only in certain jurisdictions. Bloomberg Intelligence should not be construed as tax or accounting advice or as a service designed to facilitate any Bloomberg Intelligence subscriber's compliance with its tax, accounting, or other legal obligations. Employees involved in Bloomberg Intelligence may hold positions in the securities </a:t>
            </a:r>
            <a:r>
              <a:rPr lang="en-GB" sz="1200" kern="0" dirty="0" err="1">
                <a:solidFill>
                  <a:srgbClr val="FFFFFF"/>
                </a:solidFill>
                <a:latin typeface="Arial" panose="020B0604020202020204" pitchFamily="34" charset="0"/>
                <a:cs typeface="Arial" panose="020B0604020202020204" pitchFamily="34" charset="0"/>
              </a:rPr>
              <a:t>analyzed</a:t>
            </a:r>
            <a:r>
              <a:rPr lang="en-GB" sz="1200" kern="0" dirty="0">
                <a:solidFill>
                  <a:srgbClr val="FFFFFF"/>
                </a:solidFill>
                <a:latin typeface="Arial" panose="020B0604020202020204" pitchFamily="34" charset="0"/>
                <a:cs typeface="Arial" panose="020B0604020202020204" pitchFamily="34" charset="0"/>
              </a:rPr>
              <a:t> or discussed on Bloomberg Intelligence.</a:t>
            </a:r>
          </a:p>
          <a:p>
            <a:pPr lvl="0" defTabSz="761787">
              <a:lnSpc>
                <a:spcPct val="100000"/>
              </a:lnSpc>
              <a:spcBef>
                <a:spcPts val="0"/>
              </a:spcBef>
              <a:spcAft>
                <a:spcPts val="500"/>
              </a:spcAft>
              <a:buSzPct val="90000"/>
              <a:defRPr/>
            </a:pPr>
            <a:endParaRPr lang="en-GB" sz="1200" kern="0" dirty="0">
              <a:solidFill>
                <a:srgbClr val="FFFFFF"/>
              </a:solidFill>
              <a:latin typeface="Arial" panose="020B0604020202020204" pitchFamily="34" charset="0"/>
              <a:cs typeface="Arial" panose="020B0604020202020204" pitchFamily="34" charset="0"/>
            </a:endParaRPr>
          </a:p>
          <a:p>
            <a:pPr lvl="0" defTabSz="761787">
              <a:lnSpc>
                <a:spcPct val="100000"/>
              </a:lnSpc>
              <a:spcBef>
                <a:spcPts val="0"/>
              </a:spcBef>
              <a:spcAft>
                <a:spcPts val="500"/>
              </a:spcAft>
              <a:buSzPct val="90000"/>
              <a:defRPr/>
            </a:pPr>
            <a:endParaRPr lang="en-GB" sz="1200" kern="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6491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8375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BI end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E60168F-B486-4C07-ADC5-A77D3F82EE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825" cy="6858000"/>
          </a:xfrm>
          <a:prstGeom prst="rect">
            <a:avLst/>
          </a:prstGeom>
        </p:spPr>
      </p:pic>
      <p:grpSp>
        <p:nvGrpSpPr>
          <p:cNvPr id="4" name="Group 3"/>
          <p:cNvGrpSpPr/>
          <p:nvPr userDrawn="1"/>
        </p:nvGrpSpPr>
        <p:grpSpPr>
          <a:xfrm>
            <a:off x="2412372" y="216647"/>
            <a:ext cx="7681499" cy="3054195"/>
            <a:chOff x="2895600" y="259976"/>
            <a:chExt cx="9220200" cy="3665034"/>
          </a:xfrm>
        </p:grpSpPr>
        <p:pic>
          <p:nvPicPr>
            <p:cNvPr id="8" name="Picture 7">
              <a:extLst>
                <a:ext uri="{FF2B5EF4-FFF2-40B4-BE49-F238E27FC236}">
                  <a16:creationId xmlns:a16="http://schemas.microsoft.com/office/drawing/2014/main" xmlns="" id="{7E60168F-B486-4C07-ADC5-A77D3F82EE7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895600" y="259976"/>
              <a:ext cx="8839200" cy="3665034"/>
            </a:xfrm>
            <a:prstGeom prst="rect">
              <a:avLst/>
            </a:prstGeom>
          </p:spPr>
        </p:pic>
        <p:sp>
          <p:nvSpPr>
            <p:cNvPr id="2" name="TextBox 1"/>
            <p:cNvSpPr txBox="1"/>
            <p:nvPr userDrawn="1"/>
          </p:nvSpPr>
          <p:spPr>
            <a:xfrm>
              <a:off x="8077199" y="1828800"/>
              <a:ext cx="4038601" cy="1097377"/>
            </a:xfrm>
            <a:prstGeom prst="rect">
              <a:avLst/>
            </a:prstGeom>
            <a:solidFill>
              <a:schemeClr val="tx1"/>
            </a:solidFill>
          </p:spPr>
          <p:txBody>
            <a:bodyPr wrap="square" lIns="0" tIns="0" rIns="0" bIns="0" rtlCol="0">
              <a:spAutoFit/>
            </a:bodyPr>
            <a:lstStyle/>
            <a:p>
              <a:r>
                <a:rPr lang="en-US" sz="1981" dirty="0">
                  <a:solidFill>
                    <a:schemeClr val="bg1"/>
                  </a:solidFill>
                  <a:latin typeface="Avenir Next P for BBG" panose="020B0503020202020204" pitchFamily="34" charset="0"/>
                </a:rPr>
                <a:t>400 research professionals covering 2,000</a:t>
              </a:r>
              <a:r>
                <a:rPr lang="en-US" sz="1981" baseline="0" dirty="0">
                  <a:solidFill>
                    <a:schemeClr val="bg1"/>
                  </a:solidFill>
                  <a:latin typeface="Avenir Next P for BBG" panose="020B0503020202020204" pitchFamily="34" charset="0"/>
                </a:rPr>
                <a:t> companies and more than 135 industries</a:t>
              </a:r>
              <a:endParaRPr lang="en-US" sz="1981" dirty="0">
                <a:solidFill>
                  <a:schemeClr val="bg1"/>
                </a:solidFill>
                <a:latin typeface="Avenir Next P for BBG" panose="020B0503020202020204" pitchFamily="34" charset="0"/>
              </a:endParaRPr>
            </a:p>
          </p:txBody>
        </p:sp>
      </p:grpSp>
    </p:spTree>
    <p:extLst>
      <p:ext uri="{BB962C8B-B14F-4D97-AF65-F5344CB8AC3E}">
        <p14:creationId xmlns:p14="http://schemas.microsoft.com/office/powerpoint/2010/main" val="2839818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is event has ende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708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433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3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xmlns="" id="{24DFF849-B873-1245-8AE3-11C975F154E2}"/>
              </a:ext>
            </a:extLst>
          </p:cNvPr>
          <p:cNvCxnSpPr>
            <a:cxnSpLocks/>
          </p:cNvCxnSpPr>
          <p:nvPr userDrawn="1"/>
        </p:nvCxnSpPr>
        <p:spPr>
          <a:xfrm>
            <a:off x="523451" y="1430585"/>
            <a:ext cx="507559"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3" name="Text Placeholder 10">
            <a:extLst>
              <a:ext uri="{FF2B5EF4-FFF2-40B4-BE49-F238E27FC236}">
                <a16:creationId xmlns:a16="http://schemas.microsoft.com/office/drawing/2014/main" xmlns="" id="{A667668D-1339-2140-A162-C30F5276203A}"/>
              </a:ext>
            </a:extLst>
          </p:cNvPr>
          <p:cNvSpPr>
            <a:spLocks noGrp="1"/>
          </p:cNvSpPr>
          <p:nvPr>
            <p:ph type="body" sz="quarter" idx="10" hasCustomPrompt="1"/>
          </p:nvPr>
        </p:nvSpPr>
        <p:spPr>
          <a:xfrm>
            <a:off x="427037" y="701675"/>
            <a:ext cx="7650181" cy="669925"/>
          </a:xfrm>
          <a:prstGeom prst="rect">
            <a:avLst/>
          </a:prstGeom>
        </p:spPr>
        <p:txBody>
          <a:bodyPr/>
          <a:lstStyle>
            <a:lvl1pPr marL="0" indent="0">
              <a:buNone/>
              <a:defRPr sz="3000" b="0" i="0">
                <a:solidFill>
                  <a:schemeClr val="bg1"/>
                </a:solidFill>
                <a:latin typeface="Arial" panose="020B0604020202020204" pitchFamily="34" charset="0"/>
                <a:cs typeface="Arial" panose="020B0604020202020204" pitchFamily="34" charset="0"/>
              </a:defRPr>
            </a:lvl1pPr>
          </a:lstStyle>
          <a:p>
            <a:pPr lvl="0"/>
            <a:r>
              <a:rPr lang="en-US" dirty="0"/>
              <a:t>Content</a:t>
            </a:r>
          </a:p>
        </p:txBody>
      </p:sp>
      <p:sp>
        <p:nvSpPr>
          <p:cNvPr id="5" name="Content Placeholder 11">
            <a:extLst>
              <a:ext uri="{FF2B5EF4-FFF2-40B4-BE49-F238E27FC236}">
                <a16:creationId xmlns:a16="http://schemas.microsoft.com/office/drawing/2014/main" xmlns="" id="{ADF5BC20-9380-44E7-8BE5-C0EC8BB0E7C1}"/>
              </a:ext>
            </a:extLst>
          </p:cNvPr>
          <p:cNvSpPr>
            <a:spLocks noGrp="1"/>
          </p:cNvSpPr>
          <p:nvPr>
            <p:ph sz="quarter" idx="18"/>
          </p:nvPr>
        </p:nvSpPr>
        <p:spPr>
          <a:xfrm>
            <a:off x="427037" y="2065020"/>
            <a:ext cx="5120640" cy="40233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xmlns="" id="{726FD1F7-7DE5-48E3-AD71-04D839A42DC8}"/>
              </a:ext>
            </a:extLst>
          </p:cNvPr>
          <p:cNvCxnSpPr>
            <a:cxnSpLocks/>
          </p:cNvCxnSpPr>
          <p:nvPr userDrawn="1"/>
        </p:nvCxnSpPr>
        <p:spPr>
          <a:xfrm>
            <a:off x="523451" y="1430585"/>
            <a:ext cx="507559"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73F05BAF-3386-4CB2-B888-DB1B876557CD}"/>
              </a:ext>
            </a:extLst>
          </p:cNvPr>
          <p:cNvCxnSpPr>
            <a:cxnSpLocks/>
          </p:cNvCxnSpPr>
          <p:nvPr userDrawn="1"/>
        </p:nvCxnSpPr>
        <p:spPr>
          <a:xfrm>
            <a:off x="523451" y="1430585"/>
            <a:ext cx="507559"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xmlns="" id="{F832190C-C02B-45F5-8D62-5B0144D17DCE}"/>
              </a:ext>
            </a:extLst>
          </p:cNvPr>
          <p:cNvSpPr>
            <a:spLocks noGrp="1"/>
          </p:cNvSpPr>
          <p:nvPr>
            <p:ph type="body" sz="quarter" idx="13" hasCustomPrompt="1"/>
          </p:nvPr>
        </p:nvSpPr>
        <p:spPr>
          <a:xfrm>
            <a:off x="427038" y="1687196"/>
            <a:ext cx="5120640" cy="293997"/>
          </a:xfrm>
          <a:prstGeom prst="rect">
            <a:avLst/>
          </a:prstGeom>
        </p:spPr>
        <p:txBody>
          <a:bodyPr/>
          <a:lstStyle>
            <a:lvl1pPr marL="0" indent="0">
              <a:buNone/>
              <a:defRPr sz="1400" b="1" i="0">
                <a:solidFill>
                  <a:schemeClr val="bg1"/>
                </a:solidFill>
                <a:latin typeface="Arial" panose="020B0604020202020204" pitchFamily="34" charset="0"/>
                <a:cs typeface="Arial" panose="020B0604020202020204" pitchFamily="34" charset="0"/>
              </a:defRPr>
            </a:lvl1pPr>
          </a:lstStyle>
          <a:p>
            <a:pPr lvl="0"/>
            <a:r>
              <a:rPr lang="en-US" dirty="0"/>
              <a:t>Name of list</a:t>
            </a:r>
          </a:p>
        </p:txBody>
      </p:sp>
      <p:sp>
        <p:nvSpPr>
          <p:cNvPr id="10" name="Text Placeholder 10">
            <a:extLst>
              <a:ext uri="{FF2B5EF4-FFF2-40B4-BE49-F238E27FC236}">
                <a16:creationId xmlns:a16="http://schemas.microsoft.com/office/drawing/2014/main" xmlns="" id="{7F1F16A5-DA90-457A-988F-9605E575D211}"/>
              </a:ext>
            </a:extLst>
          </p:cNvPr>
          <p:cNvSpPr>
            <a:spLocks noGrp="1"/>
          </p:cNvSpPr>
          <p:nvPr>
            <p:ph type="body" sz="quarter" idx="15" hasCustomPrompt="1"/>
          </p:nvPr>
        </p:nvSpPr>
        <p:spPr>
          <a:xfrm>
            <a:off x="5698172" y="1687196"/>
            <a:ext cx="5120640" cy="293997"/>
          </a:xfrm>
          <a:prstGeom prst="rect">
            <a:avLst/>
          </a:prstGeom>
        </p:spPr>
        <p:txBody>
          <a:bodyPr/>
          <a:lstStyle>
            <a:lvl1pPr marL="0" indent="0">
              <a:buNone/>
              <a:defRPr sz="1400" b="1" i="0">
                <a:solidFill>
                  <a:schemeClr val="bg1"/>
                </a:solidFill>
                <a:latin typeface="Arial" panose="020B0604020202020204" pitchFamily="34" charset="0"/>
                <a:cs typeface="Arial" panose="020B0604020202020204" pitchFamily="34" charset="0"/>
              </a:defRPr>
            </a:lvl1pPr>
          </a:lstStyle>
          <a:p>
            <a:pPr lvl="0"/>
            <a:r>
              <a:rPr lang="en-US" dirty="0"/>
              <a:t>Name of list</a:t>
            </a:r>
          </a:p>
        </p:txBody>
      </p:sp>
      <p:sp>
        <p:nvSpPr>
          <p:cNvPr id="11" name="Content Placeholder 11">
            <a:extLst>
              <a:ext uri="{FF2B5EF4-FFF2-40B4-BE49-F238E27FC236}">
                <a16:creationId xmlns:a16="http://schemas.microsoft.com/office/drawing/2014/main" xmlns="" id="{1BFD5DEB-B3AA-47A1-AB7B-0FDE5BCAEFC0}"/>
              </a:ext>
            </a:extLst>
          </p:cNvPr>
          <p:cNvSpPr>
            <a:spLocks noGrp="1"/>
          </p:cNvSpPr>
          <p:nvPr>
            <p:ph sz="quarter" idx="19"/>
          </p:nvPr>
        </p:nvSpPr>
        <p:spPr>
          <a:xfrm>
            <a:off x="5698172" y="2072640"/>
            <a:ext cx="5120640" cy="40233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2">
            <a:extLst>
              <a:ext uri="{FF2B5EF4-FFF2-40B4-BE49-F238E27FC236}">
                <a16:creationId xmlns:a16="http://schemas.microsoft.com/office/drawing/2014/main" xmlns="" id="{BD9DF108-DAB6-448F-877C-DEFFB94C31F2}"/>
              </a:ext>
            </a:extLst>
          </p:cNvPr>
          <p:cNvSpPr>
            <a:spLocks noGrp="1"/>
          </p:cNvSpPr>
          <p:nvPr>
            <p:ph type="body" sz="quarter" idx="20"/>
          </p:nvPr>
        </p:nvSpPr>
        <p:spPr>
          <a:xfrm>
            <a:off x="434975" y="6400800"/>
            <a:ext cx="8334375" cy="304800"/>
          </a:xfrm>
          <a:prstGeom prst="rect">
            <a:avLst/>
          </a:prstGeom>
        </p:spPr>
        <p:txBody>
          <a:bodyPr/>
          <a:lstStyle>
            <a:lvl1pPr marL="0" indent="0">
              <a:buNone/>
              <a:defRPr sz="1400">
                <a:solidFill>
                  <a:schemeClr val="bg1">
                    <a:lumMod val="65000"/>
                  </a:schemeClr>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29460034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3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xmlns="" id="{24DFF849-B873-1245-8AE3-11C975F154E2}"/>
              </a:ext>
            </a:extLst>
          </p:cNvPr>
          <p:cNvCxnSpPr>
            <a:cxnSpLocks/>
          </p:cNvCxnSpPr>
          <p:nvPr userDrawn="1"/>
        </p:nvCxnSpPr>
        <p:spPr>
          <a:xfrm>
            <a:off x="523451" y="1430585"/>
            <a:ext cx="507559"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3" name="Text Placeholder 10">
            <a:extLst>
              <a:ext uri="{FF2B5EF4-FFF2-40B4-BE49-F238E27FC236}">
                <a16:creationId xmlns:a16="http://schemas.microsoft.com/office/drawing/2014/main" xmlns="" id="{A667668D-1339-2140-A162-C30F5276203A}"/>
              </a:ext>
            </a:extLst>
          </p:cNvPr>
          <p:cNvSpPr>
            <a:spLocks noGrp="1"/>
          </p:cNvSpPr>
          <p:nvPr>
            <p:ph type="body" sz="quarter" idx="10" hasCustomPrompt="1"/>
          </p:nvPr>
        </p:nvSpPr>
        <p:spPr>
          <a:xfrm>
            <a:off x="427037" y="701675"/>
            <a:ext cx="7650181" cy="669925"/>
          </a:xfrm>
          <a:prstGeom prst="rect">
            <a:avLst/>
          </a:prstGeom>
        </p:spPr>
        <p:txBody>
          <a:bodyPr/>
          <a:lstStyle>
            <a:lvl1pPr marL="0" indent="0">
              <a:buNone/>
              <a:defRPr sz="3000" b="0" i="0">
                <a:solidFill>
                  <a:schemeClr val="bg1"/>
                </a:solidFill>
                <a:latin typeface="Arial" panose="020B0604020202020204" pitchFamily="34" charset="0"/>
                <a:cs typeface="Arial" panose="020B0604020202020204" pitchFamily="34" charset="0"/>
              </a:defRPr>
            </a:lvl1pPr>
          </a:lstStyle>
          <a:p>
            <a:pPr lvl="0"/>
            <a:r>
              <a:rPr lang="en-US" dirty="0"/>
              <a:t>Content</a:t>
            </a:r>
          </a:p>
        </p:txBody>
      </p:sp>
      <p:sp>
        <p:nvSpPr>
          <p:cNvPr id="6" name="Content Placeholder 5">
            <a:extLst>
              <a:ext uri="{FF2B5EF4-FFF2-40B4-BE49-F238E27FC236}">
                <a16:creationId xmlns:a16="http://schemas.microsoft.com/office/drawing/2014/main" xmlns="" id="{0215458E-BB58-4D68-8CDF-3632235D48E3}"/>
              </a:ext>
            </a:extLst>
          </p:cNvPr>
          <p:cNvSpPr>
            <a:spLocks noGrp="1"/>
          </p:cNvSpPr>
          <p:nvPr>
            <p:ph sz="quarter" idx="12"/>
          </p:nvPr>
        </p:nvSpPr>
        <p:spPr>
          <a:xfrm>
            <a:off x="427037" y="1719452"/>
            <a:ext cx="7650163" cy="454456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xmlns="" id="{E6A4471D-ED14-4136-BFCB-AD84694609C2}"/>
              </a:ext>
            </a:extLst>
          </p:cNvPr>
          <p:cNvSpPr>
            <a:spLocks noGrp="1"/>
          </p:cNvSpPr>
          <p:nvPr>
            <p:ph type="body" sz="quarter" idx="13"/>
          </p:nvPr>
        </p:nvSpPr>
        <p:spPr>
          <a:xfrm>
            <a:off x="434975" y="6400800"/>
            <a:ext cx="8334375" cy="304800"/>
          </a:xfrm>
          <a:prstGeom prst="rect">
            <a:avLst/>
          </a:prstGeom>
        </p:spPr>
        <p:txBody>
          <a:bodyPr/>
          <a:lstStyle>
            <a:lvl1pPr marL="0" indent="0">
              <a:buNone/>
              <a:defRPr sz="1400">
                <a:solidFill>
                  <a:schemeClr val="bg1">
                    <a:lumMod val="65000"/>
                  </a:schemeClr>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3397793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1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xmlns="" id="{306E4825-7777-433B-A74E-25E8B0D701DD}"/>
              </a:ext>
            </a:extLst>
          </p:cNvPr>
          <p:cNvSpPr>
            <a:spLocks noGrp="1"/>
          </p:cNvSpPr>
          <p:nvPr>
            <p:ph sz="quarter" idx="18"/>
          </p:nvPr>
        </p:nvSpPr>
        <p:spPr>
          <a:xfrm>
            <a:off x="6627495" y="1398898"/>
            <a:ext cx="5212080" cy="237744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 name="Straight Connector 1">
            <a:extLst>
              <a:ext uri="{FF2B5EF4-FFF2-40B4-BE49-F238E27FC236}">
                <a16:creationId xmlns:a16="http://schemas.microsoft.com/office/drawing/2014/main" xmlns="" id="{7501D8D1-6FC3-FC42-B7EC-9C61A950B252}"/>
              </a:ext>
            </a:extLst>
          </p:cNvPr>
          <p:cNvCxnSpPr>
            <a:cxnSpLocks/>
          </p:cNvCxnSpPr>
          <p:nvPr userDrawn="1"/>
        </p:nvCxnSpPr>
        <p:spPr>
          <a:xfrm>
            <a:off x="523451" y="1430585"/>
            <a:ext cx="507559"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3" name="Text Placeholder 10">
            <a:extLst>
              <a:ext uri="{FF2B5EF4-FFF2-40B4-BE49-F238E27FC236}">
                <a16:creationId xmlns:a16="http://schemas.microsoft.com/office/drawing/2014/main" xmlns="" id="{D128FF6B-1738-D94D-89C6-A2188DA14CB5}"/>
              </a:ext>
            </a:extLst>
          </p:cNvPr>
          <p:cNvSpPr>
            <a:spLocks noGrp="1"/>
          </p:cNvSpPr>
          <p:nvPr>
            <p:ph type="body" sz="quarter" idx="10" hasCustomPrompt="1"/>
          </p:nvPr>
        </p:nvSpPr>
        <p:spPr>
          <a:xfrm>
            <a:off x="427037" y="701675"/>
            <a:ext cx="7650181" cy="669925"/>
          </a:xfrm>
          <a:prstGeom prst="rect">
            <a:avLst/>
          </a:prstGeom>
        </p:spPr>
        <p:txBody>
          <a:bodyPr/>
          <a:lstStyle>
            <a:lvl1pPr marL="0" indent="0">
              <a:buNone/>
              <a:defRPr sz="3000" b="0" i="0">
                <a:solidFill>
                  <a:schemeClr val="bg1"/>
                </a:solidFill>
                <a:latin typeface="Arial" panose="020B0604020202020204" pitchFamily="34" charset="0"/>
                <a:cs typeface="Arial" panose="020B0604020202020204" pitchFamily="34" charset="0"/>
              </a:defRPr>
            </a:lvl1pPr>
          </a:lstStyle>
          <a:p>
            <a:pPr lvl="0"/>
            <a:r>
              <a:rPr lang="en-US" dirty="0"/>
              <a:t>Content</a:t>
            </a:r>
          </a:p>
        </p:txBody>
      </p:sp>
      <p:cxnSp>
        <p:nvCxnSpPr>
          <p:cNvPr id="4" name="Straight Connector 3">
            <a:extLst>
              <a:ext uri="{FF2B5EF4-FFF2-40B4-BE49-F238E27FC236}">
                <a16:creationId xmlns:a16="http://schemas.microsoft.com/office/drawing/2014/main" xmlns="" id="{35529AD6-BDE8-BB4E-9540-7F83261CA4E3}"/>
              </a:ext>
            </a:extLst>
          </p:cNvPr>
          <p:cNvCxnSpPr>
            <a:cxnSpLocks/>
          </p:cNvCxnSpPr>
          <p:nvPr userDrawn="1"/>
        </p:nvCxnSpPr>
        <p:spPr>
          <a:xfrm>
            <a:off x="523451" y="1430585"/>
            <a:ext cx="507559"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6" name="Text Placeholder 10">
            <a:extLst>
              <a:ext uri="{FF2B5EF4-FFF2-40B4-BE49-F238E27FC236}">
                <a16:creationId xmlns:a16="http://schemas.microsoft.com/office/drawing/2014/main" xmlns="" id="{D9EF5D30-D6A8-2A41-9CB3-B0E910E1DE03}"/>
              </a:ext>
            </a:extLst>
          </p:cNvPr>
          <p:cNvSpPr>
            <a:spLocks noGrp="1"/>
          </p:cNvSpPr>
          <p:nvPr>
            <p:ph type="body" sz="quarter" idx="13" hasCustomPrompt="1"/>
          </p:nvPr>
        </p:nvSpPr>
        <p:spPr>
          <a:xfrm>
            <a:off x="427038" y="1687196"/>
            <a:ext cx="5972176" cy="293997"/>
          </a:xfrm>
          <a:prstGeom prst="rect">
            <a:avLst/>
          </a:prstGeom>
        </p:spPr>
        <p:txBody>
          <a:bodyPr/>
          <a:lstStyle>
            <a:lvl1pPr marL="0" indent="0">
              <a:buNone/>
              <a:defRPr sz="1400" b="1" i="0">
                <a:solidFill>
                  <a:schemeClr val="bg1"/>
                </a:solidFill>
                <a:latin typeface="Arial" panose="020B0604020202020204" pitchFamily="34" charset="0"/>
                <a:cs typeface="Arial" panose="020B0604020202020204" pitchFamily="34" charset="0"/>
              </a:defRPr>
            </a:lvl1pPr>
          </a:lstStyle>
          <a:p>
            <a:pPr lvl="0"/>
            <a:r>
              <a:rPr lang="en-US" dirty="0"/>
              <a:t>Name of list</a:t>
            </a:r>
          </a:p>
        </p:txBody>
      </p:sp>
      <p:sp>
        <p:nvSpPr>
          <p:cNvPr id="8" name="Text Placeholder 10">
            <a:extLst>
              <a:ext uri="{FF2B5EF4-FFF2-40B4-BE49-F238E27FC236}">
                <a16:creationId xmlns:a16="http://schemas.microsoft.com/office/drawing/2014/main" xmlns="" id="{BA4AAA5C-7781-684A-9E6D-3FC17A499DAC}"/>
              </a:ext>
            </a:extLst>
          </p:cNvPr>
          <p:cNvSpPr>
            <a:spLocks noGrp="1"/>
          </p:cNvSpPr>
          <p:nvPr>
            <p:ph type="body" sz="quarter" idx="15" hasCustomPrompt="1"/>
          </p:nvPr>
        </p:nvSpPr>
        <p:spPr>
          <a:xfrm>
            <a:off x="6627812" y="1066800"/>
            <a:ext cx="5212080" cy="293997"/>
          </a:xfrm>
          <a:prstGeom prst="rect">
            <a:avLst/>
          </a:prstGeom>
        </p:spPr>
        <p:txBody>
          <a:bodyPr/>
          <a:lstStyle>
            <a:lvl1pPr marL="0" indent="0">
              <a:buNone/>
              <a:defRPr sz="1400" b="1" i="0">
                <a:solidFill>
                  <a:schemeClr val="bg1"/>
                </a:solidFill>
                <a:latin typeface="Arial" panose="020B0604020202020204" pitchFamily="34" charset="0"/>
                <a:cs typeface="Arial" panose="020B0604020202020204" pitchFamily="34" charset="0"/>
              </a:defRPr>
            </a:lvl1pPr>
          </a:lstStyle>
          <a:p>
            <a:pPr lvl="0"/>
            <a:r>
              <a:rPr lang="en-US" dirty="0"/>
              <a:t>Name of list</a:t>
            </a:r>
          </a:p>
        </p:txBody>
      </p:sp>
      <p:sp>
        <p:nvSpPr>
          <p:cNvPr id="12" name="Picture Placeholder 11">
            <a:extLst>
              <a:ext uri="{FF2B5EF4-FFF2-40B4-BE49-F238E27FC236}">
                <a16:creationId xmlns:a16="http://schemas.microsoft.com/office/drawing/2014/main" xmlns="" id="{7EB15BD8-B03A-48F4-BE24-97407B49F97D}"/>
              </a:ext>
            </a:extLst>
          </p:cNvPr>
          <p:cNvSpPr>
            <a:spLocks noGrp="1"/>
          </p:cNvSpPr>
          <p:nvPr>
            <p:ph type="pic" sz="quarter" idx="17"/>
          </p:nvPr>
        </p:nvSpPr>
        <p:spPr>
          <a:xfrm>
            <a:off x="427037" y="2057400"/>
            <a:ext cx="5972175" cy="4038600"/>
          </a:xfrm>
          <a:prstGeom prst="rect">
            <a:avLst/>
          </a:prstGeom>
        </p:spPr>
        <p:txBody>
          <a:bodyPr/>
          <a:lstStyle/>
          <a:p>
            <a:endParaRPr lang="en-US" dirty="0"/>
          </a:p>
        </p:txBody>
      </p:sp>
      <p:sp>
        <p:nvSpPr>
          <p:cNvPr id="16" name="Content Placeholder 13">
            <a:extLst>
              <a:ext uri="{FF2B5EF4-FFF2-40B4-BE49-F238E27FC236}">
                <a16:creationId xmlns:a16="http://schemas.microsoft.com/office/drawing/2014/main" xmlns="" id="{C03C8724-41FD-4EC7-9099-919F42EC16CB}"/>
              </a:ext>
            </a:extLst>
          </p:cNvPr>
          <p:cNvSpPr>
            <a:spLocks noGrp="1"/>
          </p:cNvSpPr>
          <p:nvPr>
            <p:ph sz="quarter" idx="19"/>
          </p:nvPr>
        </p:nvSpPr>
        <p:spPr>
          <a:xfrm>
            <a:off x="6627495" y="3870960"/>
            <a:ext cx="5212080" cy="237744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2">
            <a:extLst>
              <a:ext uri="{FF2B5EF4-FFF2-40B4-BE49-F238E27FC236}">
                <a16:creationId xmlns:a16="http://schemas.microsoft.com/office/drawing/2014/main" xmlns="" id="{CEA91B08-4370-4C1B-A255-315D10627A65}"/>
              </a:ext>
            </a:extLst>
          </p:cNvPr>
          <p:cNvSpPr>
            <a:spLocks noGrp="1"/>
          </p:cNvSpPr>
          <p:nvPr>
            <p:ph type="body" sz="quarter" idx="20"/>
          </p:nvPr>
        </p:nvSpPr>
        <p:spPr>
          <a:xfrm>
            <a:off x="434975" y="6400800"/>
            <a:ext cx="8334375" cy="304800"/>
          </a:xfrm>
          <a:prstGeom prst="rect">
            <a:avLst/>
          </a:prstGeom>
        </p:spPr>
        <p:txBody>
          <a:bodyPr/>
          <a:lstStyle>
            <a:lvl1pPr marL="0" indent="0">
              <a:buNone/>
              <a:defRPr sz="1400">
                <a:solidFill>
                  <a:schemeClr val="bg1">
                    <a:lumMod val="65000"/>
                  </a:schemeClr>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20259581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5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xmlns="" id="{24DFF849-B873-1245-8AE3-11C975F154E2}"/>
              </a:ext>
            </a:extLst>
          </p:cNvPr>
          <p:cNvCxnSpPr>
            <a:cxnSpLocks/>
          </p:cNvCxnSpPr>
          <p:nvPr userDrawn="1"/>
        </p:nvCxnSpPr>
        <p:spPr>
          <a:xfrm>
            <a:off x="523452" y="1430585"/>
            <a:ext cx="507559"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3" name="Text Placeholder 10">
            <a:extLst>
              <a:ext uri="{FF2B5EF4-FFF2-40B4-BE49-F238E27FC236}">
                <a16:creationId xmlns:a16="http://schemas.microsoft.com/office/drawing/2014/main" xmlns="" id="{A667668D-1339-2140-A162-C30F5276203A}"/>
              </a:ext>
            </a:extLst>
          </p:cNvPr>
          <p:cNvSpPr>
            <a:spLocks noGrp="1"/>
          </p:cNvSpPr>
          <p:nvPr>
            <p:ph type="body" sz="quarter" idx="10" hasCustomPrompt="1"/>
          </p:nvPr>
        </p:nvSpPr>
        <p:spPr>
          <a:xfrm>
            <a:off x="427038" y="701677"/>
            <a:ext cx="7650181" cy="461537"/>
          </a:xfrm>
          <a:prstGeom prst="rect">
            <a:avLst/>
          </a:prstGeom>
        </p:spPr>
        <p:txBody>
          <a:bodyPr/>
          <a:lstStyle>
            <a:lvl1pPr marL="0" indent="0">
              <a:buNone/>
              <a:defRPr sz="2999" b="0" i="0">
                <a:solidFill>
                  <a:schemeClr val="bg1"/>
                </a:solidFill>
                <a:latin typeface="Arial" panose="020B0604020202020204" pitchFamily="34" charset="0"/>
                <a:cs typeface="Arial" panose="020B0604020202020204" pitchFamily="34" charset="0"/>
              </a:defRPr>
            </a:lvl1pPr>
          </a:lstStyle>
          <a:p>
            <a:pPr lvl="0"/>
            <a:r>
              <a:rPr lang="en-US" dirty="0"/>
              <a:t>Content</a:t>
            </a:r>
          </a:p>
        </p:txBody>
      </p:sp>
      <p:sp>
        <p:nvSpPr>
          <p:cNvPr id="4" name="Text Placeholder 16">
            <a:extLst>
              <a:ext uri="{FF2B5EF4-FFF2-40B4-BE49-F238E27FC236}">
                <a16:creationId xmlns:a16="http://schemas.microsoft.com/office/drawing/2014/main" xmlns="" id="{EA51ED84-D864-2E41-B307-DCC6BFB6A831}"/>
              </a:ext>
            </a:extLst>
          </p:cNvPr>
          <p:cNvSpPr>
            <a:spLocks noGrp="1"/>
          </p:cNvSpPr>
          <p:nvPr>
            <p:ph type="body" sz="quarter" idx="11" hasCustomPrompt="1"/>
          </p:nvPr>
        </p:nvSpPr>
        <p:spPr>
          <a:xfrm>
            <a:off x="425431" y="1704213"/>
            <a:ext cx="7650181" cy="710964"/>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a:lnSpc>
                <a:spcPct val="110000"/>
              </a:lnSpc>
            </a:pPr>
            <a:r>
              <a:rPr lang="en-US" sz="1400" dirty="0">
                <a:solidFill>
                  <a:schemeClr val="bg1"/>
                </a:solidFill>
                <a:latin typeface="Arial" panose="020B0604020202020204" pitchFamily="34" charset="0"/>
                <a:cs typeface="Arial" panose="020B0604020202020204" pitchFamily="34" charset="0"/>
              </a:rPr>
              <a:t>Is </a:t>
            </a:r>
            <a:r>
              <a:rPr lang="en-US" sz="1400" dirty="0" err="1">
                <a:solidFill>
                  <a:schemeClr val="bg1"/>
                </a:solidFill>
                <a:latin typeface="Arial" panose="020B0604020202020204" pitchFamily="34" charset="0"/>
                <a:cs typeface="Arial" panose="020B0604020202020204" pitchFamily="34" charset="0"/>
              </a:rPr>
              <a:t>alibusda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dolenti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fugiatisquas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si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dolorestius</a:t>
            </a:r>
            <a:r>
              <a:rPr lang="en-US" sz="1400" dirty="0">
                <a:solidFill>
                  <a:schemeClr val="bg1"/>
                </a:solidFill>
                <a:latin typeface="Arial" panose="020B0604020202020204" pitchFamily="34" charset="0"/>
                <a:cs typeface="Arial" panose="020B0604020202020204" pitchFamily="34" charset="0"/>
              </a:rPr>
              <a:t> ab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ne </a:t>
            </a:r>
            <a:r>
              <a:rPr lang="en-US" sz="1400" dirty="0" err="1">
                <a:solidFill>
                  <a:schemeClr val="bg1"/>
                </a:solidFill>
                <a:latin typeface="Arial" panose="020B0604020202020204" pitchFamily="34" charset="0"/>
                <a:cs typeface="Arial" panose="020B0604020202020204" pitchFamily="34" charset="0"/>
              </a:rPr>
              <a:t>earum</a:t>
            </a:r>
            <a:r>
              <a:rPr lang="en-US" sz="1400" dirty="0">
                <a:solidFill>
                  <a:schemeClr val="bg1"/>
                </a:solidFill>
                <a:latin typeface="Arial" panose="020B0604020202020204" pitchFamily="34" charset="0"/>
                <a:cs typeface="Arial" panose="020B0604020202020204" pitchFamily="34" charset="0"/>
              </a:rPr>
              <a:t> a </a:t>
            </a:r>
            <a:r>
              <a:rPr lang="en-US" sz="1400" dirty="0" err="1">
                <a:solidFill>
                  <a:schemeClr val="bg1"/>
                </a:solidFill>
                <a:latin typeface="Arial" panose="020B0604020202020204" pitchFamily="34" charset="0"/>
                <a:cs typeface="Arial" panose="020B0604020202020204" pitchFamily="34" charset="0"/>
              </a:rPr>
              <a:t>quaest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velique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nem</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alibus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expliae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omniendit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nobit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evenimus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modistiae</a:t>
            </a:r>
            <a:r>
              <a:rPr lang="en-US" sz="1400" dirty="0">
                <a:solidFill>
                  <a:schemeClr val="bg1"/>
                </a:solidFill>
                <a:latin typeface="Arial" panose="020B0604020202020204" pitchFamily="34" charset="0"/>
                <a:cs typeface="Arial" panose="020B0604020202020204" pitchFamily="34" charset="0"/>
              </a:rPr>
              <a:t> et </a:t>
            </a:r>
            <a:r>
              <a:rPr lang="en-US" sz="1400" dirty="0" err="1">
                <a:solidFill>
                  <a:schemeClr val="bg1"/>
                </a:solidFill>
                <a:latin typeface="Arial" panose="020B0604020202020204" pitchFamily="34" charset="0"/>
                <a:cs typeface="Arial" panose="020B0604020202020204" pitchFamily="34" charset="0"/>
              </a:rPr>
              <a:t>resequiditi</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represt</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bla</a:t>
            </a:r>
            <a:r>
              <a:rPr lang="en-US" sz="1400" dirty="0">
                <a:solidFill>
                  <a:schemeClr val="bg1"/>
                </a:solidFill>
                <a:latin typeface="Arial" panose="020B0604020202020204" pitchFamily="34" charset="0"/>
                <a:cs typeface="Arial" panose="020B0604020202020204" pitchFamily="34" charset="0"/>
              </a:rPr>
              <a:t> sit </a:t>
            </a:r>
            <a:r>
              <a:rPr lang="en-US" sz="1400" dirty="0" err="1">
                <a:solidFill>
                  <a:schemeClr val="bg1"/>
                </a:solidFill>
                <a:latin typeface="Arial" panose="020B0604020202020204" pitchFamily="34" charset="0"/>
                <a:cs typeface="Arial" panose="020B0604020202020204" pitchFamily="34" charset="0"/>
              </a:rPr>
              <a:t>idit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eos</a:t>
            </a:r>
            <a:r>
              <a:rPr lang="en-US" sz="1400" dirty="0">
                <a:solidFill>
                  <a:schemeClr val="bg1"/>
                </a:solidFill>
                <a:latin typeface="Arial" panose="020B0604020202020204" pitchFamily="34" charset="0"/>
                <a:cs typeface="Arial" panose="020B0604020202020204" pitchFamily="34" charset="0"/>
              </a:rPr>
              <a:t> as id </a:t>
            </a:r>
            <a:r>
              <a:rPr lang="en-US" sz="1400" dirty="0" err="1">
                <a:solidFill>
                  <a:schemeClr val="bg1"/>
                </a:solidFill>
                <a:latin typeface="Arial" panose="020B0604020202020204" pitchFamily="34" charset="0"/>
                <a:cs typeface="Arial" panose="020B0604020202020204" pitchFamily="34" charset="0"/>
              </a:rPr>
              <a:t>enia</a:t>
            </a:r>
            <a:r>
              <a:rPr lang="en-US" sz="1400" dirty="0">
                <a:solidFill>
                  <a:schemeClr val="bg1"/>
                </a:solidFill>
                <a:latin typeface="Arial" panose="020B0604020202020204" pitchFamily="34" charset="0"/>
                <a:cs typeface="Arial" panose="020B0604020202020204" pitchFamily="34" charset="0"/>
              </a:rPr>
              <a:t> vel </a:t>
            </a:r>
            <a:r>
              <a:rPr lang="en-US" sz="1400" dirty="0" err="1">
                <a:solidFill>
                  <a:schemeClr val="bg1"/>
                </a:solidFill>
                <a:latin typeface="Arial" panose="020B0604020202020204" pitchFamily="34" charset="0"/>
                <a:cs typeface="Arial" panose="020B0604020202020204" pitchFamily="34" charset="0"/>
              </a:rPr>
              <a:t>maionserit</a:t>
            </a:r>
            <a:r>
              <a:rPr lang="en-US" sz="1400" dirty="0">
                <a:solidFill>
                  <a:schemeClr val="bg1"/>
                </a:solidFill>
                <a:latin typeface="Arial" panose="020B0604020202020204" pitchFamily="34" charset="0"/>
                <a:cs typeface="Arial" panose="020B0604020202020204" pitchFamily="34" charset="0"/>
              </a:rPr>
              <a:t> es </a:t>
            </a:r>
            <a:r>
              <a:rPr lang="en-US" sz="1400" dirty="0" err="1">
                <a:solidFill>
                  <a:schemeClr val="bg1"/>
                </a:solidFill>
                <a:latin typeface="Arial" panose="020B0604020202020204" pitchFamily="34" charset="0"/>
                <a:cs typeface="Arial" panose="020B0604020202020204" pitchFamily="34" charset="0"/>
              </a:rPr>
              <a:t>molorehenda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erionsedit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restis</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0283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1146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Content layout ">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320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4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xmlns="" id="{24DFF849-B873-1245-8AE3-11C975F154E2}"/>
              </a:ext>
            </a:extLst>
          </p:cNvPr>
          <p:cNvCxnSpPr>
            <a:cxnSpLocks/>
          </p:cNvCxnSpPr>
          <p:nvPr userDrawn="1"/>
        </p:nvCxnSpPr>
        <p:spPr>
          <a:xfrm>
            <a:off x="523451" y="1430585"/>
            <a:ext cx="507559"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3" name="Text Placeholder 10">
            <a:extLst>
              <a:ext uri="{FF2B5EF4-FFF2-40B4-BE49-F238E27FC236}">
                <a16:creationId xmlns:a16="http://schemas.microsoft.com/office/drawing/2014/main" xmlns="" id="{A667668D-1339-2140-A162-C30F5276203A}"/>
              </a:ext>
            </a:extLst>
          </p:cNvPr>
          <p:cNvSpPr>
            <a:spLocks noGrp="1"/>
          </p:cNvSpPr>
          <p:nvPr>
            <p:ph type="body" sz="quarter" idx="10" hasCustomPrompt="1"/>
          </p:nvPr>
        </p:nvSpPr>
        <p:spPr>
          <a:xfrm>
            <a:off x="427037" y="701675"/>
            <a:ext cx="7650181" cy="669925"/>
          </a:xfrm>
          <a:prstGeom prst="rect">
            <a:avLst/>
          </a:prstGeom>
        </p:spPr>
        <p:txBody>
          <a:bodyPr/>
          <a:lstStyle>
            <a:lvl1pPr marL="0" indent="0">
              <a:buNone/>
              <a:defRPr sz="3000" b="0" i="0">
                <a:solidFill>
                  <a:schemeClr val="bg1"/>
                </a:solidFill>
                <a:latin typeface="Arial" panose="020B0604020202020204" pitchFamily="34" charset="0"/>
                <a:cs typeface="Arial" panose="020B0604020202020204" pitchFamily="34" charset="0"/>
              </a:defRPr>
            </a:lvl1pPr>
          </a:lstStyle>
          <a:p>
            <a:pPr lvl="0"/>
            <a:r>
              <a:rPr lang="en-US" dirty="0"/>
              <a:t>Content</a:t>
            </a:r>
          </a:p>
        </p:txBody>
      </p:sp>
      <p:sp>
        <p:nvSpPr>
          <p:cNvPr id="4" name="Text Placeholder 16">
            <a:extLst>
              <a:ext uri="{FF2B5EF4-FFF2-40B4-BE49-F238E27FC236}">
                <a16:creationId xmlns:a16="http://schemas.microsoft.com/office/drawing/2014/main" xmlns="" id="{EA51ED84-D864-2E41-B307-DCC6BFB6A831}"/>
              </a:ext>
            </a:extLst>
          </p:cNvPr>
          <p:cNvSpPr>
            <a:spLocks noGrp="1"/>
          </p:cNvSpPr>
          <p:nvPr>
            <p:ph type="body" sz="quarter" idx="11" hasCustomPrompt="1"/>
          </p:nvPr>
        </p:nvSpPr>
        <p:spPr>
          <a:xfrm>
            <a:off x="425431" y="1704212"/>
            <a:ext cx="7650181" cy="4544187"/>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a:lnSpc>
                <a:spcPct val="110000"/>
              </a:lnSpc>
            </a:pPr>
            <a:r>
              <a:rPr lang="en-US" sz="1400" dirty="0">
                <a:solidFill>
                  <a:schemeClr val="bg1"/>
                </a:solidFill>
                <a:latin typeface="Arial" panose="020B0604020202020204" pitchFamily="34" charset="0"/>
                <a:cs typeface="Arial" panose="020B0604020202020204" pitchFamily="34" charset="0"/>
              </a:rPr>
              <a:t>Is </a:t>
            </a:r>
            <a:r>
              <a:rPr lang="en-US" sz="1400" dirty="0" err="1">
                <a:solidFill>
                  <a:schemeClr val="bg1"/>
                </a:solidFill>
                <a:latin typeface="Arial" panose="020B0604020202020204" pitchFamily="34" charset="0"/>
                <a:cs typeface="Arial" panose="020B0604020202020204" pitchFamily="34" charset="0"/>
              </a:rPr>
              <a:t>alibusda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dolenti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fugiatisquas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si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dolorestius</a:t>
            </a:r>
            <a:r>
              <a:rPr lang="en-US" sz="1400" dirty="0">
                <a:solidFill>
                  <a:schemeClr val="bg1"/>
                </a:solidFill>
                <a:latin typeface="Arial" panose="020B0604020202020204" pitchFamily="34" charset="0"/>
                <a:cs typeface="Arial" panose="020B0604020202020204" pitchFamily="34" charset="0"/>
              </a:rPr>
              <a:t> ab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ne </a:t>
            </a:r>
            <a:r>
              <a:rPr lang="en-US" sz="1400" dirty="0" err="1">
                <a:solidFill>
                  <a:schemeClr val="bg1"/>
                </a:solidFill>
                <a:latin typeface="Arial" panose="020B0604020202020204" pitchFamily="34" charset="0"/>
                <a:cs typeface="Arial" panose="020B0604020202020204" pitchFamily="34" charset="0"/>
              </a:rPr>
              <a:t>earum</a:t>
            </a:r>
            <a:r>
              <a:rPr lang="en-US" sz="1400" dirty="0">
                <a:solidFill>
                  <a:schemeClr val="bg1"/>
                </a:solidFill>
                <a:latin typeface="Arial" panose="020B0604020202020204" pitchFamily="34" charset="0"/>
                <a:cs typeface="Arial" panose="020B0604020202020204" pitchFamily="34" charset="0"/>
              </a:rPr>
              <a:t> a </a:t>
            </a:r>
            <a:r>
              <a:rPr lang="en-US" sz="1400" dirty="0" err="1">
                <a:solidFill>
                  <a:schemeClr val="bg1"/>
                </a:solidFill>
                <a:latin typeface="Arial" panose="020B0604020202020204" pitchFamily="34" charset="0"/>
                <a:cs typeface="Arial" panose="020B0604020202020204" pitchFamily="34" charset="0"/>
              </a:rPr>
              <a:t>quaest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velique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nem</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alibus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expliae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omniendit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nobit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evenimus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modistiae</a:t>
            </a:r>
            <a:r>
              <a:rPr lang="en-US" sz="1400" dirty="0">
                <a:solidFill>
                  <a:schemeClr val="bg1"/>
                </a:solidFill>
                <a:latin typeface="Arial" panose="020B0604020202020204" pitchFamily="34" charset="0"/>
                <a:cs typeface="Arial" panose="020B0604020202020204" pitchFamily="34" charset="0"/>
              </a:rPr>
              <a:t> et </a:t>
            </a:r>
            <a:r>
              <a:rPr lang="en-US" sz="1400" dirty="0" err="1">
                <a:solidFill>
                  <a:schemeClr val="bg1"/>
                </a:solidFill>
                <a:latin typeface="Arial" panose="020B0604020202020204" pitchFamily="34" charset="0"/>
                <a:cs typeface="Arial" panose="020B0604020202020204" pitchFamily="34" charset="0"/>
              </a:rPr>
              <a:t>resequiditi</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represt</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bla</a:t>
            </a:r>
            <a:r>
              <a:rPr lang="en-US" sz="1400" dirty="0">
                <a:solidFill>
                  <a:schemeClr val="bg1"/>
                </a:solidFill>
                <a:latin typeface="Arial" panose="020B0604020202020204" pitchFamily="34" charset="0"/>
                <a:cs typeface="Arial" panose="020B0604020202020204" pitchFamily="34" charset="0"/>
              </a:rPr>
              <a:t> sit </a:t>
            </a:r>
            <a:r>
              <a:rPr lang="en-US" sz="1400" dirty="0" err="1">
                <a:solidFill>
                  <a:schemeClr val="bg1"/>
                </a:solidFill>
                <a:latin typeface="Arial" panose="020B0604020202020204" pitchFamily="34" charset="0"/>
                <a:cs typeface="Arial" panose="020B0604020202020204" pitchFamily="34" charset="0"/>
              </a:rPr>
              <a:t>idit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eos</a:t>
            </a:r>
            <a:r>
              <a:rPr lang="en-US" sz="1400" dirty="0">
                <a:solidFill>
                  <a:schemeClr val="bg1"/>
                </a:solidFill>
                <a:latin typeface="Arial" panose="020B0604020202020204" pitchFamily="34" charset="0"/>
                <a:cs typeface="Arial" panose="020B0604020202020204" pitchFamily="34" charset="0"/>
              </a:rPr>
              <a:t> as id </a:t>
            </a:r>
            <a:r>
              <a:rPr lang="en-US" sz="1400" dirty="0" err="1">
                <a:solidFill>
                  <a:schemeClr val="bg1"/>
                </a:solidFill>
                <a:latin typeface="Arial" panose="020B0604020202020204" pitchFamily="34" charset="0"/>
                <a:cs typeface="Arial" panose="020B0604020202020204" pitchFamily="34" charset="0"/>
              </a:rPr>
              <a:t>enia</a:t>
            </a:r>
            <a:r>
              <a:rPr lang="en-US" sz="1400" dirty="0">
                <a:solidFill>
                  <a:schemeClr val="bg1"/>
                </a:solidFill>
                <a:latin typeface="Arial" panose="020B0604020202020204" pitchFamily="34" charset="0"/>
                <a:cs typeface="Arial" panose="020B0604020202020204" pitchFamily="34" charset="0"/>
              </a:rPr>
              <a:t> vel </a:t>
            </a:r>
            <a:r>
              <a:rPr lang="en-US" sz="1400" dirty="0" err="1">
                <a:solidFill>
                  <a:schemeClr val="bg1"/>
                </a:solidFill>
                <a:latin typeface="Arial" panose="020B0604020202020204" pitchFamily="34" charset="0"/>
                <a:cs typeface="Arial" panose="020B0604020202020204" pitchFamily="34" charset="0"/>
              </a:rPr>
              <a:t>maionserit</a:t>
            </a:r>
            <a:r>
              <a:rPr lang="en-US" sz="1400" dirty="0">
                <a:solidFill>
                  <a:schemeClr val="bg1"/>
                </a:solidFill>
                <a:latin typeface="Arial" panose="020B0604020202020204" pitchFamily="34" charset="0"/>
                <a:cs typeface="Arial" panose="020B0604020202020204" pitchFamily="34" charset="0"/>
              </a:rPr>
              <a:t> es </a:t>
            </a:r>
            <a:r>
              <a:rPr lang="en-US" sz="1400" dirty="0" err="1">
                <a:solidFill>
                  <a:schemeClr val="bg1"/>
                </a:solidFill>
                <a:latin typeface="Arial" panose="020B0604020202020204" pitchFamily="34" charset="0"/>
                <a:cs typeface="Arial" panose="020B0604020202020204" pitchFamily="34" charset="0"/>
              </a:rPr>
              <a:t>molorehenda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erionsedit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restis</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12844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xmlns="" id="{67CDC5A2-771A-1745-9680-E5ED9A27DFB1}"/>
              </a:ext>
            </a:extLst>
          </p:cNvPr>
          <p:cNvCxnSpPr/>
          <p:nvPr userDrawn="1"/>
        </p:nvCxnSpPr>
        <p:spPr>
          <a:xfrm>
            <a:off x="938869" y="2458973"/>
            <a:ext cx="518025"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xmlns="" id="{6CD282ED-E3CF-EE49-9AAA-DB4CD9BEF0F7}"/>
              </a:ext>
            </a:extLst>
          </p:cNvPr>
          <p:cNvCxnSpPr>
            <a:cxnSpLocks/>
          </p:cNvCxnSpPr>
          <p:nvPr userDrawn="1"/>
        </p:nvCxnSpPr>
        <p:spPr>
          <a:xfrm>
            <a:off x="9277028" y="3239715"/>
            <a:ext cx="390294"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4" name="Text Placeholder 7">
            <a:extLst>
              <a:ext uri="{FF2B5EF4-FFF2-40B4-BE49-F238E27FC236}">
                <a16:creationId xmlns:a16="http://schemas.microsoft.com/office/drawing/2014/main" xmlns="" id="{A247CBD7-2AB9-A246-BA6D-B34F0780C538}"/>
              </a:ext>
            </a:extLst>
          </p:cNvPr>
          <p:cNvSpPr>
            <a:spLocks noGrp="1"/>
          </p:cNvSpPr>
          <p:nvPr>
            <p:ph type="body" sz="quarter" idx="10" hasCustomPrompt="1"/>
          </p:nvPr>
        </p:nvSpPr>
        <p:spPr>
          <a:xfrm>
            <a:off x="9176153" y="3328502"/>
            <a:ext cx="1905000" cy="292100"/>
          </a:xfrm>
          <a:prstGeom prst="rect">
            <a:avLst/>
          </a:prstGeom>
        </p:spPr>
        <p:txBody>
          <a:bodyPr/>
          <a:lstStyle>
            <a:lvl1pPr>
              <a:defRPr lang="en-US" sz="1500" b="1"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6926">
              <a:lnSpc>
                <a:spcPct val="80000"/>
              </a:lnSpc>
              <a:spcBef>
                <a:spcPct val="0"/>
              </a:spcBef>
              <a:spcAft>
                <a:spcPts val="600"/>
              </a:spcAft>
              <a:buNone/>
            </a:pPr>
            <a:r>
              <a:rPr lang="en-US" dirty="0"/>
              <a:t>First Last Name</a:t>
            </a:r>
          </a:p>
          <a:p>
            <a:pPr marL="0" lvl="0" defTabSz="456926">
              <a:lnSpc>
                <a:spcPct val="80000"/>
              </a:lnSpc>
              <a:spcBef>
                <a:spcPct val="0"/>
              </a:spcBef>
              <a:spcAft>
                <a:spcPts val="600"/>
              </a:spcAft>
              <a:buNone/>
            </a:pPr>
            <a:endParaRPr lang="en-US" dirty="0"/>
          </a:p>
        </p:txBody>
      </p:sp>
      <p:sp>
        <p:nvSpPr>
          <p:cNvPr id="5" name="Text Placeholder 7">
            <a:extLst>
              <a:ext uri="{FF2B5EF4-FFF2-40B4-BE49-F238E27FC236}">
                <a16:creationId xmlns:a16="http://schemas.microsoft.com/office/drawing/2014/main" xmlns="" id="{75525634-7139-8F45-9438-69F30DB0BA90}"/>
              </a:ext>
            </a:extLst>
          </p:cNvPr>
          <p:cNvSpPr>
            <a:spLocks noGrp="1"/>
          </p:cNvSpPr>
          <p:nvPr>
            <p:ph type="body" sz="quarter" idx="11" hasCustomPrompt="1"/>
          </p:nvPr>
        </p:nvSpPr>
        <p:spPr>
          <a:xfrm>
            <a:off x="9176153" y="3595202"/>
            <a:ext cx="1905000" cy="2528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6926">
              <a:lnSpc>
                <a:spcPct val="80000"/>
              </a:lnSpc>
              <a:spcBef>
                <a:spcPct val="0"/>
              </a:spcBef>
              <a:spcAft>
                <a:spcPts val="600"/>
              </a:spcAft>
              <a:buNone/>
            </a:pPr>
            <a:r>
              <a:rPr lang="en-US" dirty="0"/>
              <a:t>Title</a:t>
            </a:r>
          </a:p>
        </p:txBody>
      </p:sp>
      <p:sp>
        <p:nvSpPr>
          <p:cNvPr id="6" name="Text Placeholder 7">
            <a:extLst>
              <a:ext uri="{FF2B5EF4-FFF2-40B4-BE49-F238E27FC236}">
                <a16:creationId xmlns:a16="http://schemas.microsoft.com/office/drawing/2014/main" xmlns="" id="{EEF9D48F-0874-A44D-ACBE-6B9F2AB98CC1}"/>
              </a:ext>
            </a:extLst>
          </p:cNvPr>
          <p:cNvSpPr>
            <a:spLocks noGrp="1"/>
          </p:cNvSpPr>
          <p:nvPr>
            <p:ph type="body" sz="quarter" idx="13" hasCustomPrompt="1"/>
          </p:nvPr>
        </p:nvSpPr>
        <p:spPr>
          <a:xfrm>
            <a:off x="9176153" y="3849202"/>
            <a:ext cx="1905000" cy="2655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6926">
              <a:lnSpc>
                <a:spcPct val="80000"/>
              </a:lnSpc>
              <a:spcBef>
                <a:spcPct val="0"/>
              </a:spcBef>
              <a:spcAft>
                <a:spcPts val="600"/>
              </a:spcAft>
              <a:buNone/>
            </a:pPr>
            <a:r>
              <a:rPr lang="en-US" dirty="0"/>
              <a:t>Company</a:t>
            </a:r>
          </a:p>
          <a:p>
            <a:pPr marL="0" lvl="0" defTabSz="456926">
              <a:lnSpc>
                <a:spcPct val="80000"/>
              </a:lnSpc>
              <a:spcBef>
                <a:spcPct val="0"/>
              </a:spcBef>
              <a:spcAft>
                <a:spcPts val="600"/>
              </a:spcAft>
              <a:buNone/>
            </a:pPr>
            <a:endParaRPr lang="en-US" dirty="0"/>
          </a:p>
        </p:txBody>
      </p:sp>
      <p:sp>
        <p:nvSpPr>
          <p:cNvPr id="7" name="Picture Placeholder 10">
            <a:extLst>
              <a:ext uri="{FF2B5EF4-FFF2-40B4-BE49-F238E27FC236}">
                <a16:creationId xmlns:a16="http://schemas.microsoft.com/office/drawing/2014/main" xmlns="" id="{1AB38FD0-582A-2E42-9524-16492BFC1DC5}"/>
              </a:ext>
            </a:extLst>
          </p:cNvPr>
          <p:cNvSpPr>
            <a:spLocks noGrp="1"/>
          </p:cNvSpPr>
          <p:nvPr>
            <p:ph type="pic" sz="quarter" idx="12"/>
          </p:nvPr>
        </p:nvSpPr>
        <p:spPr>
          <a:xfrm>
            <a:off x="9278335" y="1296187"/>
            <a:ext cx="1655887" cy="1655887"/>
          </a:xfrm>
          <a:prstGeom prst="ellipse">
            <a:avLst/>
          </a:prstGeom>
          <a:blipFill dpi="0" rotWithShape="0">
            <a:blip r:embed="rId3" cstate="screen">
              <a:extLst>
                <a:ext uri="{28A0092B-C50C-407E-A947-70E740481C1C}">
                  <a14:useLocalDpi xmlns:a14="http://schemas.microsoft.com/office/drawing/2010/main"/>
                </a:ext>
              </a:extLst>
            </a:blip>
            <a:srcRect/>
            <a:stretch>
              <a:fillRect l="-4000" t="-4000" r="-4000" b="-4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00">
                <a:solidFill>
                  <a:schemeClr val="lt1"/>
                </a:solidFill>
              </a:defRPr>
            </a:lvl1pPr>
          </a:lstStyle>
          <a:p>
            <a:pPr marL="0" lvl="0" algn="ctr" defTabSz="761558"/>
            <a:endParaRPr lang="en-US"/>
          </a:p>
        </p:txBody>
      </p:sp>
      <p:sp>
        <p:nvSpPr>
          <p:cNvPr id="8" name="Text Placeholder 27">
            <a:extLst>
              <a:ext uri="{FF2B5EF4-FFF2-40B4-BE49-F238E27FC236}">
                <a16:creationId xmlns:a16="http://schemas.microsoft.com/office/drawing/2014/main" xmlns="" id="{064AC2E5-D0E5-624A-8010-654ADC7B7914}"/>
              </a:ext>
            </a:extLst>
          </p:cNvPr>
          <p:cNvSpPr>
            <a:spLocks noGrp="1"/>
          </p:cNvSpPr>
          <p:nvPr>
            <p:ph type="body" sz="quarter" idx="14" hasCustomPrompt="1"/>
          </p:nvPr>
        </p:nvSpPr>
        <p:spPr>
          <a:xfrm>
            <a:off x="835612" y="707169"/>
            <a:ext cx="6782799" cy="1547588"/>
          </a:xfrm>
          <a:prstGeom prst="rect">
            <a:avLst/>
          </a:prstGeom>
        </p:spPr>
        <p:txBody>
          <a:bodyPr/>
          <a:lstStyle>
            <a:lvl1pPr marL="0" indent="0">
              <a:buNone/>
              <a:defRPr sz="4999" b="1" i="0">
                <a:solidFill>
                  <a:schemeClr val="bg1"/>
                </a:solidFill>
                <a:latin typeface="Arial" panose="020B0604020202020204" pitchFamily="34" charset="0"/>
                <a:cs typeface="Arial" panose="020B0604020202020204" pitchFamily="34" charset="0"/>
              </a:defRPr>
            </a:lvl1pPr>
            <a:lvl2pPr>
              <a:defRPr sz="4799"/>
            </a:lvl2pPr>
            <a:lvl3pPr>
              <a:defRPr sz="4799"/>
            </a:lvl3pPr>
            <a:lvl4pPr>
              <a:defRPr sz="4799"/>
            </a:lvl4pPr>
            <a:lvl5pPr>
              <a:defRPr sz="4799"/>
            </a:lvl5pPr>
          </a:lstStyle>
          <a:p>
            <a:pPr lvl="0"/>
            <a:r>
              <a:rPr lang="en-US" dirty="0"/>
              <a:t>Your event name goes here.</a:t>
            </a:r>
          </a:p>
        </p:txBody>
      </p:sp>
      <p:sp>
        <p:nvSpPr>
          <p:cNvPr id="9" name="Text Placeholder 31">
            <a:extLst>
              <a:ext uri="{FF2B5EF4-FFF2-40B4-BE49-F238E27FC236}">
                <a16:creationId xmlns:a16="http://schemas.microsoft.com/office/drawing/2014/main" xmlns="" id="{3FF39313-3B29-B749-AFA3-91059F6D1D07}"/>
              </a:ext>
            </a:extLst>
          </p:cNvPr>
          <p:cNvSpPr>
            <a:spLocks noGrp="1"/>
          </p:cNvSpPr>
          <p:nvPr>
            <p:ph type="body" sz="quarter" idx="15" hasCustomPrompt="1"/>
          </p:nvPr>
        </p:nvSpPr>
        <p:spPr>
          <a:xfrm>
            <a:off x="835025" y="2576122"/>
            <a:ext cx="6782798" cy="1538672"/>
          </a:xfrm>
          <a:prstGeom prst="rect">
            <a:avLst/>
          </a:prstGeom>
        </p:spPr>
        <p:txBody>
          <a:bodyPr/>
          <a:lstStyle>
            <a:lvl1pPr marL="0" indent="0">
              <a:buNone/>
              <a:defRPr sz="2099" b="0" i="0">
                <a:solidFill>
                  <a:schemeClr val="bg1"/>
                </a:solidFill>
                <a:latin typeface="Arial" panose="020B0604020202020204" pitchFamily="34" charset="0"/>
                <a:cs typeface="Arial" panose="020B0604020202020204" pitchFamily="34" charset="0"/>
              </a:defRPr>
            </a:lvl1pPr>
          </a:lstStyle>
          <a:p>
            <a:pPr lvl="0"/>
            <a:r>
              <a:rPr lang="en-US" dirty="0"/>
              <a:t>Subhead goes here</a:t>
            </a:r>
          </a:p>
        </p:txBody>
      </p:sp>
      <p:sp>
        <p:nvSpPr>
          <p:cNvPr id="10" name="Text Placeholder 7">
            <a:extLst>
              <a:ext uri="{FF2B5EF4-FFF2-40B4-BE49-F238E27FC236}">
                <a16:creationId xmlns:a16="http://schemas.microsoft.com/office/drawing/2014/main" xmlns="" id="{2010E0E4-7307-C84A-964F-37328425AA2C}"/>
              </a:ext>
            </a:extLst>
          </p:cNvPr>
          <p:cNvSpPr>
            <a:spLocks noGrp="1"/>
          </p:cNvSpPr>
          <p:nvPr>
            <p:ph type="body" sz="quarter" idx="16" hasCustomPrompt="1"/>
          </p:nvPr>
        </p:nvSpPr>
        <p:spPr>
          <a:xfrm>
            <a:off x="9176153" y="782971"/>
            <a:ext cx="1905000" cy="292100"/>
          </a:xfrm>
          <a:prstGeom prst="rect">
            <a:avLst/>
          </a:prstGeom>
        </p:spPr>
        <p:txBody>
          <a:bodyPr/>
          <a:lstStyle>
            <a:lvl1pPr>
              <a:defRPr lang="en-US" sz="1200" b="1"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6926">
              <a:lnSpc>
                <a:spcPct val="80000"/>
              </a:lnSpc>
              <a:spcBef>
                <a:spcPct val="0"/>
              </a:spcBef>
              <a:spcAft>
                <a:spcPts val="600"/>
              </a:spcAft>
              <a:buNone/>
            </a:pPr>
            <a:r>
              <a:rPr lang="en-US" dirty="0"/>
              <a:t>Today’s moderator</a:t>
            </a:r>
          </a:p>
          <a:p>
            <a:pPr marL="0" lvl="0" defTabSz="456926">
              <a:lnSpc>
                <a:spcPct val="80000"/>
              </a:lnSpc>
              <a:spcBef>
                <a:spcPct val="0"/>
              </a:spcBef>
              <a:spcAft>
                <a:spcPts val="600"/>
              </a:spcAft>
              <a:buNone/>
            </a:pPr>
            <a:endParaRPr lang="en-US" dirty="0"/>
          </a:p>
        </p:txBody>
      </p:sp>
    </p:spTree>
    <p:extLst>
      <p:ext uri="{BB962C8B-B14F-4D97-AF65-F5344CB8AC3E}">
        <p14:creationId xmlns:p14="http://schemas.microsoft.com/office/powerpoint/2010/main" val="2148415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6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xmlns="" id="{24DFF849-B873-1245-8AE3-11C975F154E2}"/>
              </a:ext>
            </a:extLst>
          </p:cNvPr>
          <p:cNvCxnSpPr>
            <a:cxnSpLocks/>
          </p:cNvCxnSpPr>
          <p:nvPr userDrawn="1"/>
        </p:nvCxnSpPr>
        <p:spPr>
          <a:xfrm>
            <a:off x="523452" y="1430585"/>
            <a:ext cx="507559"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3" name="Text Placeholder 10">
            <a:extLst>
              <a:ext uri="{FF2B5EF4-FFF2-40B4-BE49-F238E27FC236}">
                <a16:creationId xmlns:a16="http://schemas.microsoft.com/office/drawing/2014/main" xmlns="" id="{A667668D-1339-2140-A162-C30F5276203A}"/>
              </a:ext>
            </a:extLst>
          </p:cNvPr>
          <p:cNvSpPr>
            <a:spLocks noGrp="1"/>
          </p:cNvSpPr>
          <p:nvPr>
            <p:ph type="body" sz="quarter" idx="10" hasCustomPrompt="1"/>
          </p:nvPr>
        </p:nvSpPr>
        <p:spPr>
          <a:xfrm>
            <a:off x="427038" y="701677"/>
            <a:ext cx="7650181" cy="669925"/>
          </a:xfrm>
          <a:prstGeom prst="rect">
            <a:avLst/>
          </a:prstGeom>
        </p:spPr>
        <p:txBody>
          <a:bodyPr/>
          <a:lstStyle>
            <a:lvl1pPr marL="0" indent="0">
              <a:buNone/>
              <a:defRPr sz="2999" b="0" i="0">
                <a:solidFill>
                  <a:schemeClr val="bg1"/>
                </a:solidFill>
                <a:latin typeface="Arial" panose="020B0604020202020204" pitchFamily="34" charset="0"/>
                <a:cs typeface="Arial" panose="020B0604020202020204" pitchFamily="34" charset="0"/>
              </a:defRPr>
            </a:lvl1pPr>
          </a:lstStyle>
          <a:p>
            <a:pPr lvl="0"/>
            <a:r>
              <a:rPr lang="en-US" dirty="0"/>
              <a:t>Content</a:t>
            </a:r>
          </a:p>
        </p:txBody>
      </p:sp>
      <p:sp>
        <p:nvSpPr>
          <p:cNvPr id="4" name="Text Placeholder 16">
            <a:extLst>
              <a:ext uri="{FF2B5EF4-FFF2-40B4-BE49-F238E27FC236}">
                <a16:creationId xmlns:a16="http://schemas.microsoft.com/office/drawing/2014/main" xmlns="" id="{EA51ED84-D864-2E41-B307-DCC6BFB6A831}"/>
              </a:ext>
            </a:extLst>
          </p:cNvPr>
          <p:cNvSpPr>
            <a:spLocks noGrp="1"/>
          </p:cNvSpPr>
          <p:nvPr>
            <p:ph type="body" sz="quarter" idx="11" hasCustomPrompt="1"/>
          </p:nvPr>
        </p:nvSpPr>
        <p:spPr>
          <a:xfrm>
            <a:off x="425431" y="1704214"/>
            <a:ext cx="7650181" cy="4544187"/>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a:lnSpc>
                <a:spcPct val="110000"/>
              </a:lnSpc>
            </a:pPr>
            <a:r>
              <a:rPr lang="en-US" sz="1400" dirty="0">
                <a:solidFill>
                  <a:schemeClr val="bg1"/>
                </a:solidFill>
                <a:latin typeface="Arial" panose="020B0604020202020204" pitchFamily="34" charset="0"/>
                <a:cs typeface="Arial" panose="020B0604020202020204" pitchFamily="34" charset="0"/>
              </a:rPr>
              <a:t>Is </a:t>
            </a:r>
            <a:r>
              <a:rPr lang="en-US" sz="1400" dirty="0" err="1">
                <a:solidFill>
                  <a:schemeClr val="bg1"/>
                </a:solidFill>
                <a:latin typeface="Arial" panose="020B0604020202020204" pitchFamily="34" charset="0"/>
                <a:cs typeface="Arial" panose="020B0604020202020204" pitchFamily="34" charset="0"/>
              </a:rPr>
              <a:t>alibusda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dolenti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fugiatisquas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si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dolorestius</a:t>
            </a:r>
            <a:r>
              <a:rPr lang="en-US" sz="1400" dirty="0">
                <a:solidFill>
                  <a:schemeClr val="bg1"/>
                </a:solidFill>
                <a:latin typeface="Arial" panose="020B0604020202020204" pitchFamily="34" charset="0"/>
                <a:cs typeface="Arial" panose="020B0604020202020204" pitchFamily="34" charset="0"/>
              </a:rPr>
              <a:t> ab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ne </a:t>
            </a:r>
            <a:r>
              <a:rPr lang="en-US" sz="1400" dirty="0" err="1">
                <a:solidFill>
                  <a:schemeClr val="bg1"/>
                </a:solidFill>
                <a:latin typeface="Arial" panose="020B0604020202020204" pitchFamily="34" charset="0"/>
                <a:cs typeface="Arial" panose="020B0604020202020204" pitchFamily="34" charset="0"/>
              </a:rPr>
              <a:t>earum</a:t>
            </a:r>
            <a:r>
              <a:rPr lang="en-US" sz="1400" dirty="0">
                <a:solidFill>
                  <a:schemeClr val="bg1"/>
                </a:solidFill>
                <a:latin typeface="Arial" panose="020B0604020202020204" pitchFamily="34" charset="0"/>
                <a:cs typeface="Arial" panose="020B0604020202020204" pitchFamily="34" charset="0"/>
              </a:rPr>
              <a:t> a </a:t>
            </a:r>
            <a:r>
              <a:rPr lang="en-US" sz="1400" dirty="0" err="1">
                <a:solidFill>
                  <a:schemeClr val="bg1"/>
                </a:solidFill>
                <a:latin typeface="Arial" panose="020B0604020202020204" pitchFamily="34" charset="0"/>
                <a:cs typeface="Arial" panose="020B0604020202020204" pitchFamily="34" charset="0"/>
              </a:rPr>
              <a:t>quaest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velique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nem</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alibus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expliae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omniendit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nobit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evenimus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modistiae</a:t>
            </a:r>
            <a:r>
              <a:rPr lang="en-US" sz="1400" dirty="0">
                <a:solidFill>
                  <a:schemeClr val="bg1"/>
                </a:solidFill>
                <a:latin typeface="Arial" panose="020B0604020202020204" pitchFamily="34" charset="0"/>
                <a:cs typeface="Arial" panose="020B0604020202020204" pitchFamily="34" charset="0"/>
              </a:rPr>
              <a:t> et </a:t>
            </a:r>
            <a:r>
              <a:rPr lang="en-US" sz="1400" dirty="0" err="1">
                <a:solidFill>
                  <a:schemeClr val="bg1"/>
                </a:solidFill>
                <a:latin typeface="Arial" panose="020B0604020202020204" pitchFamily="34" charset="0"/>
                <a:cs typeface="Arial" panose="020B0604020202020204" pitchFamily="34" charset="0"/>
              </a:rPr>
              <a:t>resequiditi</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represt</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bla</a:t>
            </a:r>
            <a:r>
              <a:rPr lang="en-US" sz="1400" dirty="0">
                <a:solidFill>
                  <a:schemeClr val="bg1"/>
                </a:solidFill>
                <a:latin typeface="Arial" panose="020B0604020202020204" pitchFamily="34" charset="0"/>
                <a:cs typeface="Arial" panose="020B0604020202020204" pitchFamily="34" charset="0"/>
              </a:rPr>
              <a:t> sit </a:t>
            </a:r>
            <a:r>
              <a:rPr lang="en-US" sz="1400" dirty="0" err="1">
                <a:solidFill>
                  <a:schemeClr val="bg1"/>
                </a:solidFill>
                <a:latin typeface="Arial" panose="020B0604020202020204" pitchFamily="34" charset="0"/>
                <a:cs typeface="Arial" panose="020B0604020202020204" pitchFamily="34" charset="0"/>
              </a:rPr>
              <a:t>idit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eos</a:t>
            </a:r>
            <a:r>
              <a:rPr lang="en-US" sz="1400" dirty="0">
                <a:solidFill>
                  <a:schemeClr val="bg1"/>
                </a:solidFill>
                <a:latin typeface="Arial" panose="020B0604020202020204" pitchFamily="34" charset="0"/>
                <a:cs typeface="Arial" panose="020B0604020202020204" pitchFamily="34" charset="0"/>
              </a:rPr>
              <a:t> as id </a:t>
            </a:r>
            <a:r>
              <a:rPr lang="en-US" sz="1400" dirty="0" err="1">
                <a:solidFill>
                  <a:schemeClr val="bg1"/>
                </a:solidFill>
                <a:latin typeface="Arial" panose="020B0604020202020204" pitchFamily="34" charset="0"/>
                <a:cs typeface="Arial" panose="020B0604020202020204" pitchFamily="34" charset="0"/>
              </a:rPr>
              <a:t>enia</a:t>
            </a:r>
            <a:r>
              <a:rPr lang="en-US" sz="1400" dirty="0">
                <a:solidFill>
                  <a:schemeClr val="bg1"/>
                </a:solidFill>
                <a:latin typeface="Arial" panose="020B0604020202020204" pitchFamily="34" charset="0"/>
                <a:cs typeface="Arial" panose="020B0604020202020204" pitchFamily="34" charset="0"/>
              </a:rPr>
              <a:t> vel </a:t>
            </a:r>
            <a:r>
              <a:rPr lang="en-US" sz="1400" dirty="0" err="1">
                <a:solidFill>
                  <a:schemeClr val="bg1"/>
                </a:solidFill>
                <a:latin typeface="Arial" panose="020B0604020202020204" pitchFamily="34" charset="0"/>
                <a:cs typeface="Arial" panose="020B0604020202020204" pitchFamily="34" charset="0"/>
              </a:rPr>
              <a:t>maionserit</a:t>
            </a:r>
            <a:r>
              <a:rPr lang="en-US" sz="1400" dirty="0">
                <a:solidFill>
                  <a:schemeClr val="bg1"/>
                </a:solidFill>
                <a:latin typeface="Arial" panose="020B0604020202020204" pitchFamily="34" charset="0"/>
                <a:cs typeface="Arial" panose="020B0604020202020204" pitchFamily="34" charset="0"/>
              </a:rPr>
              <a:t> es </a:t>
            </a:r>
            <a:r>
              <a:rPr lang="en-US" sz="1400" dirty="0" err="1">
                <a:solidFill>
                  <a:schemeClr val="bg1"/>
                </a:solidFill>
                <a:latin typeface="Arial" panose="020B0604020202020204" pitchFamily="34" charset="0"/>
                <a:cs typeface="Arial" panose="020B0604020202020204" pitchFamily="34" charset="0"/>
              </a:rPr>
              <a:t>molorehenda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erionsedit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restis</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14674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7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xmlns="" id="{24DFF849-B873-1245-8AE3-11C975F154E2}"/>
              </a:ext>
            </a:extLst>
          </p:cNvPr>
          <p:cNvCxnSpPr>
            <a:cxnSpLocks/>
          </p:cNvCxnSpPr>
          <p:nvPr userDrawn="1"/>
        </p:nvCxnSpPr>
        <p:spPr>
          <a:xfrm>
            <a:off x="523452" y="1430585"/>
            <a:ext cx="507559"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3" name="Text Placeholder 10">
            <a:extLst>
              <a:ext uri="{FF2B5EF4-FFF2-40B4-BE49-F238E27FC236}">
                <a16:creationId xmlns:a16="http://schemas.microsoft.com/office/drawing/2014/main" xmlns="" id="{A667668D-1339-2140-A162-C30F5276203A}"/>
              </a:ext>
            </a:extLst>
          </p:cNvPr>
          <p:cNvSpPr>
            <a:spLocks noGrp="1"/>
          </p:cNvSpPr>
          <p:nvPr>
            <p:ph type="body" sz="quarter" idx="10" hasCustomPrompt="1"/>
          </p:nvPr>
        </p:nvSpPr>
        <p:spPr>
          <a:xfrm>
            <a:off x="427038" y="701677"/>
            <a:ext cx="7650181" cy="669925"/>
          </a:xfrm>
          <a:prstGeom prst="rect">
            <a:avLst/>
          </a:prstGeom>
        </p:spPr>
        <p:txBody>
          <a:bodyPr/>
          <a:lstStyle>
            <a:lvl1pPr marL="0" indent="0">
              <a:buNone/>
              <a:defRPr sz="2999" b="0" i="0">
                <a:solidFill>
                  <a:schemeClr val="bg1"/>
                </a:solidFill>
                <a:latin typeface="Arial" panose="020B0604020202020204" pitchFamily="34" charset="0"/>
                <a:cs typeface="Arial" panose="020B0604020202020204" pitchFamily="34" charset="0"/>
              </a:defRPr>
            </a:lvl1pPr>
          </a:lstStyle>
          <a:p>
            <a:pPr lvl="0"/>
            <a:r>
              <a:rPr lang="en-US" dirty="0"/>
              <a:t>Content</a:t>
            </a:r>
          </a:p>
        </p:txBody>
      </p:sp>
      <p:sp>
        <p:nvSpPr>
          <p:cNvPr id="4" name="Text Placeholder 16">
            <a:extLst>
              <a:ext uri="{FF2B5EF4-FFF2-40B4-BE49-F238E27FC236}">
                <a16:creationId xmlns:a16="http://schemas.microsoft.com/office/drawing/2014/main" xmlns="" id="{EA51ED84-D864-2E41-B307-DCC6BFB6A831}"/>
              </a:ext>
            </a:extLst>
          </p:cNvPr>
          <p:cNvSpPr>
            <a:spLocks noGrp="1"/>
          </p:cNvSpPr>
          <p:nvPr>
            <p:ph type="body" sz="quarter" idx="11" hasCustomPrompt="1"/>
          </p:nvPr>
        </p:nvSpPr>
        <p:spPr>
          <a:xfrm>
            <a:off x="425431" y="1704214"/>
            <a:ext cx="7650181" cy="4544187"/>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a:lnSpc>
                <a:spcPct val="110000"/>
              </a:lnSpc>
            </a:pPr>
            <a:r>
              <a:rPr lang="en-US" sz="1400" dirty="0">
                <a:solidFill>
                  <a:schemeClr val="bg1"/>
                </a:solidFill>
                <a:latin typeface="Arial" panose="020B0604020202020204" pitchFamily="34" charset="0"/>
                <a:cs typeface="Arial" panose="020B0604020202020204" pitchFamily="34" charset="0"/>
              </a:rPr>
              <a:t>Is </a:t>
            </a:r>
            <a:r>
              <a:rPr lang="en-US" sz="1400" dirty="0" err="1">
                <a:solidFill>
                  <a:schemeClr val="bg1"/>
                </a:solidFill>
                <a:latin typeface="Arial" panose="020B0604020202020204" pitchFamily="34" charset="0"/>
                <a:cs typeface="Arial" panose="020B0604020202020204" pitchFamily="34" charset="0"/>
              </a:rPr>
              <a:t>alibusda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dolenti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fugiatisquas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si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dolorestius</a:t>
            </a:r>
            <a:r>
              <a:rPr lang="en-US" sz="1400" dirty="0">
                <a:solidFill>
                  <a:schemeClr val="bg1"/>
                </a:solidFill>
                <a:latin typeface="Arial" panose="020B0604020202020204" pitchFamily="34" charset="0"/>
                <a:cs typeface="Arial" panose="020B0604020202020204" pitchFamily="34" charset="0"/>
              </a:rPr>
              <a:t> ab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ne </a:t>
            </a:r>
            <a:r>
              <a:rPr lang="en-US" sz="1400" dirty="0" err="1">
                <a:solidFill>
                  <a:schemeClr val="bg1"/>
                </a:solidFill>
                <a:latin typeface="Arial" panose="020B0604020202020204" pitchFamily="34" charset="0"/>
                <a:cs typeface="Arial" panose="020B0604020202020204" pitchFamily="34" charset="0"/>
              </a:rPr>
              <a:t>earum</a:t>
            </a:r>
            <a:r>
              <a:rPr lang="en-US" sz="1400" dirty="0">
                <a:solidFill>
                  <a:schemeClr val="bg1"/>
                </a:solidFill>
                <a:latin typeface="Arial" panose="020B0604020202020204" pitchFamily="34" charset="0"/>
                <a:cs typeface="Arial" panose="020B0604020202020204" pitchFamily="34" charset="0"/>
              </a:rPr>
              <a:t> a </a:t>
            </a:r>
            <a:r>
              <a:rPr lang="en-US" sz="1400" dirty="0" err="1">
                <a:solidFill>
                  <a:schemeClr val="bg1"/>
                </a:solidFill>
                <a:latin typeface="Arial" panose="020B0604020202020204" pitchFamily="34" charset="0"/>
                <a:cs typeface="Arial" panose="020B0604020202020204" pitchFamily="34" charset="0"/>
              </a:rPr>
              <a:t>quaest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velique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nem</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alibus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expliae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omniendit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nobit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evenimus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modistiae</a:t>
            </a:r>
            <a:r>
              <a:rPr lang="en-US" sz="1400" dirty="0">
                <a:solidFill>
                  <a:schemeClr val="bg1"/>
                </a:solidFill>
                <a:latin typeface="Arial" panose="020B0604020202020204" pitchFamily="34" charset="0"/>
                <a:cs typeface="Arial" panose="020B0604020202020204" pitchFamily="34" charset="0"/>
              </a:rPr>
              <a:t> et </a:t>
            </a:r>
            <a:r>
              <a:rPr lang="en-US" sz="1400" dirty="0" err="1">
                <a:solidFill>
                  <a:schemeClr val="bg1"/>
                </a:solidFill>
                <a:latin typeface="Arial" panose="020B0604020202020204" pitchFamily="34" charset="0"/>
                <a:cs typeface="Arial" panose="020B0604020202020204" pitchFamily="34" charset="0"/>
              </a:rPr>
              <a:t>resequiditi</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represt</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bla</a:t>
            </a:r>
            <a:r>
              <a:rPr lang="en-US" sz="1400" dirty="0">
                <a:solidFill>
                  <a:schemeClr val="bg1"/>
                </a:solidFill>
                <a:latin typeface="Arial" panose="020B0604020202020204" pitchFamily="34" charset="0"/>
                <a:cs typeface="Arial" panose="020B0604020202020204" pitchFamily="34" charset="0"/>
              </a:rPr>
              <a:t> sit </a:t>
            </a:r>
            <a:r>
              <a:rPr lang="en-US" sz="1400" dirty="0" err="1">
                <a:solidFill>
                  <a:schemeClr val="bg1"/>
                </a:solidFill>
                <a:latin typeface="Arial" panose="020B0604020202020204" pitchFamily="34" charset="0"/>
                <a:cs typeface="Arial" panose="020B0604020202020204" pitchFamily="34" charset="0"/>
              </a:rPr>
              <a:t>idit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eos</a:t>
            </a:r>
            <a:r>
              <a:rPr lang="en-US" sz="1400" dirty="0">
                <a:solidFill>
                  <a:schemeClr val="bg1"/>
                </a:solidFill>
                <a:latin typeface="Arial" panose="020B0604020202020204" pitchFamily="34" charset="0"/>
                <a:cs typeface="Arial" panose="020B0604020202020204" pitchFamily="34" charset="0"/>
              </a:rPr>
              <a:t> as id </a:t>
            </a:r>
            <a:r>
              <a:rPr lang="en-US" sz="1400" dirty="0" err="1">
                <a:solidFill>
                  <a:schemeClr val="bg1"/>
                </a:solidFill>
                <a:latin typeface="Arial" panose="020B0604020202020204" pitchFamily="34" charset="0"/>
                <a:cs typeface="Arial" panose="020B0604020202020204" pitchFamily="34" charset="0"/>
              </a:rPr>
              <a:t>enia</a:t>
            </a:r>
            <a:r>
              <a:rPr lang="en-US" sz="1400" dirty="0">
                <a:solidFill>
                  <a:schemeClr val="bg1"/>
                </a:solidFill>
                <a:latin typeface="Arial" panose="020B0604020202020204" pitchFamily="34" charset="0"/>
                <a:cs typeface="Arial" panose="020B0604020202020204" pitchFamily="34" charset="0"/>
              </a:rPr>
              <a:t> vel </a:t>
            </a:r>
            <a:r>
              <a:rPr lang="en-US" sz="1400" dirty="0" err="1">
                <a:solidFill>
                  <a:schemeClr val="bg1"/>
                </a:solidFill>
                <a:latin typeface="Arial" panose="020B0604020202020204" pitchFamily="34" charset="0"/>
                <a:cs typeface="Arial" panose="020B0604020202020204" pitchFamily="34" charset="0"/>
              </a:rPr>
              <a:t>maionserit</a:t>
            </a:r>
            <a:r>
              <a:rPr lang="en-US" sz="1400" dirty="0">
                <a:solidFill>
                  <a:schemeClr val="bg1"/>
                </a:solidFill>
                <a:latin typeface="Arial" panose="020B0604020202020204" pitchFamily="34" charset="0"/>
                <a:cs typeface="Arial" panose="020B0604020202020204" pitchFamily="34" charset="0"/>
              </a:rPr>
              <a:t> es </a:t>
            </a:r>
            <a:r>
              <a:rPr lang="en-US" sz="1400" dirty="0" err="1">
                <a:solidFill>
                  <a:schemeClr val="bg1"/>
                </a:solidFill>
                <a:latin typeface="Arial" panose="020B0604020202020204" pitchFamily="34" charset="0"/>
                <a:cs typeface="Arial" panose="020B0604020202020204" pitchFamily="34" charset="0"/>
              </a:rPr>
              <a:t>molorehenda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erionsedit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restis</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80844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8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xmlns="" id="{24DFF849-B873-1245-8AE3-11C975F154E2}"/>
              </a:ext>
            </a:extLst>
          </p:cNvPr>
          <p:cNvCxnSpPr>
            <a:cxnSpLocks/>
          </p:cNvCxnSpPr>
          <p:nvPr userDrawn="1"/>
        </p:nvCxnSpPr>
        <p:spPr>
          <a:xfrm>
            <a:off x="523452" y="1430585"/>
            <a:ext cx="507559"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3" name="Text Placeholder 10">
            <a:extLst>
              <a:ext uri="{FF2B5EF4-FFF2-40B4-BE49-F238E27FC236}">
                <a16:creationId xmlns:a16="http://schemas.microsoft.com/office/drawing/2014/main" xmlns="" id="{A667668D-1339-2140-A162-C30F5276203A}"/>
              </a:ext>
            </a:extLst>
          </p:cNvPr>
          <p:cNvSpPr>
            <a:spLocks noGrp="1"/>
          </p:cNvSpPr>
          <p:nvPr>
            <p:ph type="body" sz="quarter" idx="10" hasCustomPrompt="1"/>
          </p:nvPr>
        </p:nvSpPr>
        <p:spPr>
          <a:xfrm>
            <a:off x="427038" y="701677"/>
            <a:ext cx="7650181" cy="669925"/>
          </a:xfrm>
          <a:prstGeom prst="rect">
            <a:avLst/>
          </a:prstGeom>
        </p:spPr>
        <p:txBody>
          <a:bodyPr/>
          <a:lstStyle>
            <a:lvl1pPr marL="0" indent="0">
              <a:buNone/>
              <a:defRPr sz="2999" b="0" i="0">
                <a:solidFill>
                  <a:schemeClr val="bg1"/>
                </a:solidFill>
                <a:latin typeface="Arial" panose="020B0604020202020204" pitchFamily="34" charset="0"/>
                <a:cs typeface="Arial" panose="020B0604020202020204" pitchFamily="34" charset="0"/>
              </a:defRPr>
            </a:lvl1pPr>
          </a:lstStyle>
          <a:p>
            <a:pPr lvl="0"/>
            <a:r>
              <a:rPr lang="en-US" dirty="0"/>
              <a:t>Content</a:t>
            </a:r>
          </a:p>
        </p:txBody>
      </p:sp>
      <p:sp>
        <p:nvSpPr>
          <p:cNvPr id="4" name="Text Placeholder 16">
            <a:extLst>
              <a:ext uri="{FF2B5EF4-FFF2-40B4-BE49-F238E27FC236}">
                <a16:creationId xmlns:a16="http://schemas.microsoft.com/office/drawing/2014/main" xmlns="" id="{EA51ED84-D864-2E41-B307-DCC6BFB6A831}"/>
              </a:ext>
            </a:extLst>
          </p:cNvPr>
          <p:cNvSpPr>
            <a:spLocks noGrp="1"/>
          </p:cNvSpPr>
          <p:nvPr>
            <p:ph type="body" sz="quarter" idx="11" hasCustomPrompt="1"/>
          </p:nvPr>
        </p:nvSpPr>
        <p:spPr>
          <a:xfrm>
            <a:off x="425431" y="1704214"/>
            <a:ext cx="7650181" cy="4544187"/>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a:lnSpc>
                <a:spcPct val="110000"/>
              </a:lnSpc>
            </a:pPr>
            <a:r>
              <a:rPr lang="en-US" sz="1400" dirty="0">
                <a:solidFill>
                  <a:schemeClr val="bg1"/>
                </a:solidFill>
                <a:latin typeface="Arial" panose="020B0604020202020204" pitchFamily="34" charset="0"/>
                <a:cs typeface="Arial" panose="020B0604020202020204" pitchFamily="34" charset="0"/>
              </a:rPr>
              <a:t>Is </a:t>
            </a:r>
            <a:r>
              <a:rPr lang="en-US" sz="1400" dirty="0" err="1">
                <a:solidFill>
                  <a:schemeClr val="bg1"/>
                </a:solidFill>
                <a:latin typeface="Arial" panose="020B0604020202020204" pitchFamily="34" charset="0"/>
                <a:cs typeface="Arial" panose="020B0604020202020204" pitchFamily="34" charset="0"/>
              </a:rPr>
              <a:t>alibusda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dolenti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fugiatisquas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si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dolorestius</a:t>
            </a:r>
            <a:r>
              <a:rPr lang="en-US" sz="1400" dirty="0">
                <a:solidFill>
                  <a:schemeClr val="bg1"/>
                </a:solidFill>
                <a:latin typeface="Arial" panose="020B0604020202020204" pitchFamily="34" charset="0"/>
                <a:cs typeface="Arial" panose="020B0604020202020204" pitchFamily="34" charset="0"/>
              </a:rPr>
              <a:t> ab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ne </a:t>
            </a:r>
            <a:r>
              <a:rPr lang="en-US" sz="1400" dirty="0" err="1">
                <a:solidFill>
                  <a:schemeClr val="bg1"/>
                </a:solidFill>
                <a:latin typeface="Arial" panose="020B0604020202020204" pitchFamily="34" charset="0"/>
                <a:cs typeface="Arial" panose="020B0604020202020204" pitchFamily="34" charset="0"/>
              </a:rPr>
              <a:t>earum</a:t>
            </a:r>
            <a:r>
              <a:rPr lang="en-US" sz="1400" dirty="0">
                <a:solidFill>
                  <a:schemeClr val="bg1"/>
                </a:solidFill>
                <a:latin typeface="Arial" panose="020B0604020202020204" pitchFamily="34" charset="0"/>
                <a:cs typeface="Arial" panose="020B0604020202020204" pitchFamily="34" charset="0"/>
              </a:rPr>
              <a:t> a </a:t>
            </a:r>
            <a:r>
              <a:rPr lang="en-US" sz="1400" dirty="0" err="1">
                <a:solidFill>
                  <a:schemeClr val="bg1"/>
                </a:solidFill>
                <a:latin typeface="Arial" panose="020B0604020202020204" pitchFamily="34" charset="0"/>
                <a:cs typeface="Arial" panose="020B0604020202020204" pitchFamily="34" charset="0"/>
              </a:rPr>
              <a:t>quaest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velique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nem</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alibus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expliae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omniendit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nobit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evenimus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modistiae</a:t>
            </a:r>
            <a:r>
              <a:rPr lang="en-US" sz="1400" dirty="0">
                <a:solidFill>
                  <a:schemeClr val="bg1"/>
                </a:solidFill>
                <a:latin typeface="Arial" panose="020B0604020202020204" pitchFamily="34" charset="0"/>
                <a:cs typeface="Arial" panose="020B0604020202020204" pitchFamily="34" charset="0"/>
              </a:rPr>
              <a:t> et </a:t>
            </a:r>
            <a:r>
              <a:rPr lang="en-US" sz="1400" dirty="0" err="1">
                <a:solidFill>
                  <a:schemeClr val="bg1"/>
                </a:solidFill>
                <a:latin typeface="Arial" panose="020B0604020202020204" pitchFamily="34" charset="0"/>
                <a:cs typeface="Arial" panose="020B0604020202020204" pitchFamily="34" charset="0"/>
              </a:rPr>
              <a:t>resequiditi</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represt</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bla</a:t>
            </a:r>
            <a:r>
              <a:rPr lang="en-US" sz="1400" dirty="0">
                <a:solidFill>
                  <a:schemeClr val="bg1"/>
                </a:solidFill>
                <a:latin typeface="Arial" panose="020B0604020202020204" pitchFamily="34" charset="0"/>
                <a:cs typeface="Arial" panose="020B0604020202020204" pitchFamily="34" charset="0"/>
              </a:rPr>
              <a:t> sit </a:t>
            </a:r>
            <a:r>
              <a:rPr lang="en-US" sz="1400" dirty="0" err="1">
                <a:solidFill>
                  <a:schemeClr val="bg1"/>
                </a:solidFill>
                <a:latin typeface="Arial" panose="020B0604020202020204" pitchFamily="34" charset="0"/>
                <a:cs typeface="Arial" panose="020B0604020202020204" pitchFamily="34" charset="0"/>
              </a:rPr>
              <a:t>idit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eos</a:t>
            </a:r>
            <a:r>
              <a:rPr lang="en-US" sz="1400" dirty="0">
                <a:solidFill>
                  <a:schemeClr val="bg1"/>
                </a:solidFill>
                <a:latin typeface="Arial" panose="020B0604020202020204" pitchFamily="34" charset="0"/>
                <a:cs typeface="Arial" panose="020B0604020202020204" pitchFamily="34" charset="0"/>
              </a:rPr>
              <a:t> as id </a:t>
            </a:r>
            <a:r>
              <a:rPr lang="en-US" sz="1400" dirty="0" err="1">
                <a:solidFill>
                  <a:schemeClr val="bg1"/>
                </a:solidFill>
                <a:latin typeface="Arial" panose="020B0604020202020204" pitchFamily="34" charset="0"/>
                <a:cs typeface="Arial" panose="020B0604020202020204" pitchFamily="34" charset="0"/>
              </a:rPr>
              <a:t>enia</a:t>
            </a:r>
            <a:r>
              <a:rPr lang="en-US" sz="1400" dirty="0">
                <a:solidFill>
                  <a:schemeClr val="bg1"/>
                </a:solidFill>
                <a:latin typeface="Arial" panose="020B0604020202020204" pitchFamily="34" charset="0"/>
                <a:cs typeface="Arial" panose="020B0604020202020204" pitchFamily="34" charset="0"/>
              </a:rPr>
              <a:t> vel </a:t>
            </a:r>
            <a:r>
              <a:rPr lang="en-US" sz="1400" dirty="0" err="1">
                <a:solidFill>
                  <a:schemeClr val="bg1"/>
                </a:solidFill>
                <a:latin typeface="Arial" panose="020B0604020202020204" pitchFamily="34" charset="0"/>
                <a:cs typeface="Arial" panose="020B0604020202020204" pitchFamily="34" charset="0"/>
              </a:rPr>
              <a:t>maionserit</a:t>
            </a:r>
            <a:r>
              <a:rPr lang="en-US" sz="1400" dirty="0">
                <a:solidFill>
                  <a:schemeClr val="bg1"/>
                </a:solidFill>
                <a:latin typeface="Arial" panose="020B0604020202020204" pitchFamily="34" charset="0"/>
                <a:cs typeface="Arial" panose="020B0604020202020204" pitchFamily="34" charset="0"/>
              </a:rPr>
              <a:t> es </a:t>
            </a:r>
            <a:r>
              <a:rPr lang="en-US" sz="1400" dirty="0" err="1">
                <a:solidFill>
                  <a:schemeClr val="bg1"/>
                </a:solidFill>
                <a:latin typeface="Arial" panose="020B0604020202020204" pitchFamily="34" charset="0"/>
                <a:cs typeface="Arial" panose="020B0604020202020204" pitchFamily="34" charset="0"/>
              </a:rPr>
              <a:t>molorehenda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erionsedit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restis</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14123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9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xmlns="" id="{24DFF849-B873-1245-8AE3-11C975F154E2}"/>
              </a:ext>
            </a:extLst>
          </p:cNvPr>
          <p:cNvCxnSpPr>
            <a:cxnSpLocks/>
          </p:cNvCxnSpPr>
          <p:nvPr userDrawn="1"/>
        </p:nvCxnSpPr>
        <p:spPr>
          <a:xfrm>
            <a:off x="523452" y="1430585"/>
            <a:ext cx="507559"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3" name="Text Placeholder 10">
            <a:extLst>
              <a:ext uri="{FF2B5EF4-FFF2-40B4-BE49-F238E27FC236}">
                <a16:creationId xmlns:a16="http://schemas.microsoft.com/office/drawing/2014/main" xmlns="" id="{A667668D-1339-2140-A162-C30F5276203A}"/>
              </a:ext>
            </a:extLst>
          </p:cNvPr>
          <p:cNvSpPr>
            <a:spLocks noGrp="1"/>
          </p:cNvSpPr>
          <p:nvPr>
            <p:ph type="body" sz="quarter" idx="10" hasCustomPrompt="1"/>
          </p:nvPr>
        </p:nvSpPr>
        <p:spPr>
          <a:xfrm>
            <a:off x="427038" y="701677"/>
            <a:ext cx="7650181" cy="669925"/>
          </a:xfrm>
          <a:prstGeom prst="rect">
            <a:avLst/>
          </a:prstGeom>
        </p:spPr>
        <p:txBody>
          <a:bodyPr/>
          <a:lstStyle>
            <a:lvl1pPr marL="0" indent="0">
              <a:buNone/>
              <a:defRPr sz="2999" b="0" i="0">
                <a:solidFill>
                  <a:schemeClr val="bg1"/>
                </a:solidFill>
                <a:latin typeface="Arial" panose="020B0604020202020204" pitchFamily="34" charset="0"/>
                <a:cs typeface="Arial" panose="020B0604020202020204" pitchFamily="34" charset="0"/>
              </a:defRPr>
            </a:lvl1pPr>
          </a:lstStyle>
          <a:p>
            <a:pPr lvl="0"/>
            <a:r>
              <a:rPr lang="en-US" dirty="0"/>
              <a:t>Content</a:t>
            </a:r>
          </a:p>
        </p:txBody>
      </p:sp>
      <p:sp>
        <p:nvSpPr>
          <p:cNvPr id="4" name="Text Placeholder 16">
            <a:extLst>
              <a:ext uri="{FF2B5EF4-FFF2-40B4-BE49-F238E27FC236}">
                <a16:creationId xmlns:a16="http://schemas.microsoft.com/office/drawing/2014/main" xmlns="" id="{EA51ED84-D864-2E41-B307-DCC6BFB6A831}"/>
              </a:ext>
            </a:extLst>
          </p:cNvPr>
          <p:cNvSpPr>
            <a:spLocks noGrp="1"/>
          </p:cNvSpPr>
          <p:nvPr>
            <p:ph type="body" sz="quarter" idx="11" hasCustomPrompt="1"/>
          </p:nvPr>
        </p:nvSpPr>
        <p:spPr>
          <a:xfrm>
            <a:off x="425431" y="1704214"/>
            <a:ext cx="7650181" cy="4544187"/>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a:lnSpc>
                <a:spcPct val="110000"/>
              </a:lnSpc>
            </a:pPr>
            <a:r>
              <a:rPr lang="en-US" sz="1400" dirty="0">
                <a:solidFill>
                  <a:schemeClr val="bg1"/>
                </a:solidFill>
                <a:latin typeface="Arial" panose="020B0604020202020204" pitchFamily="34" charset="0"/>
                <a:cs typeface="Arial" panose="020B0604020202020204" pitchFamily="34" charset="0"/>
              </a:rPr>
              <a:t>Is </a:t>
            </a:r>
            <a:r>
              <a:rPr lang="en-US" sz="1400" dirty="0" err="1">
                <a:solidFill>
                  <a:schemeClr val="bg1"/>
                </a:solidFill>
                <a:latin typeface="Arial" panose="020B0604020202020204" pitchFamily="34" charset="0"/>
                <a:cs typeface="Arial" panose="020B0604020202020204" pitchFamily="34" charset="0"/>
              </a:rPr>
              <a:t>alibusda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dolenti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fugiatisquas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si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dolorestius</a:t>
            </a:r>
            <a:r>
              <a:rPr lang="en-US" sz="1400" dirty="0">
                <a:solidFill>
                  <a:schemeClr val="bg1"/>
                </a:solidFill>
                <a:latin typeface="Arial" panose="020B0604020202020204" pitchFamily="34" charset="0"/>
                <a:cs typeface="Arial" panose="020B0604020202020204" pitchFamily="34" charset="0"/>
              </a:rPr>
              <a:t> ab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ne </a:t>
            </a:r>
            <a:r>
              <a:rPr lang="en-US" sz="1400" dirty="0" err="1">
                <a:solidFill>
                  <a:schemeClr val="bg1"/>
                </a:solidFill>
                <a:latin typeface="Arial" panose="020B0604020202020204" pitchFamily="34" charset="0"/>
                <a:cs typeface="Arial" panose="020B0604020202020204" pitchFamily="34" charset="0"/>
              </a:rPr>
              <a:t>earum</a:t>
            </a:r>
            <a:r>
              <a:rPr lang="en-US" sz="1400" dirty="0">
                <a:solidFill>
                  <a:schemeClr val="bg1"/>
                </a:solidFill>
                <a:latin typeface="Arial" panose="020B0604020202020204" pitchFamily="34" charset="0"/>
                <a:cs typeface="Arial" panose="020B0604020202020204" pitchFamily="34" charset="0"/>
              </a:rPr>
              <a:t> a </a:t>
            </a:r>
            <a:r>
              <a:rPr lang="en-US" sz="1400" dirty="0" err="1">
                <a:solidFill>
                  <a:schemeClr val="bg1"/>
                </a:solidFill>
                <a:latin typeface="Arial" panose="020B0604020202020204" pitchFamily="34" charset="0"/>
                <a:cs typeface="Arial" panose="020B0604020202020204" pitchFamily="34" charset="0"/>
              </a:rPr>
              <a:t>quaest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velique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nem</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alibus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expliae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omniendit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nobit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evenimus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modistiae</a:t>
            </a:r>
            <a:r>
              <a:rPr lang="en-US" sz="1400" dirty="0">
                <a:solidFill>
                  <a:schemeClr val="bg1"/>
                </a:solidFill>
                <a:latin typeface="Arial" panose="020B0604020202020204" pitchFamily="34" charset="0"/>
                <a:cs typeface="Arial" panose="020B0604020202020204" pitchFamily="34" charset="0"/>
              </a:rPr>
              <a:t> et </a:t>
            </a:r>
            <a:r>
              <a:rPr lang="en-US" sz="1400" dirty="0" err="1">
                <a:solidFill>
                  <a:schemeClr val="bg1"/>
                </a:solidFill>
                <a:latin typeface="Arial" panose="020B0604020202020204" pitchFamily="34" charset="0"/>
                <a:cs typeface="Arial" panose="020B0604020202020204" pitchFamily="34" charset="0"/>
              </a:rPr>
              <a:t>resequiditi</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represt</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bla</a:t>
            </a:r>
            <a:r>
              <a:rPr lang="en-US" sz="1400" dirty="0">
                <a:solidFill>
                  <a:schemeClr val="bg1"/>
                </a:solidFill>
                <a:latin typeface="Arial" panose="020B0604020202020204" pitchFamily="34" charset="0"/>
                <a:cs typeface="Arial" panose="020B0604020202020204" pitchFamily="34" charset="0"/>
              </a:rPr>
              <a:t> sit </a:t>
            </a:r>
            <a:r>
              <a:rPr lang="en-US" sz="1400" dirty="0" err="1">
                <a:solidFill>
                  <a:schemeClr val="bg1"/>
                </a:solidFill>
                <a:latin typeface="Arial" panose="020B0604020202020204" pitchFamily="34" charset="0"/>
                <a:cs typeface="Arial" panose="020B0604020202020204" pitchFamily="34" charset="0"/>
              </a:rPr>
              <a:t>idit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eos</a:t>
            </a:r>
            <a:r>
              <a:rPr lang="en-US" sz="1400" dirty="0">
                <a:solidFill>
                  <a:schemeClr val="bg1"/>
                </a:solidFill>
                <a:latin typeface="Arial" panose="020B0604020202020204" pitchFamily="34" charset="0"/>
                <a:cs typeface="Arial" panose="020B0604020202020204" pitchFamily="34" charset="0"/>
              </a:rPr>
              <a:t> as id </a:t>
            </a:r>
            <a:r>
              <a:rPr lang="en-US" sz="1400" dirty="0" err="1">
                <a:solidFill>
                  <a:schemeClr val="bg1"/>
                </a:solidFill>
                <a:latin typeface="Arial" panose="020B0604020202020204" pitchFamily="34" charset="0"/>
                <a:cs typeface="Arial" panose="020B0604020202020204" pitchFamily="34" charset="0"/>
              </a:rPr>
              <a:t>enia</a:t>
            </a:r>
            <a:r>
              <a:rPr lang="en-US" sz="1400" dirty="0">
                <a:solidFill>
                  <a:schemeClr val="bg1"/>
                </a:solidFill>
                <a:latin typeface="Arial" panose="020B0604020202020204" pitchFamily="34" charset="0"/>
                <a:cs typeface="Arial" panose="020B0604020202020204" pitchFamily="34" charset="0"/>
              </a:rPr>
              <a:t> vel </a:t>
            </a:r>
            <a:r>
              <a:rPr lang="en-US" sz="1400" dirty="0" err="1">
                <a:solidFill>
                  <a:schemeClr val="bg1"/>
                </a:solidFill>
                <a:latin typeface="Arial" panose="020B0604020202020204" pitchFamily="34" charset="0"/>
                <a:cs typeface="Arial" panose="020B0604020202020204" pitchFamily="34" charset="0"/>
              </a:rPr>
              <a:t>maionserit</a:t>
            </a:r>
            <a:r>
              <a:rPr lang="en-US" sz="1400" dirty="0">
                <a:solidFill>
                  <a:schemeClr val="bg1"/>
                </a:solidFill>
                <a:latin typeface="Arial" panose="020B0604020202020204" pitchFamily="34" charset="0"/>
                <a:cs typeface="Arial" panose="020B0604020202020204" pitchFamily="34" charset="0"/>
              </a:rPr>
              <a:t> es </a:t>
            </a:r>
            <a:r>
              <a:rPr lang="en-US" sz="1400" dirty="0" err="1">
                <a:solidFill>
                  <a:schemeClr val="bg1"/>
                </a:solidFill>
                <a:latin typeface="Arial" panose="020B0604020202020204" pitchFamily="34" charset="0"/>
                <a:cs typeface="Arial" panose="020B0604020202020204" pitchFamily="34" charset="0"/>
              </a:rPr>
              <a:t>molorehenda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erionsedit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restis</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9841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tit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xmlns="" id="{67CDC5A2-771A-1745-9680-E5ED9A27DFB1}"/>
              </a:ext>
            </a:extLst>
          </p:cNvPr>
          <p:cNvCxnSpPr/>
          <p:nvPr userDrawn="1"/>
        </p:nvCxnSpPr>
        <p:spPr>
          <a:xfrm>
            <a:off x="938869" y="2458973"/>
            <a:ext cx="518025"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xmlns="" id="{6CD282ED-E3CF-EE49-9AAA-DB4CD9BEF0F7}"/>
              </a:ext>
            </a:extLst>
          </p:cNvPr>
          <p:cNvCxnSpPr>
            <a:cxnSpLocks/>
          </p:cNvCxnSpPr>
          <p:nvPr userDrawn="1"/>
        </p:nvCxnSpPr>
        <p:spPr>
          <a:xfrm>
            <a:off x="9277028" y="3239715"/>
            <a:ext cx="390294"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4" name="Text Placeholder 7">
            <a:extLst>
              <a:ext uri="{FF2B5EF4-FFF2-40B4-BE49-F238E27FC236}">
                <a16:creationId xmlns:a16="http://schemas.microsoft.com/office/drawing/2014/main" xmlns="" id="{A247CBD7-2AB9-A246-BA6D-B34F0780C538}"/>
              </a:ext>
            </a:extLst>
          </p:cNvPr>
          <p:cNvSpPr>
            <a:spLocks noGrp="1"/>
          </p:cNvSpPr>
          <p:nvPr>
            <p:ph type="body" sz="quarter" idx="10" hasCustomPrompt="1"/>
          </p:nvPr>
        </p:nvSpPr>
        <p:spPr>
          <a:xfrm>
            <a:off x="9176153" y="3328502"/>
            <a:ext cx="1905000" cy="292100"/>
          </a:xfrm>
          <a:prstGeom prst="rect">
            <a:avLst/>
          </a:prstGeom>
        </p:spPr>
        <p:txBody>
          <a:bodyPr/>
          <a:lstStyle>
            <a:lvl1pPr>
              <a:defRPr lang="en-US" sz="1500" b="1"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First Last Name</a:t>
            </a:r>
          </a:p>
          <a:p>
            <a:pPr marL="0" lvl="0" defTabSz="457063">
              <a:lnSpc>
                <a:spcPct val="80000"/>
              </a:lnSpc>
              <a:spcBef>
                <a:spcPct val="0"/>
              </a:spcBef>
              <a:spcAft>
                <a:spcPts val="600"/>
              </a:spcAft>
              <a:buNone/>
            </a:pPr>
            <a:endParaRPr lang="en-US" dirty="0"/>
          </a:p>
        </p:txBody>
      </p:sp>
      <p:sp>
        <p:nvSpPr>
          <p:cNvPr id="5" name="Text Placeholder 7">
            <a:extLst>
              <a:ext uri="{FF2B5EF4-FFF2-40B4-BE49-F238E27FC236}">
                <a16:creationId xmlns:a16="http://schemas.microsoft.com/office/drawing/2014/main" xmlns="" id="{75525634-7139-8F45-9438-69F30DB0BA90}"/>
              </a:ext>
            </a:extLst>
          </p:cNvPr>
          <p:cNvSpPr>
            <a:spLocks noGrp="1"/>
          </p:cNvSpPr>
          <p:nvPr>
            <p:ph type="body" sz="quarter" idx="11" hasCustomPrompt="1"/>
          </p:nvPr>
        </p:nvSpPr>
        <p:spPr>
          <a:xfrm>
            <a:off x="9176153" y="3595202"/>
            <a:ext cx="1905000" cy="2528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Title</a:t>
            </a:r>
          </a:p>
        </p:txBody>
      </p:sp>
      <p:sp>
        <p:nvSpPr>
          <p:cNvPr id="6" name="Text Placeholder 7">
            <a:extLst>
              <a:ext uri="{FF2B5EF4-FFF2-40B4-BE49-F238E27FC236}">
                <a16:creationId xmlns:a16="http://schemas.microsoft.com/office/drawing/2014/main" xmlns="" id="{EEF9D48F-0874-A44D-ACBE-6B9F2AB98CC1}"/>
              </a:ext>
            </a:extLst>
          </p:cNvPr>
          <p:cNvSpPr>
            <a:spLocks noGrp="1"/>
          </p:cNvSpPr>
          <p:nvPr>
            <p:ph type="body" sz="quarter" idx="13" hasCustomPrompt="1"/>
          </p:nvPr>
        </p:nvSpPr>
        <p:spPr>
          <a:xfrm>
            <a:off x="9176153" y="3849202"/>
            <a:ext cx="1905000" cy="2655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Company</a:t>
            </a:r>
          </a:p>
          <a:p>
            <a:pPr marL="0" lvl="0" defTabSz="457063">
              <a:lnSpc>
                <a:spcPct val="80000"/>
              </a:lnSpc>
              <a:spcBef>
                <a:spcPct val="0"/>
              </a:spcBef>
              <a:spcAft>
                <a:spcPts val="600"/>
              </a:spcAft>
              <a:buNone/>
            </a:pPr>
            <a:endParaRPr lang="en-US" dirty="0"/>
          </a:p>
        </p:txBody>
      </p:sp>
      <p:sp>
        <p:nvSpPr>
          <p:cNvPr id="7" name="Picture Placeholder 10">
            <a:extLst>
              <a:ext uri="{FF2B5EF4-FFF2-40B4-BE49-F238E27FC236}">
                <a16:creationId xmlns:a16="http://schemas.microsoft.com/office/drawing/2014/main" xmlns="" id="{1AB38FD0-582A-2E42-9524-16492BFC1DC5}"/>
              </a:ext>
            </a:extLst>
          </p:cNvPr>
          <p:cNvSpPr>
            <a:spLocks noGrp="1"/>
          </p:cNvSpPr>
          <p:nvPr>
            <p:ph type="pic" sz="quarter" idx="12"/>
          </p:nvPr>
        </p:nvSpPr>
        <p:spPr>
          <a:xfrm>
            <a:off x="9278334" y="1296185"/>
            <a:ext cx="1655887" cy="1655887"/>
          </a:xfrm>
          <a:prstGeom prst="ellipse">
            <a:avLst/>
          </a:prstGeom>
          <a:blipFill dpi="0" rotWithShape="0">
            <a:blip r:embed="rId3"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00">
                <a:solidFill>
                  <a:schemeClr val="lt1"/>
                </a:solidFill>
              </a:defRPr>
            </a:lvl1pPr>
          </a:lstStyle>
          <a:p>
            <a:pPr marL="0" lvl="0" algn="ctr" defTabSz="761787"/>
            <a:endParaRPr lang="en-US"/>
          </a:p>
        </p:txBody>
      </p:sp>
      <p:sp>
        <p:nvSpPr>
          <p:cNvPr id="8" name="Text Placeholder 27">
            <a:extLst>
              <a:ext uri="{FF2B5EF4-FFF2-40B4-BE49-F238E27FC236}">
                <a16:creationId xmlns:a16="http://schemas.microsoft.com/office/drawing/2014/main" xmlns="" id="{064AC2E5-D0E5-624A-8010-654ADC7B7914}"/>
              </a:ext>
            </a:extLst>
          </p:cNvPr>
          <p:cNvSpPr>
            <a:spLocks noGrp="1"/>
          </p:cNvSpPr>
          <p:nvPr>
            <p:ph type="body" sz="quarter" idx="14" hasCustomPrompt="1"/>
          </p:nvPr>
        </p:nvSpPr>
        <p:spPr>
          <a:xfrm>
            <a:off x="835612" y="707169"/>
            <a:ext cx="6782799" cy="1547588"/>
          </a:xfrm>
          <a:prstGeom prst="rect">
            <a:avLst/>
          </a:prstGeom>
        </p:spPr>
        <p:txBody>
          <a:bodyPr/>
          <a:lstStyle>
            <a:lvl1pPr marL="0" indent="0">
              <a:buNone/>
              <a:defRPr sz="5000" b="1" i="0">
                <a:solidFill>
                  <a:schemeClr val="bg1"/>
                </a:solidFill>
                <a:latin typeface="Arial" panose="020B0604020202020204" pitchFamily="34" charset="0"/>
                <a:cs typeface="Arial" panose="020B0604020202020204" pitchFamily="34" charset="0"/>
              </a:defRPr>
            </a:lvl1pPr>
            <a:lvl2pPr>
              <a:defRPr sz="4800"/>
            </a:lvl2pPr>
            <a:lvl3pPr>
              <a:defRPr sz="4800"/>
            </a:lvl3pPr>
            <a:lvl4pPr>
              <a:defRPr sz="4800"/>
            </a:lvl4pPr>
            <a:lvl5pPr>
              <a:defRPr sz="4800"/>
            </a:lvl5pPr>
          </a:lstStyle>
          <a:p>
            <a:pPr lvl="0"/>
            <a:r>
              <a:rPr lang="en-US" dirty="0"/>
              <a:t>Your event name goes here.</a:t>
            </a:r>
          </a:p>
        </p:txBody>
      </p:sp>
      <p:sp>
        <p:nvSpPr>
          <p:cNvPr id="9" name="Text Placeholder 31">
            <a:extLst>
              <a:ext uri="{FF2B5EF4-FFF2-40B4-BE49-F238E27FC236}">
                <a16:creationId xmlns:a16="http://schemas.microsoft.com/office/drawing/2014/main" xmlns="" id="{3FF39313-3B29-B749-AFA3-91059F6D1D07}"/>
              </a:ext>
            </a:extLst>
          </p:cNvPr>
          <p:cNvSpPr>
            <a:spLocks noGrp="1"/>
          </p:cNvSpPr>
          <p:nvPr>
            <p:ph type="body" sz="quarter" idx="15" hasCustomPrompt="1"/>
          </p:nvPr>
        </p:nvSpPr>
        <p:spPr>
          <a:xfrm>
            <a:off x="835025" y="2576122"/>
            <a:ext cx="6782798" cy="1538672"/>
          </a:xfrm>
          <a:prstGeom prst="rect">
            <a:avLst/>
          </a:prstGeom>
        </p:spPr>
        <p:txBody>
          <a:bodyPr/>
          <a:lstStyle>
            <a:lvl1pPr marL="0" indent="0">
              <a:buNone/>
              <a:defRPr sz="2100" b="0" i="0">
                <a:solidFill>
                  <a:schemeClr val="bg1"/>
                </a:solidFill>
                <a:latin typeface="Arial" panose="020B0604020202020204" pitchFamily="34" charset="0"/>
                <a:cs typeface="Arial" panose="020B0604020202020204" pitchFamily="34" charset="0"/>
              </a:defRPr>
            </a:lvl1pPr>
          </a:lstStyle>
          <a:p>
            <a:pPr lvl="0"/>
            <a:r>
              <a:rPr lang="en-US" dirty="0"/>
              <a:t>Subhead goes here</a:t>
            </a:r>
          </a:p>
        </p:txBody>
      </p:sp>
      <p:sp>
        <p:nvSpPr>
          <p:cNvPr id="10" name="Text Placeholder 7">
            <a:extLst>
              <a:ext uri="{FF2B5EF4-FFF2-40B4-BE49-F238E27FC236}">
                <a16:creationId xmlns:a16="http://schemas.microsoft.com/office/drawing/2014/main" xmlns="" id="{2010E0E4-7307-C84A-964F-37328425AA2C}"/>
              </a:ext>
            </a:extLst>
          </p:cNvPr>
          <p:cNvSpPr>
            <a:spLocks noGrp="1"/>
          </p:cNvSpPr>
          <p:nvPr>
            <p:ph type="body" sz="quarter" idx="16" hasCustomPrompt="1"/>
          </p:nvPr>
        </p:nvSpPr>
        <p:spPr>
          <a:xfrm>
            <a:off x="9176153" y="782971"/>
            <a:ext cx="1905000" cy="292100"/>
          </a:xfrm>
          <a:prstGeom prst="rect">
            <a:avLst/>
          </a:prstGeom>
        </p:spPr>
        <p:txBody>
          <a:bodyPr/>
          <a:lstStyle>
            <a:lvl1pPr>
              <a:defRPr lang="en-US" sz="1200" b="1"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Today’s moderator</a:t>
            </a:r>
          </a:p>
          <a:p>
            <a:pPr marL="0" lvl="0" defTabSz="457063">
              <a:lnSpc>
                <a:spcPct val="80000"/>
              </a:lnSpc>
              <a:spcBef>
                <a:spcPct val="0"/>
              </a:spcBef>
              <a:spcAft>
                <a:spcPts val="600"/>
              </a:spcAft>
              <a:buNone/>
            </a:pPr>
            <a:endParaRPr lang="en-US" dirty="0"/>
          </a:p>
        </p:txBody>
      </p:sp>
    </p:spTree>
    <p:extLst>
      <p:ext uri="{BB962C8B-B14F-4D97-AF65-F5344CB8AC3E}">
        <p14:creationId xmlns:p14="http://schemas.microsoft.com/office/powerpoint/2010/main" val="323181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27">
            <a:extLst>
              <a:ext uri="{FF2B5EF4-FFF2-40B4-BE49-F238E27FC236}">
                <a16:creationId xmlns:a16="http://schemas.microsoft.com/office/drawing/2014/main" xmlns="" id="{D039DE8F-25B7-49B6-B94A-B546C3BF2DB3}"/>
              </a:ext>
            </a:extLst>
          </p:cNvPr>
          <p:cNvSpPr>
            <a:spLocks noGrp="1"/>
          </p:cNvSpPr>
          <p:nvPr>
            <p:ph type="body" sz="quarter" idx="14" hasCustomPrompt="1"/>
          </p:nvPr>
        </p:nvSpPr>
        <p:spPr>
          <a:xfrm>
            <a:off x="912812" y="1600200"/>
            <a:ext cx="10210800" cy="769441"/>
          </a:xfrm>
          <a:prstGeom prst="rect">
            <a:avLst/>
          </a:prstGeom>
        </p:spPr>
        <p:txBody>
          <a:bodyPr/>
          <a:lstStyle>
            <a:lvl1pPr marL="0" indent="0">
              <a:buNone/>
              <a:defRPr sz="5000" b="1" i="0">
                <a:solidFill>
                  <a:schemeClr val="bg1"/>
                </a:solidFill>
                <a:latin typeface="Arial" panose="020B0604020202020204" pitchFamily="34" charset="0"/>
                <a:cs typeface="Arial" panose="020B0604020202020204" pitchFamily="34" charset="0"/>
              </a:defRPr>
            </a:lvl1pPr>
            <a:lvl2pPr>
              <a:defRPr sz="4800"/>
            </a:lvl2pPr>
            <a:lvl3pPr>
              <a:defRPr sz="4800"/>
            </a:lvl3pPr>
            <a:lvl4pPr>
              <a:defRPr sz="4800"/>
            </a:lvl4pPr>
            <a:lvl5pPr>
              <a:defRPr sz="4800"/>
            </a:lvl5pPr>
          </a:lstStyle>
          <a:p>
            <a:pPr lvl="0"/>
            <a:r>
              <a:rPr lang="en-US" dirty="0"/>
              <a:t>Presentation Title</a:t>
            </a:r>
          </a:p>
        </p:txBody>
      </p:sp>
      <p:sp>
        <p:nvSpPr>
          <p:cNvPr id="3" name="Text Placeholder 27">
            <a:extLst>
              <a:ext uri="{FF2B5EF4-FFF2-40B4-BE49-F238E27FC236}">
                <a16:creationId xmlns:a16="http://schemas.microsoft.com/office/drawing/2014/main" xmlns="" id="{73C4C3AC-7F1A-4025-A60A-E97D38C2D0C1}"/>
              </a:ext>
            </a:extLst>
          </p:cNvPr>
          <p:cNvSpPr>
            <a:spLocks noGrp="1"/>
          </p:cNvSpPr>
          <p:nvPr>
            <p:ph type="body" sz="quarter" idx="15" hasCustomPrompt="1"/>
          </p:nvPr>
        </p:nvSpPr>
        <p:spPr>
          <a:xfrm>
            <a:off x="912812" y="4031160"/>
            <a:ext cx="6782799" cy="457200"/>
          </a:xfrm>
          <a:prstGeom prst="rect">
            <a:avLst/>
          </a:prstGeom>
        </p:spPr>
        <p:txBody>
          <a:bodyPr/>
          <a:lstStyle>
            <a:lvl1pPr marL="0" indent="0">
              <a:buNone/>
              <a:defRPr sz="2400" b="0" i="0">
                <a:solidFill>
                  <a:schemeClr val="bg1"/>
                </a:solidFill>
                <a:latin typeface="Arial" panose="020B0604020202020204" pitchFamily="34" charset="0"/>
                <a:cs typeface="Arial" panose="020B0604020202020204" pitchFamily="34" charset="0"/>
              </a:defRPr>
            </a:lvl1pPr>
            <a:lvl2pPr>
              <a:defRPr sz="4800"/>
            </a:lvl2pPr>
            <a:lvl3pPr>
              <a:defRPr sz="4800"/>
            </a:lvl3pPr>
            <a:lvl4pPr>
              <a:defRPr sz="4800"/>
            </a:lvl4pPr>
            <a:lvl5pPr>
              <a:defRPr sz="4800"/>
            </a:lvl5pPr>
          </a:lstStyle>
          <a:p>
            <a:pPr lvl="0"/>
            <a:r>
              <a:rPr lang="en-US" dirty="0"/>
              <a:t>Subhead goes here</a:t>
            </a:r>
          </a:p>
        </p:txBody>
      </p:sp>
      <p:sp>
        <p:nvSpPr>
          <p:cNvPr id="4" name="Text Placeholder 27">
            <a:extLst>
              <a:ext uri="{FF2B5EF4-FFF2-40B4-BE49-F238E27FC236}">
                <a16:creationId xmlns:a16="http://schemas.microsoft.com/office/drawing/2014/main" xmlns="" id="{357B286F-F4F7-4D9C-A6BC-A423E459F93C}"/>
              </a:ext>
            </a:extLst>
          </p:cNvPr>
          <p:cNvSpPr>
            <a:spLocks noGrp="1"/>
          </p:cNvSpPr>
          <p:nvPr>
            <p:ph type="body" sz="quarter" idx="16" hasCustomPrompt="1"/>
          </p:nvPr>
        </p:nvSpPr>
        <p:spPr>
          <a:xfrm>
            <a:off x="912812" y="4633319"/>
            <a:ext cx="6782799" cy="457200"/>
          </a:xfrm>
          <a:prstGeom prst="rect">
            <a:avLst/>
          </a:prstGeom>
        </p:spPr>
        <p:txBody>
          <a:bodyPr/>
          <a:lstStyle>
            <a:lvl1pPr marL="0" indent="0">
              <a:buNone/>
              <a:defRPr sz="2400" b="0" i="0">
                <a:solidFill>
                  <a:schemeClr val="bg1"/>
                </a:solidFill>
                <a:latin typeface="Arial" panose="020B0604020202020204" pitchFamily="34" charset="0"/>
                <a:cs typeface="Arial" panose="020B0604020202020204" pitchFamily="34" charset="0"/>
              </a:defRPr>
            </a:lvl1pPr>
            <a:lvl2pPr>
              <a:defRPr sz="4800"/>
            </a:lvl2pPr>
            <a:lvl3pPr>
              <a:defRPr sz="4800"/>
            </a:lvl3pPr>
            <a:lvl4pPr>
              <a:defRPr sz="4800"/>
            </a:lvl4pPr>
            <a:lvl5pPr>
              <a:defRPr sz="4800"/>
            </a:lvl5pPr>
          </a:lstStyle>
          <a:p>
            <a:pPr lvl="0"/>
            <a:r>
              <a:rPr lang="en-US" dirty="0"/>
              <a:t>Name, Title</a:t>
            </a:r>
          </a:p>
        </p:txBody>
      </p:sp>
    </p:spTree>
    <p:extLst>
      <p:ext uri="{BB962C8B-B14F-4D97-AF65-F5344CB8AC3E}">
        <p14:creationId xmlns:p14="http://schemas.microsoft.com/office/powerpoint/2010/main" val="3178343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ening remark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xmlns="" id="{F2693DC8-6328-0E4B-8D25-BCA18C66A1A5}"/>
              </a:ext>
            </a:extLst>
          </p:cNvPr>
          <p:cNvCxnSpPr>
            <a:cxnSpLocks/>
          </p:cNvCxnSpPr>
          <p:nvPr userDrawn="1"/>
        </p:nvCxnSpPr>
        <p:spPr>
          <a:xfrm>
            <a:off x="9277028" y="2783741"/>
            <a:ext cx="390294"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3" name="Text Placeholder 7">
            <a:extLst>
              <a:ext uri="{FF2B5EF4-FFF2-40B4-BE49-F238E27FC236}">
                <a16:creationId xmlns:a16="http://schemas.microsoft.com/office/drawing/2014/main" xmlns="" id="{80B0CCA2-9AFA-0144-B857-ECA6860D737B}"/>
              </a:ext>
            </a:extLst>
          </p:cNvPr>
          <p:cNvSpPr>
            <a:spLocks noGrp="1"/>
          </p:cNvSpPr>
          <p:nvPr>
            <p:ph type="body" sz="quarter" idx="10" hasCustomPrompt="1"/>
          </p:nvPr>
        </p:nvSpPr>
        <p:spPr>
          <a:xfrm>
            <a:off x="9176153" y="2872528"/>
            <a:ext cx="1905000" cy="292100"/>
          </a:xfrm>
          <a:prstGeom prst="rect">
            <a:avLst/>
          </a:prstGeom>
        </p:spPr>
        <p:txBody>
          <a:bodyPr/>
          <a:lstStyle>
            <a:lvl1pPr>
              <a:defRPr lang="en-US" sz="1500" b="1"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First Last Name</a:t>
            </a:r>
          </a:p>
          <a:p>
            <a:pPr marL="0" lvl="0" defTabSz="457063">
              <a:lnSpc>
                <a:spcPct val="80000"/>
              </a:lnSpc>
              <a:spcBef>
                <a:spcPct val="0"/>
              </a:spcBef>
              <a:spcAft>
                <a:spcPts val="600"/>
              </a:spcAft>
              <a:buNone/>
            </a:pPr>
            <a:endParaRPr lang="en-US" dirty="0"/>
          </a:p>
        </p:txBody>
      </p:sp>
      <p:sp>
        <p:nvSpPr>
          <p:cNvPr id="4" name="Text Placeholder 7">
            <a:extLst>
              <a:ext uri="{FF2B5EF4-FFF2-40B4-BE49-F238E27FC236}">
                <a16:creationId xmlns:a16="http://schemas.microsoft.com/office/drawing/2014/main" xmlns="" id="{09678F14-A47A-614F-8341-1F915DD33EC8}"/>
              </a:ext>
            </a:extLst>
          </p:cNvPr>
          <p:cNvSpPr>
            <a:spLocks noGrp="1"/>
          </p:cNvSpPr>
          <p:nvPr>
            <p:ph type="body" sz="quarter" idx="11" hasCustomPrompt="1"/>
          </p:nvPr>
        </p:nvSpPr>
        <p:spPr>
          <a:xfrm>
            <a:off x="9176153" y="3139228"/>
            <a:ext cx="1905000" cy="2528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Title</a:t>
            </a:r>
          </a:p>
        </p:txBody>
      </p:sp>
      <p:sp>
        <p:nvSpPr>
          <p:cNvPr id="5" name="Text Placeholder 7">
            <a:extLst>
              <a:ext uri="{FF2B5EF4-FFF2-40B4-BE49-F238E27FC236}">
                <a16:creationId xmlns:a16="http://schemas.microsoft.com/office/drawing/2014/main" xmlns="" id="{213BD14C-2E8F-F44F-ADA4-1A499BBD7CC4}"/>
              </a:ext>
            </a:extLst>
          </p:cNvPr>
          <p:cNvSpPr>
            <a:spLocks noGrp="1"/>
          </p:cNvSpPr>
          <p:nvPr>
            <p:ph type="body" sz="quarter" idx="13" hasCustomPrompt="1"/>
          </p:nvPr>
        </p:nvSpPr>
        <p:spPr>
          <a:xfrm>
            <a:off x="9176153" y="3393228"/>
            <a:ext cx="1905000" cy="2655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Company</a:t>
            </a:r>
          </a:p>
          <a:p>
            <a:pPr marL="0" lvl="0" defTabSz="457063">
              <a:lnSpc>
                <a:spcPct val="80000"/>
              </a:lnSpc>
              <a:spcBef>
                <a:spcPct val="0"/>
              </a:spcBef>
              <a:spcAft>
                <a:spcPts val="600"/>
              </a:spcAft>
              <a:buNone/>
            </a:pPr>
            <a:endParaRPr lang="en-US" dirty="0"/>
          </a:p>
        </p:txBody>
      </p:sp>
      <p:sp>
        <p:nvSpPr>
          <p:cNvPr id="6" name="Picture Placeholder 10">
            <a:extLst>
              <a:ext uri="{FF2B5EF4-FFF2-40B4-BE49-F238E27FC236}">
                <a16:creationId xmlns:a16="http://schemas.microsoft.com/office/drawing/2014/main" xmlns="" id="{D0AAF818-876F-674E-9BD7-921094D10781}"/>
              </a:ext>
            </a:extLst>
          </p:cNvPr>
          <p:cNvSpPr>
            <a:spLocks noGrp="1"/>
          </p:cNvSpPr>
          <p:nvPr>
            <p:ph type="pic" sz="quarter" idx="12"/>
          </p:nvPr>
        </p:nvSpPr>
        <p:spPr>
          <a:xfrm>
            <a:off x="9278334" y="840211"/>
            <a:ext cx="1655887" cy="1655887"/>
          </a:xfrm>
          <a:prstGeom prst="ellipse">
            <a:avLst/>
          </a:prstGeom>
          <a:blipFill dpi="0" rotWithShape="0">
            <a:blip r:embed="rId3"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00">
                <a:solidFill>
                  <a:schemeClr val="lt1"/>
                </a:solidFill>
              </a:defRPr>
            </a:lvl1pPr>
          </a:lstStyle>
          <a:p>
            <a:pPr marL="0" lvl="0" algn="ctr" defTabSz="761787"/>
            <a:endParaRPr lang="en-US"/>
          </a:p>
        </p:txBody>
      </p:sp>
      <p:sp>
        <p:nvSpPr>
          <p:cNvPr id="7" name="Text Placeholder 27">
            <a:extLst>
              <a:ext uri="{FF2B5EF4-FFF2-40B4-BE49-F238E27FC236}">
                <a16:creationId xmlns:a16="http://schemas.microsoft.com/office/drawing/2014/main" xmlns="" id="{057F7012-AC7F-444D-B99C-FEB7373BB974}"/>
              </a:ext>
            </a:extLst>
          </p:cNvPr>
          <p:cNvSpPr>
            <a:spLocks noGrp="1"/>
          </p:cNvSpPr>
          <p:nvPr>
            <p:ph type="body" sz="quarter" idx="14" hasCustomPrompt="1"/>
          </p:nvPr>
        </p:nvSpPr>
        <p:spPr>
          <a:xfrm>
            <a:off x="835612" y="707169"/>
            <a:ext cx="6782799" cy="1547588"/>
          </a:xfrm>
          <a:prstGeom prst="rect">
            <a:avLst/>
          </a:prstGeom>
        </p:spPr>
        <p:txBody>
          <a:bodyPr/>
          <a:lstStyle>
            <a:lvl1pPr marL="0" indent="0">
              <a:buNone/>
              <a:defRPr sz="5000" b="1" i="0">
                <a:solidFill>
                  <a:schemeClr val="bg1"/>
                </a:solidFill>
                <a:latin typeface="Arial" panose="020B0604020202020204" pitchFamily="34" charset="0"/>
                <a:cs typeface="Arial" panose="020B0604020202020204" pitchFamily="34" charset="0"/>
              </a:defRPr>
            </a:lvl1pPr>
            <a:lvl2pPr>
              <a:defRPr sz="4800"/>
            </a:lvl2pPr>
            <a:lvl3pPr>
              <a:defRPr sz="4800"/>
            </a:lvl3pPr>
            <a:lvl4pPr>
              <a:defRPr sz="4800"/>
            </a:lvl4pPr>
            <a:lvl5pPr>
              <a:defRPr sz="4800"/>
            </a:lvl5pPr>
          </a:lstStyle>
          <a:p>
            <a:pPr lvl="0"/>
            <a:r>
              <a:rPr lang="en-US" dirty="0"/>
              <a:t>Opening remarks</a:t>
            </a:r>
          </a:p>
        </p:txBody>
      </p:sp>
    </p:spTree>
    <p:extLst>
      <p:ext uri="{BB962C8B-B14F-4D97-AF65-F5344CB8AC3E}">
        <p14:creationId xmlns:p14="http://schemas.microsoft.com/office/powerpoint/2010/main" val="737893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sp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xmlns="" id="{D3882AFD-8593-3C4D-89A7-B1B30044AFA1}"/>
              </a:ext>
            </a:extLst>
          </p:cNvPr>
          <p:cNvSpPr>
            <a:spLocks noGrp="1"/>
          </p:cNvSpPr>
          <p:nvPr>
            <p:ph type="pic" sz="quarter" idx="14"/>
          </p:nvPr>
        </p:nvSpPr>
        <p:spPr>
          <a:xfrm>
            <a:off x="3227542" y="2034796"/>
            <a:ext cx="1920240" cy="1920240"/>
          </a:xfrm>
          <a:prstGeom prst="ellipse">
            <a:avLst/>
          </a:prstGeom>
          <a:blipFill dpi="0" rotWithShape="0">
            <a:blip r:embed="rId3"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00">
                <a:solidFill>
                  <a:schemeClr val="lt1"/>
                </a:solidFill>
              </a:defRPr>
            </a:lvl1pPr>
          </a:lstStyle>
          <a:p>
            <a:pPr marL="0" lvl="0" algn="ctr" defTabSz="761787"/>
            <a:endParaRPr lang="en-US"/>
          </a:p>
        </p:txBody>
      </p:sp>
      <p:cxnSp>
        <p:nvCxnSpPr>
          <p:cNvPr id="10" name="Straight Connector 9">
            <a:extLst>
              <a:ext uri="{FF2B5EF4-FFF2-40B4-BE49-F238E27FC236}">
                <a16:creationId xmlns:a16="http://schemas.microsoft.com/office/drawing/2014/main" xmlns="" id="{E370D902-ADB0-0D42-A41C-7026E9FF5E24}"/>
              </a:ext>
            </a:extLst>
          </p:cNvPr>
          <p:cNvCxnSpPr>
            <a:cxnSpLocks/>
          </p:cNvCxnSpPr>
          <p:nvPr userDrawn="1"/>
        </p:nvCxnSpPr>
        <p:spPr>
          <a:xfrm>
            <a:off x="3375887" y="4280013"/>
            <a:ext cx="390294"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xmlns="" id="{146F8172-4C2F-7F4C-A118-C8D9E9049215}"/>
              </a:ext>
            </a:extLst>
          </p:cNvPr>
          <p:cNvSpPr>
            <a:spLocks noGrp="1"/>
          </p:cNvSpPr>
          <p:nvPr>
            <p:ph type="body" sz="quarter" idx="15" hasCustomPrompt="1"/>
          </p:nvPr>
        </p:nvSpPr>
        <p:spPr>
          <a:xfrm>
            <a:off x="3275012" y="4368800"/>
            <a:ext cx="1905000" cy="292100"/>
          </a:xfrm>
          <a:prstGeom prst="rect">
            <a:avLst/>
          </a:prstGeom>
        </p:spPr>
        <p:txBody>
          <a:bodyPr/>
          <a:lstStyle>
            <a:lvl1pPr>
              <a:defRPr lang="en-US" sz="1500" b="1"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First Last Name</a:t>
            </a:r>
          </a:p>
          <a:p>
            <a:pPr marL="0" lvl="0" defTabSz="457063">
              <a:lnSpc>
                <a:spcPct val="80000"/>
              </a:lnSpc>
              <a:spcBef>
                <a:spcPct val="0"/>
              </a:spcBef>
              <a:spcAft>
                <a:spcPts val="600"/>
              </a:spcAft>
              <a:buNone/>
            </a:pPr>
            <a:endParaRPr lang="en-US" dirty="0"/>
          </a:p>
        </p:txBody>
      </p:sp>
      <p:sp>
        <p:nvSpPr>
          <p:cNvPr id="12" name="Text Placeholder 7">
            <a:extLst>
              <a:ext uri="{FF2B5EF4-FFF2-40B4-BE49-F238E27FC236}">
                <a16:creationId xmlns:a16="http://schemas.microsoft.com/office/drawing/2014/main" xmlns="" id="{D38E281D-A247-8546-9205-42351039E1AE}"/>
              </a:ext>
            </a:extLst>
          </p:cNvPr>
          <p:cNvSpPr>
            <a:spLocks noGrp="1"/>
          </p:cNvSpPr>
          <p:nvPr>
            <p:ph type="body" sz="quarter" idx="16" hasCustomPrompt="1"/>
          </p:nvPr>
        </p:nvSpPr>
        <p:spPr>
          <a:xfrm>
            <a:off x="3275012" y="4635500"/>
            <a:ext cx="1905000" cy="2528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Title</a:t>
            </a:r>
          </a:p>
        </p:txBody>
      </p:sp>
      <p:sp>
        <p:nvSpPr>
          <p:cNvPr id="13" name="Text Placeholder 7">
            <a:extLst>
              <a:ext uri="{FF2B5EF4-FFF2-40B4-BE49-F238E27FC236}">
                <a16:creationId xmlns:a16="http://schemas.microsoft.com/office/drawing/2014/main" xmlns="" id="{628107A7-5BA0-BA49-B4FB-5722DF2C2545}"/>
              </a:ext>
            </a:extLst>
          </p:cNvPr>
          <p:cNvSpPr>
            <a:spLocks noGrp="1"/>
          </p:cNvSpPr>
          <p:nvPr>
            <p:ph type="body" sz="quarter" idx="17" hasCustomPrompt="1"/>
          </p:nvPr>
        </p:nvSpPr>
        <p:spPr>
          <a:xfrm>
            <a:off x="3275012" y="4889500"/>
            <a:ext cx="1905000" cy="2655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Company</a:t>
            </a:r>
          </a:p>
          <a:p>
            <a:pPr marL="0" lvl="0" defTabSz="457063">
              <a:lnSpc>
                <a:spcPct val="80000"/>
              </a:lnSpc>
              <a:spcBef>
                <a:spcPct val="0"/>
              </a:spcBef>
              <a:spcAft>
                <a:spcPts val="600"/>
              </a:spcAft>
              <a:buNone/>
            </a:pPr>
            <a:endParaRPr lang="en-US" dirty="0"/>
          </a:p>
        </p:txBody>
      </p:sp>
      <p:sp>
        <p:nvSpPr>
          <p:cNvPr id="14" name="Picture Placeholder 10">
            <a:extLst>
              <a:ext uri="{FF2B5EF4-FFF2-40B4-BE49-F238E27FC236}">
                <a16:creationId xmlns:a16="http://schemas.microsoft.com/office/drawing/2014/main" xmlns="" id="{B04B8971-2237-4649-83CC-59932196B80A}"/>
              </a:ext>
            </a:extLst>
          </p:cNvPr>
          <p:cNvSpPr>
            <a:spLocks noGrp="1"/>
          </p:cNvSpPr>
          <p:nvPr>
            <p:ph type="pic" sz="quarter" idx="12"/>
          </p:nvPr>
        </p:nvSpPr>
        <p:spPr>
          <a:xfrm>
            <a:off x="7008814" y="2034796"/>
            <a:ext cx="1920240" cy="1920240"/>
          </a:xfrm>
          <a:prstGeom prst="ellipse">
            <a:avLst/>
          </a:prstGeom>
          <a:blipFill dpi="0" rotWithShape="0">
            <a:blip r:embed="rId3"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00">
                <a:solidFill>
                  <a:schemeClr val="lt1"/>
                </a:solidFill>
              </a:defRPr>
            </a:lvl1pPr>
          </a:lstStyle>
          <a:p>
            <a:pPr marL="0" lvl="0" algn="ctr" defTabSz="761787"/>
            <a:endParaRPr lang="en-US" dirty="0"/>
          </a:p>
        </p:txBody>
      </p:sp>
      <p:cxnSp>
        <p:nvCxnSpPr>
          <p:cNvPr id="15" name="Straight Connector 14">
            <a:extLst>
              <a:ext uri="{FF2B5EF4-FFF2-40B4-BE49-F238E27FC236}">
                <a16:creationId xmlns:a16="http://schemas.microsoft.com/office/drawing/2014/main" xmlns="" id="{B1B02407-7AC9-604B-8017-A17B41F4EA93}"/>
              </a:ext>
            </a:extLst>
          </p:cNvPr>
          <p:cNvCxnSpPr>
            <a:cxnSpLocks/>
          </p:cNvCxnSpPr>
          <p:nvPr userDrawn="1"/>
        </p:nvCxnSpPr>
        <p:spPr>
          <a:xfrm>
            <a:off x="7157159" y="4280013"/>
            <a:ext cx="390294"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16" name="Text Placeholder 7">
            <a:extLst>
              <a:ext uri="{FF2B5EF4-FFF2-40B4-BE49-F238E27FC236}">
                <a16:creationId xmlns:a16="http://schemas.microsoft.com/office/drawing/2014/main" xmlns="" id="{9625EF64-183D-CA45-9937-0FA8204A9120}"/>
              </a:ext>
            </a:extLst>
          </p:cNvPr>
          <p:cNvSpPr>
            <a:spLocks noGrp="1"/>
          </p:cNvSpPr>
          <p:nvPr>
            <p:ph type="body" sz="quarter" idx="10" hasCustomPrompt="1"/>
          </p:nvPr>
        </p:nvSpPr>
        <p:spPr>
          <a:xfrm>
            <a:off x="7056284" y="4368800"/>
            <a:ext cx="1905000" cy="292100"/>
          </a:xfrm>
          <a:prstGeom prst="rect">
            <a:avLst/>
          </a:prstGeom>
        </p:spPr>
        <p:txBody>
          <a:bodyPr/>
          <a:lstStyle>
            <a:lvl1pPr>
              <a:defRPr lang="en-US" sz="1500" b="1"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First Last Name</a:t>
            </a:r>
          </a:p>
          <a:p>
            <a:pPr marL="0" lvl="0" defTabSz="457063">
              <a:lnSpc>
                <a:spcPct val="80000"/>
              </a:lnSpc>
              <a:spcBef>
                <a:spcPct val="0"/>
              </a:spcBef>
              <a:spcAft>
                <a:spcPts val="600"/>
              </a:spcAft>
              <a:buNone/>
            </a:pPr>
            <a:endParaRPr lang="en-US" dirty="0"/>
          </a:p>
        </p:txBody>
      </p:sp>
      <p:sp>
        <p:nvSpPr>
          <p:cNvPr id="17" name="Text Placeholder 7">
            <a:extLst>
              <a:ext uri="{FF2B5EF4-FFF2-40B4-BE49-F238E27FC236}">
                <a16:creationId xmlns:a16="http://schemas.microsoft.com/office/drawing/2014/main" xmlns="" id="{C39FCAAF-949A-0F4F-86DB-A7244CCBBEEF}"/>
              </a:ext>
            </a:extLst>
          </p:cNvPr>
          <p:cNvSpPr>
            <a:spLocks noGrp="1"/>
          </p:cNvSpPr>
          <p:nvPr>
            <p:ph type="body" sz="quarter" idx="11" hasCustomPrompt="1"/>
          </p:nvPr>
        </p:nvSpPr>
        <p:spPr>
          <a:xfrm>
            <a:off x="7056284" y="4635500"/>
            <a:ext cx="1905000" cy="2528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Title</a:t>
            </a:r>
          </a:p>
        </p:txBody>
      </p:sp>
      <p:sp>
        <p:nvSpPr>
          <p:cNvPr id="18" name="Text Placeholder 7">
            <a:extLst>
              <a:ext uri="{FF2B5EF4-FFF2-40B4-BE49-F238E27FC236}">
                <a16:creationId xmlns:a16="http://schemas.microsoft.com/office/drawing/2014/main" xmlns="" id="{E84E7ED9-1A61-EE43-96DF-441D8C99A52C}"/>
              </a:ext>
            </a:extLst>
          </p:cNvPr>
          <p:cNvSpPr>
            <a:spLocks noGrp="1"/>
          </p:cNvSpPr>
          <p:nvPr>
            <p:ph type="body" sz="quarter" idx="13" hasCustomPrompt="1"/>
          </p:nvPr>
        </p:nvSpPr>
        <p:spPr>
          <a:xfrm>
            <a:off x="7056284" y="4889500"/>
            <a:ext cx="1905000" cy="2655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Company</a:t>
            </a:r>
          </a:p>
          <a:p>
            <a:pPr marL="0" lvl="0" defTabSz="457063">
              <a:lnSpc>
                <a:spcPct val="80000"/>
              </a:lnSpc>
              <a:spcBef>
                <a:spcPct val="0"/>
              </a:spcBef>
              <a:spcAft>
                <a:spcPts val="600"/>
              </a:spcAft>
              <a:buNone/>
            </a:pPr>
            <a:endParaRPr lang="en-US" dirty="0"/>
          </a:p>
        </p:txBody>
      </p:sp>
      <p:sp>
        <p:nvSpPr>
          <p:cNvPr id="19" name="Text Placeholder 31">
            <a:extLst>
              <a:ext uri="{FF2B5EF4-FFF2-40B4-BE49-F238E27FC236}">
                <a16:creationId xmlns:a16="http://schemas.microsoft.com/office/drawing/2014/main" xmlns="" id="{A69EAA44-3F01-D343-BA8C-30359B1A647B}"/>
              </a:ext>
            </a:extLst>
          </p:cNvPr>
          <p:cNvSpPr>
            <a:spLocks noGrp="1"/>
          </p:cNvSpPr>
          <p:nvPr>
            <p:ph type="body" sz="quarter" idx="18" hasCustomPrompt="1"/>
          </p:nvPr>
        </p:nvSpPr>
        <p:spPr>
          <a:xfrm>
            <a:off x="1" y="798779"/>
            <a:ext cx="12188824" cy="822253"/>
          </a:xfrm>
          <a:prstGeom prst="rect">
            <a:avLst/>
          </a:prstGeom>
        </p:spPr>
        <p:txBody>
          <a:bodyPr/>
          <a:lstStyle>
            <a:lvl1pPr marL="0" indent="0" algn="ctr">
              <a:buNone/>
              <a:defRPr sz="3000" b="0" i="0">
                <a:solidFill>
                  <a:schemeClr val="bg1"/>
                </a:solidFill>
                <a:latin typeface="Arial" panose="020B0604020202020204" pitchFamily="34" charset="0"/>
                <a:cs typeface="Arial" panose="020B0604020202020204" pitchFamily="34" charset="0"/>
              </a:defRPr>
            </a:lvl1pPr>
          </a:lstStyle>
          <a:p>
            <a:pPr lvl="0"/>
            <a:r>
              <a:rPr lang="en-US" dirty="0"/>
              <a:t>Speakers</a:t>
            </a:r>
          </a:p>
        </p:txBody>
      </p:sp>
    </p:spTree>
    <p:extLst>
      <p:ext uri="{BB962C8B-B14F-4D97-AF65-F5344CB8AC3E}">
        <p14:creationId xmlns:p14="http://schemas.microsoft.com/office/powerpoint/2010/main" val="2895902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sp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xmlns="" id="{C188FADF-48F6-A048-9954-54B9538BA161}"/>
              </a:ext>
            </a:extLst>
          </p:cNvPr>
          <p:cNvSpPr>
            <a:spLocks noGrp="1"/>
          </p:cNvSpPr>
          <p:nvPr>
            <p:ph type="pic" sz="quarter" idx="12"/>
          </p:nvPr>
        </p:nvSpPr>
        <p:spPr>
          <a:xfrm>
            <a:off x="8360174" y="2034796"/>
            <a:ext cx="1920240" cy="1920240"/>
          </a:xfrm>
          <a:prstGeom prst="ellipse">
            <a:avLst/>
          </a:prstGeom>
          <a:blipFill dpi="0" rotWithShape="0">
            <a:blip r:embed="rId3"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00">
                <a:solidFill>
                  <a:schemeClr val="lt1"/>
                </a:solidFill>
              </a:defRPr>
            </a:lvl1pPr>
          </a:lstStyle>
          <a:p>
            <a:pPr marL="0" lvl="0" algn="ctr" defTabSz="761787"/>
            <a:endParaRPr lang="en-US" dirty="0"/>
          </a:p>
        </p:txBody>
      </p:sp>
      <p:cxnSp>
        <p:nvCxnSpPr>
          <p:cNvPr id="3" name="Straight Connector 2">
            <a:extLst>
              <a:ext uri="{FF2B5EF4-FFF2-40B4-BE49-F238E27FC236}">
                <a16:creationId xmlns:a16="http://schemas.microsoft.com/office/drawing/2014/main" xmlns="" id="{2F13516B-A96B-0642-AD33-2C379381F874}"/>
              </a:ext>
            </a:extLst>
          </p:cNvPr>
          <p:cNvCxnSpPr>
            <a:cxnSpLocks/>
          </p:cNvCxnSpPr>
          <p:nvPr userDrawn="1"/>
        </p:nvCxnSpPr>
        <p:spPr>
          <a:xfrm>
            <a:off x="8508519" y="4280013"/>
            <a:ext cx="390294"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4" name="Text Placeholder 7">
            <a:extLst>
              <a:ext uri="{FF2B5EF4-FFF2-40B4-BE49-F238E27FC236}">
                <a16:creationId xmlns:a16="http://schemas.microsoft.com/office/drawing/2014/main" xmlns="" id="{C70E933C-0B99-BC4E-A43B-274B03A7728E}"/>
              </a:ext>
            </a:extLst>
          </p:cNvPr>
          <p:cNvSpPr>
            <a:spLocks noGrp="1"/>
          </p:cNvSpPr>
          <p:nvPr>
            <p:ph type="body" sz="quarter" idx="10" hasCustomPrompt="1"/>
          </p:nvPr>
        </p:nvSpPr>
        <p:spPr>
          <a:xfrm>
            <a:off x="8407644" y="4368800"/>
            <a:ext cx="1905000" cy="292100"/>
          </a:xfrm>
          <a:prstGeom prst="rect">
            <a:avLst/>
          </a:prstGeom>
        </p:spPr>
        <p:txBody>
          <a:bodyPr/>
          <a:lstStyle>
            <a:lvl1pPr>
              <a:defRPr lang="en-US" sz="1500" b="1"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First Last Name</a:t>
            </a:r>
          </a:p>
          <a:p>
            <a:pPr marL="0" lvl="0" defTabSz="457063">
              <a:lnSpc>
                <a:spcPct val="80000"/>
              </a:lnSpc>
              <a:spcBef>
                <a:spcPct val="0"/>
              </a:spcBef>
              <a:spcAft>
                <a:spcPts val="600"/>
              </a:spcAft>
              <a:buNone/>
            </a:pPr>
            <a:endParaRPr lang="en-US" dirty="0"/>
          </a:p>
        </p:txBody>
      </p:sp>
      <p:sp>
        <p:nvSpPr>
          <p:cNvPr id="5" name="Text Placeholder 7">
            <a:extLst>
              <a:ext uri="{FF2B5EF4-FFF2-40B4-BE49-F238E27FC236}">
                <a16:creationId xmlns:a16="http://schemas.microsoft.com/office/drawing/2014/main" xmlns="" id="{8BABD295-677D-F74B-A151-35EC6122669D}"/>
              </a:ext>
            </a:extLst>
          </p:cNvPr>
          <p:cNvSpPr>
            <a:spLocks noGrp="1"/>
          </p:cNvSpPr>
          <p:nvPr>
            <p:ph type="body" sz="quarter" idx="11" hasCustomPrompt="1"/>
          </p:nvPr>
        </p:nvSpPr>
        <p:spPr>
          <a:xfrm>
            <a:off x="8407644" y="4635500"/>
            <a:ext cx="1905000" cy="2528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Title</a:t>
            </a:r>
          </a:p>
        </p:txBody>
      </p:sp>
      <p:sp>
        <p:nvSpPr>
          <p:cNvPr id="6" name="Text Placeholder 7">
            <a:extLst>
              <a:ext uri="{FF2B5EF4-FFF2-40B4-BE49-F238E27FC236}">
                <a16:creationId xmlns:a16="http://schemas.microsoft.com/office/drawing/2014/main" xmlns="" id="{1AF820BF-463E-A042-B573-79B003F0710C}"/>
              </a:ext>
            </a:extLst>
          </p:cNvPr>
          <p:cNvSpPr>
            <a:spLocks noGrp="1"/>
          </p:cNvSpPr>
          <p:nvPr>
            <p:ph type="body" sz="quarter" idx="13" hasCustomPrompt="1"/>
          </p:nvPr>
        </p:nvSpPr>
        <p:spPr>
          <a:xfrm>
            <a:off x="8407644" y="4889500"/>
            <a:ext cx="1905000" cy="2655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Company</a:t>
            </a:r>
          </a:p>
          <a:p>
            <a:pPr marL="0" lvl="0" defTabSz="457063">
              <a:lnSpc>
                <a:spcPct val="80000"/>
              </a:lnSpc>
              <a:spcBef>
                <a:spcPct val="0"/>
              </a:spcBef>
              <a:spcAft>
                <a:spcPts val="600"/>
              </a:spcAft>
              <a:buNone/>
            </a:pPr>
            <a:endParaRPr lang="en-US" dirty="0"/>
          </a:p>
        </p:txBody>
      </p:sp>
      <p:sp>
        <p:nvSpPr>
          <p:cNvPr id="7" name="Picture Placeholder 10">
            <a:extLst>
              <a:ext uri="{FF2B5EF4-FFF2-40B4-BE49-F238E27FC236}">
                <a16:creationId xmlns:a16="http://schemas.microsoft.com/office/drawing/2014/main" xmlns="" id="{CD4B0027-A4A1-714E-A43E-C5AC146C9448}"/>
              </a:ext>
            </a:extLst>
          </p:cNvPr>
          <p:cNvSpPr>
            <a:spLocks noGrp="1"/>
          </p:cNvSpPr>
          <p:nvPr>
            <p:ph type="pic" sz="quarter" idx="14"/>
          </p:nvPr>
        </p:nvSpPr>
        <p:spPr>
          <a:xfrm>
            <a:off x="1926114" y="2034796"/>
            <a:ext cx="1920240" cy="1920240"/>
          </a:xfrm>
          <a:prstGeom prst="ellipse">
            <a:avLst/>
          </a:prstGeom>
          <a:blipFill dpi="0" rotWithShape="0">
            <a:blip r:embed="rId3"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00">
                <a:solidFill>
                  <a:schemeClr val="lt1"/>
                </a:solidFill>
              </a:defRPr>
            </a:lvl1pPr>
          </a:lstStyle>
          <a:p>
            <a:pPr marL="0" lvl="0" algn="ctr" defTabSz="761787"/>
            <a:endParaRPr lang="en-US"/>
          </a:p>
        </p:txBody>
      </p:sp>
      <p:cxnSp>
        <p:nvCxnSpPr>
          <p:cNvPr id="8" name="Straight Connector 7">
            <a:extLst>
              <a:ext uri="{FF2B5EF4-FFF2-40B4-BE49-F238E27FC236}">
                <a16:creationId xmlns:a16="http://schemas.microsoft.com/office/drawing/2014/main" xmlns="" id="{306745C8-BE16-2144-B6DE-22B6F141FF14}"/>
              </a:ext>
            </a:extLst>
          </p:cNvPr>
          <p:cNvCxnSpPr>
            <a:cxnSpLocks/>
          </p:cNvCxnSpPr>
          <p:nvPr userDrawn="1"/>
        </p:nvCxnSpPr>
        <p:spPr>
          <a:xfrm>
            <a:off x="2074459" y="4280013"/>
            <a:ext cx="390294"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xmlns="" id="{D3486F59-DF20-FB41-9C0D-E6D92C0531E3}"/>
              </a:ext>
            </a:extLst>
          </p:cNvPr>
          <p:cNvSpPr>
            <a:spLocks noGrp="1"/>
          </p:cNvSpPr>
          <p:nvPr>
            <p:ph type="body" sz="quarter" idx="15" hasCustomPrompt="1"/>
          </p:nvPr>
        </p:nvSpPr>
        <p:spPr>
          <a:xfrm>
            <a:off x="1973584" y="4368800"/>
            <a:ext cx="1905000" cy="292100"/>
          </a:xfrm>
          <a:prstGeom prst="rect">
            <a:avLst/>
          </a:prstGeom>
        </p:spPr>
        <p:txBody>
          <a:bodyPr/>
          <a:lstStyle>
            <a:lvl1pPr>
              <a:defRPr lang="en-US" sz="1500" b="1"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First Last Name</a:t>
            </a:r>
          </a:p>
          <a:p>
            <a:pPr marL="0" lvl="0" defTabSz="457063">
              <a:lnSpc>
                <a:spcPct val="80000"/>
              </a:lnSpc>
              <a:spcBef>
                <a:spcPct val="0"/>
              </a:spcBef>
              <a:spcAft>
                <a:spcPts val="600"/>
              </a:spcAft>
              <a:buNone/>
            </a:pPr>
            <a:endParaRPr lang="en-US" dirty="0"/>
          </a:p>
        </p:txBody>
      </p:sp>
      <p:sp>
        <p:nvSpPr>
          <p:cNvPr id="10" name="Text Placeholder 7">
            <a:extLst>
              <a:ext uri="{FF2B5EF4-FFF2-40B4-BE49-F238E27FC236}">
                <a16:creationId xmlns:a16="http://schemas.microsoft.com/office/drawing/2014/main" xmlns="" id="{FD90235C-95A4-BD4B-8008-46ACFFD2E3E0}"/>
              </a:ext>
            </a:extLst>
          </p:cNvPr>
          <p:cNvSpPr>
            <a:spLocks noGrp="1"/>
          </p:cNvSpPr>
          <p:nvPr>
            <p:ph type="body" sz="quarter" idx="16" hasCustomPrompt="1"/>
          </p:nvPr>
        </p:nvSpPr>
        <p:spPr>
          <a:xfrm>
            <a:off x="1973584" y="4635500"/>
            <a:ext cx="1905000" cy="2528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Title</a:t>
            </a:r>
          </a:p>
        </p:txBody>
      </p:sp>
      <p:sp>
        <p:nvSpPr>
          <p:cNvPr id="11" name="Text Placeholder 7">
            <a:extLst>
              <a:ext uri="{FF2B5EF4-FFF2-40B4-BE49-F238E27FC236}">
                <a16:creationId xmlns:a16="http://schemas.microsoft.com/office/drawing/2014/main" xmlns="" id="{DF3041E7-5AD9-E44A-9014-0E2B53C6F692}"/>
              </a:ext>
            </a:extLst>
          </p:cNvPr>
          <p:cNvSpPr>
            <a:spLocks noGrp="1"/>
          </p:cNvSpPr>
          <p:nvPr>
            <p:ph type="body" sz="quarter" idx="17" hasCustomPrompt="1"/>
          </p:nvPr>
        </p:nvSpPr>
        <p:spPr>
          <a:xfrm>
            <a:off x="1973584" y="4889500"/>
            <a:ext cx="1905000" cy="2655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Company</a:t>
            </a:r>
          </a:p>
          <a:p>
            <a:pPr marL="0" lvl="0" defTabSz="457063">
              <a:lnSpc>
                <a:spcPct val="80000"/>
              </a:lnSpc>
              <a:spcBef>
                <a:spcPct val="0"/>
              </a:spcBef>
              <a:spcAft>
                <a:spcPts val="600"/>
              </a:spcAft>
              <a:buNone/>
            </a:pPr>
            <a:endParaRPr lang="en-US" dirty="0"/>
          </a:p>
        </p:txBody>
      </p:sp>
      <p:sp>
        <p:nvSpPr>
          <p:cNvPr id="12" name="Picture Placeholder 10">
            <a:extLst>
              <a:ext uri="{FF2B5EF4-FFF2-40B4-BE49-F238E27FC236}">
                <a16:creationId xmlns:a16="http://schemas.microsoft.com/office/drawing/2014/main" xmlns="" id="{50C1F378-F6B7-584C-A24D-B16DE308AE7A}"/>
              </a:ext>
            </a:extLst>
          </p:cNvPr>
          <p:cNvSpPr>
            <a:spLocks noGrp="1"/>
          </p:cNvSpPr>
          <p:nvPr>
            <p:ph type="pic" sz="quarter" idx="18"/>
          </p:nvPr>
        </p:nvSpPr>
        <p:spPr>
          <a:xfrm>
            <a:off x="5132926" y="2034796"/>
            <a:ext cx="1920240" cy="1920240"/>
          </a:xfrm>
          <a:prstGeom prst="ellipse">
            <a:avLst/>
          </a:prstGeom>
          <a:blipFill dpi="0" rotWithShape="0">
            <a:blip r:embed="rId3"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00">
                <a:solidFill>
                  <a:schemeClr val="lt1"/>
                </a:solidFill>
              </a:defRPr>
            </a:lvl1pPr>
          </a:lstStyle>
          <a:p>
            <a:pPr marL="0" lvl="0" algn="ctr" defTabSz="761787"/>
            <a:endParaRPr lang="en-US"/>
          </a:p>
        </p:txBody>
      </p:sp>
      <p:cxnSp>
        <p:nvCxnSpPr>
          <p:cNvPr id="13" name="Straight Connector 12">
            <a:extLst>
              <a:ext uri="{FF2B5EF4-FFF2-40B4-BE49-F238E27FC236}">
                <a16:creationId xmlns:a16="http://schemas.microsoft.com/office/drawing/2014/main" xmlns="" id="{459A3D8E-B03C-FC4E-96B0-93F8C559EAE2}"/>
              </a:ext>
            </a:extLst>
          </p:cNvPr>
          <p:cNvCxnSpPr>
            <a:cxnSpLocks/>
          </p:cNvCxnSpPr>
          <p:nvPr userDrawn="1"/>
        </p:nvCxnSpPr>
        <p:spPr>
          <a:xfrm>
            <a:off x="5281271" y="4280013"/>
            <a:ext cx="390294"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14" name="Text Placeholder 7">
            <a:extLst>
              <a:ext uri="{FF2B5EF4-FFF2-40B4-BE49-F238E27FC236}">
                <a16:creationId xmlns:a16="http://schemas.microsoft.com/office/drawing/2014/main" xmlns="" id="{9BAB2C4F-7EBC-A240-B6A1-8770AA09D8B4}"/>
              </a:ext>
            </a:extLst>
          </p:cNvPr>
          <p:cNvSpPr>
            <a:spLocks noGrp="1"/>
          </p:cNvSpPr>
          <p:nvPr>
            <p:ph type="body" sz="quarter" idx="19" hasCustomPrompt="1"/>
          </p:nvPr>
        </p:nvSpPr>
        <p:spPr>
          <a:xfrm>
            <a:off x="5180396" y="4368800"/>
            <a:ext cx="1905000" cy="292100"/>
          </a:xfrm>
          <a:prstGeom prst="rect">
            <a:avLst/>
          </a:prstGeom>
        </p:spPr>
        <p:txBody>
          <a:bodyPr/>
          <a:lstStyle>
            <a:lvl1pPr>
              <a:defRPr lang="en-US" sz="1500" b="1"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First Last Name</a:t>
            </a:r>
          </a:p>
          <a:p>
            <a:pPr marL="0" lvl="0" defTabSz="457063">
              <a:lnSpc>
                <a:spcPct val="80000"/>
              </a:lnSpc>
              <a:spcBef>
                <a:spcPct val="0"/>
              </a:spcBef>
              <a:spcAft>
                <a:spcPts val="600"/>
              </a:spcAft>
              <a:buNone/>
            </a:pPr>
            <a:endParaRPr lang="en-US" dirty="0"/>
          </a:p>
        </p:txBody>
      </p:sp>
      <p:sp>
        <p:nvSpPr>
          <p:cNvPr id="15" name="Text Placeholder 7">
            <a:extLst>
              <a:ext uri="{FF2B5EF4-FFF2-40B4-BE49-F238E27FC236}">
                <a16:creationId xmlns:a16="http://schemas.microsoft.com/office/drawing/2014/main" xmlns="" id="{FB7A3695-DD59-8549-9893-8E849604B0E7}"/>
              </a:ext>
            </a:extLst>
          </p:cNvPr>
          <p:cNvSpPr>
            <a:spLocks noGrp="1"/>
          </p:cNvSpPr>
          <p:nvPr>
            <p:ph type="body" sz="quarter" idx="20" hasCustomPrompt="1"/>
          </p:nvPr>
        </p:nvSpPr>
        <p:spPr>
          <a:xfrm>
            <a:off x="5180396" y="4635500"/>
            <a:ext cx="1905000" cy="2528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Title</a:t>
            </a:r>
          </a:p>
        </p:txBody>
      </p:sp>
      <p:sp>
        <p:nvSpPr>
          <p:cNvPr id="16" name="Text Placeholder 7">
            <a:extLst>
              <a:ext uri="{FF2B5EF4-FFF2-40B4-BE49-F238E27FC236}">
                <a16:creationId xmlns:a16="http://schemas.microsoft.com/office/drawing/2014/main" xmlns="" id="{DCF720BB-F961-934A-AFE2-777A4623CE9B}"/>
              </a:ext>
            </a:extLst>
          </p:cNvPr>
          <p:cNvSpPr>
            <a:spLocks noGrp="1"/>
          </p:cNvSpPr>
          <p:nvPr>
            <p:ph type="body" sz="quarter" idx="21" hasCustomPrompt="1"/>
          </p:nvPr>
        </p:nvSpPr>
        <p:spPr>
          <a:xfrm>
            <a:off x="5180396" y="4889500"/>
            <a:ext cx="1905000" cy="2655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Company</a:t>
            </a:r>
          </a:p>
          <a:p>
            <a:pPr marL="0" lvl="0" defTabSz="457063">
              <a:lnSpc>
                <a:spcPct val="80000"/>
              </a:lnSpc>
              <a:spcBef>
                <a:spcPct val="0"/>
              </a:spcBef>
              <a:spcAft>
                <a:spcPts val="600"/>
              </a:spcAft>
              <a:buNone/>
            </a:pPr>
            <a:endParaRPr lang="en-US" dirty="0"/>
          </a:p>
        </p:txBody>
      </p:sp>
      <p:sp>
        <p:nvSpPr>
          <p:cNvPr id="17" name="Text Placeholder 31">
            <a:extLst>
              <a:ext uri="{FF2B5EF4-FFF2-40B4-BE49-F238E27FC236}">
                <a16:creationId xmlns:a16="http://schemas.microsoft.com/office/drawing/2014/main" xmlns="" id="{C8FF11E3-52D6-6F44-9D3C-36A8DC50F512}"/>
              </a:ext>
            </a:extLst>
          </p:cNvPr>
          <p:cNvSpPr>
            <a:spLocks noGrp="1"/>
          </p:cNvSpPr>
          <p:nvPr>
            <p:ph type="body" sz="quarter" idx="22" hasCustomPrompt="1"/>
          </p:nvPr>
        </p:nvSpPr>
        <p:spPr>
          <a:xfrm>
            <a:off x="1" y="798779"/>
            <a:ext cx="12188824" cy="822253"/>
          </a:xfrm>
          <a:prstGeom prst="rect">
            <a:avLst/>
          </a:prstGeom>
        </p:spPr>
        <p:txBody>
          <a:bodyPr/>
          <a:lstStyle>
            <a:lvl1pPr marL="0" indent="0" algn="ctr">
              <a:buNone/>
              <a:defRPr sz="3000" b="0" i="0">
                <a:solidFill>
                  <a:schemeClr val="bg1"/>
                </a:solidFill>
                <a:latin typeface="Arial" panose="020B0604020202020204" pitchFamily="34" charset="0"/>
                <a:cs typeface="Arial" panose="020B0604020202020204" pitchFamily="34" charset="0"/>
              </a:defRPr>
            </a:lvl1pPr>
          </a:lstStyle>
          <a:p>
            <a:pPr lvl="0"/>
            <a:r>
              <a:rPr lang="en-US" dirty="0"/>
              <a:t>Speakers</a:t>
            </a:r>
          </a:p>
        </p:txBody>
      </p:sp>
    </p:spTree>
    <p:extLst>
      <p:ext uri="{BB962C8B-B14F-4D97-AF65-F5344CB8AC3E}">
        <p14:creationId xmlns:p14="http://schemas.microsoft.com/office/powerpoint/2010/main" val="3481128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sp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xmlns="" id="{2A0B0BE8-C358-BB49-8209-B8E864B7D2A9}"/>
              </a:ext>
            </a:extLst>
          </p:cNvPr>
          <p:cNvSpPr>
            <a:spLocks noGrp="1"/>
          </p:cNvSpPr>
          <p:nvPr>
            <p:ph type="pic" sz="quarter" idx="14"/>
          </p:nvPr>
        </p:nvSpPr>
        <p:spPr>
          <a:xfrm>
            <a:off x="1032547" y="2034796"/>
            <a:ext cx="1920240" cy="1920240"/>
          </a:xfrm>
          <a:prstGeom prst="ellipse">
            <a:avLst/>
          </a:prstGeom>
          <a:blipFill dpi="0" rotWithShape="0">
            <a:blip r:embed="rId3"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00">
                <a:solidFill>
                  <a:schemeClr val="lt1"/>
                </a:solidFill>
              </a:defRPr>
            </a:lvl1pPr>
          </a:lstStyle>
          <a:p>
            <a:pPr marL="0" lvl="0" algn="ctr" defTabSz="761787"/>
            <a:endParaRPr lang="en-US"/>
          </a:p>
        </p:txBody>
      </p:sp>
      <p:cxnSp>
        <p:nvCxnSpPr>
          <p:cNvPr id="3" name="Straight Connector 2">
            <a:extLst>
              <a:ext uri="{FF2B5EF4-FFF2-40B4-BE49-F238E27FC236}">
                <a16:creationId xmlns:a16="http://schemas.microsoft.com/office/drawing/2014/main" xmlns="" id="{2361CEF8-4446-C54D-9AAD-05A1F063AB8C}"/>
              </a:ext>
            </a:extLst>
          </p:cNvPr>
          <p:cNvCxnSpPr>
            <a:cxnSpLocks/>
          </p:cNvCxnSpPr>
          <p:nvPr userDrawn="1"/>
        </p:nvCxnSpPr>
        <p:spPr>
          <a:xfrm>
            <a:off x="1180892" y="4280013"/>
            <a:ext cx="390294"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4" name="Text Placeholder 7">
            <a:extLst>
              <a:ext uri="{FF2B5EF4-FFF2-40B4-BE49-F238E27FC236}">
                <a16:creationId xmlns:a16="http://schemas.microsoft.com/office/drawing/2014/main" xmlns="" id="{AE41B109-8833-F649-AA28-7C26B97695CF}"/>
              </a:ext>
            </a:extLst>
          </p:cNvPr>
          <p:cNvSpPr>
            <a:spLocks noGrp="1"/>
          </p:cNvSpPr>
          <p:nvPr>
            <p:ph type="body" sz="quarter" idx="15" hasCustomPrompt="1"/>
          </p:nvPr>
        </p:nvSpPr>
        <p:spPr>
          <a:xfrm>
            <a:off x="1080017" y="4368800"/>
            <a:ext cx="1905000" cy="292100"/>
          </a:xfrm>
          <a:prstGeom prst="rect">
            <a:avLst/>
          </a:prstGeom>
        </p:spPr>
        <p:txBody>
          <a:bodyPr/>
          <a:lstStyle>
            <a:lvl1pPr>
              <a:defRPr lang="en-US" sz="1500" b="1"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First Last Name</a:t>
            </a:r>
          </a:p>
          <a:p>
            <a:pPr marL="0" lvl="0" defTabSz="457063">
              <a:lnSpc>
                <a:spcPct val="80000"/>
              </a:lnSpc>
              <a:spcBef>
                <a:spcPct val="0"/>
              </a:spcBef>
              <a:spcAft>
                <a:spcPts val="600"/>
              </a:spcAft>
              <a:buNone/>
            </a:pPr>
            <a:endParaRPr lang="en-US" dirty="0"/>
          </a:p>
        </p:txBody>
      </p:sp>
      <p:sp>
        <p:nvSpPr>
          <p:cNvPr id="5" name="Text Placeholder 7">
            <a:extLst>
              <a:ext uri="{FF2B5EF4-FFF2-40B4-BE49-F238E27FC236}">
                <a16:creationId xmlns:a16="http://schemas.microsoft.com/office/drawing/2014/main" xmlns="" id="{0B232C2D-B3F6-A642-BE15-3A96610257AE}"/>
              </a:ext>
            </a:extLst>
          </p:cNvPr>
          <p:cNvSpPr>
            <a:spLocks noGrp="1"/>
          </p:cNvSpPr>
          <p:nvPr>
            <p:ph type="body" sz="quarter" idx="16" hasCustomPrompt="1"/>
          </p:nvPr>
        </p:nvSpPr>
        <p:spPr>
          <a:xfrm>
            <a:off x="1080017" y="4635500"/>
            <a:ext cx="1905000" cy="2528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Title</a:t>
            </a:r>
          </a:p>
        </p:txBody>
      </p:sp>
      <p:sp>
        <p:nvSpPr>
          <p:cNvPr id="6" name="Text Placeholder 7">
            <a:extLst>
              <a:ext uri="{FF2B5EF4-FFF2-40B4-BE49-F238E27FC236}">
                <a16:creationId xmlns:a16="http://schemas.microsoft.com/office/drawing/2014/main" xmlns="" id="{F088656B-A3D4-BF46-9385-A679A1783BAF}"/>
              </a:ext>
            </a:extLst>
          </p:cNvPr>
          <p:cNvSpPr>
            <a:spLocks noGrp="1"/>
          </p:cNvSpPr>
          <p:nvPr>
            <p:ph type="body" sz="quarter" idx="17" hasCustomPrompt="1"/>
          </p:nvPr>
        </p:nvSpPr>
        <p:spPr>
          <a:xfrm>
            <a:off x="1080017" y="4889500"/>
            <a:ext cx="1905000" cy="2655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Company</a:t>
            </a:r>
          </a:p>
          <a:p>
            <a:pPr marL="0" lvl="0" defTabSz="457063">
              <a:lnSpc>
                <a:spcPct val="80000"/>
              </a:lnSpc>
              <a:spcBef>
                <a:spcPct val="0"/>
              </a:spcBef>
              <a:spcAft>
                <a:spcPts val="600"/>
              </a:spcAft>
              <a:buNone/>
            </a:pPr>
            <a:endParaRPr lang="en-US" dirty="0"/>
          </a:p>
        </p:txBody>
      </p:sp>
      <p:sp>
        <p:nvSpPr>
          <p:cNvPr id="7" name="Picture Placeholder 10">
            <a:extLst>
              <a:ext uri="{FF2B5EF4-FFF2-40B4-BE49-F238E27FC236}">
                <a16:creationId xmlns:a16="http://schemas.microsoft.com/office/drawing/2014/main" xmlns="" id="{697CC865-6F54-DC45-875A-3B4CFAD6DAA6}"/>
              </a:ext>
            </a:extLst>
          </p:cNvPr>
          <p:cNvSpPr>
            <a:spLocks noGrp="1"/>
          </p:cNvSpPr>
          <p:nvPr>
            <p:ph type="pic" sz="quarter" idx="18"/>
          </p:nvPr>
        </p:nvSpPr>
        <p:spPr>
          <a:xfrm>
            <a:off x="3781181" y="2034796"/>
            <a:ext cx="1920240" cy="1920240"/>
          </a:xfrm>
          <a:prstGeom prst="ellipse">
            <a:avLst/>
          </a:prstGeom>
          <a:blipFill dpi="0" rotWithShape="0">
            <a:blip r:embed="rId3"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00">
                <a:solidFill>
                  <a:schemeClr val="lt1"/>
                </a:solidFill>
              </a:defRPr>
            </a:lvl1pPr>
          </a:lstStyle>
          <a:p>
            <a:pPr marL="0" lvl="0" algn="ctr" defTabSz="761787"/>
            <a:endParaRPr lang="en-US"/>
          </a:p>
        </p:txBody>
      </p:sp>
      <p:cxnSp>
        <p:nvCxnSpPr>
          <p:cNvPr id="8" name="Straight Connector 7">
            <a:extLst>
              <a:ext uri="{FF2B5EF4-FFF2-40B4-BE49-F238E27FC236}">
                <a16:creationId xmlns:a16="http://schemas.microsoft.com/office/drawing/2014/main" xmlns="" id="{C9FE7C9D-6E98-4F48-82A1-83BEC6F11DB5}"/>
              </a:ext>
            </a:extLst>
          </p:cNvPr>
          <p:cNvCxnSpPr>
            <a:cxnSpLocks/>
          </p:cNvCxnSpPr>
          <p:nvPr userDrawn="1"/>
        </p:nvCxnSpPr>
        <p:spPr>
          <a:xfrm>
            <a:off x="3929526" y="4280013"/>
            <a:ext cx="390294"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xmlns="" id="{B4624B41-69D5-A14A-BFFA-83234AF5AFE9}"/>
              </a:ext>
            </a:extLst>
          </p:cNvPr>
          <p:cNvSpPr>
            <a:spLocks noGrp="1"/>
          </p:cNvSpPr>
          <p:nvPr>
            <p:ph type="body" sz="quarter" idx="19" hasCustomPrompt="1"/>
          </p:nvPr>
        </p:nvSpPr>
        <p:spPr>
          <a:xfrm>
            <a:off x="3828651" y="4368800"/>
            <a:ext cx="1905000" cy="292100"/>
          </a:xfrm>
          <a:prstGeom prst="rect">
            <a:avLst/>
          </a:prstGeom>
        </p:spPr>
        <p:txBody>
          <a:bodyPr/>
          <a:lstStyle>
            <a:lvl1pPr>
              <a:defRPr lang="en-US" sz="1500" b="1"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First Last Name</a:t>
            </a:r>
          </a:p>
          <a:p>
            <a:pPr marL="0" lvl="0" defTabSz="457063">
              <a:lnSpc>
                <a:spcPct val="80000"/>
              </a:lnSpc>
              <a:spcBef>
                <a:spcPct val="0"/>
              </a:spcBef>
              <a:spcAft>
                <a:spcPts val="600"/>
              </a:spcAft>
              <a:buNone/>
            </a:pPr>
            <a:endParaRPr lang="en-US" dirty="0"/>
          </a:p>
        </p:txBody>
      </p:sp>
      <p:sp>
        <p:nvSpPr>
          <p:cNvPr id="10" name="Text Placeholder 7">
            <a:extLst>
              <a:ext uri="{FF2B5EF4-FFF2-40B4-BE49-F238E27FC236}">
                <a16:creationId xmlns:a16="http://schemas.microsoft.com/office/drawing/2014/main" xmlns="" id="{1FD9E7A7-2F2F-7C4A-87F8-9D8AF705B966}"/>
              </a:ext>
            </a:extLst>
          </p:cNvPr>
          <p:cNvSpPr>
            <a:spLocks noGrp="1"/>
          </p:cNvSpPr>
          <p:nvPr>
            <p:ph type="body" sz="quarter" idx="20" hasCustomPrompt="1"/>
          </p:nvPr>
        </p:nvSpPr>
        <p:spPr>
          <a:xfrm>
            <a:off x="3828651" y="4635500"/>
            <a:ext cx="1905000" cy="2528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Title</a:t>
            </a:r>
          </a:p>
        </p:txBody>
      </p:sp>
      <p:sp>
        <p:nvSpPr>
          <p:cNvPr id="11" name="Text Placeholder 7">
            <a:extLst>
              <a:ext uri="{FF2B5EF4-FFF2-40B4-BE49-F238E27FC236}">
                <a16:creationId xmlns:a16="http://schemas.microsoft.com/office/drawing/2014/main" xmlns="" id="{F6DA559C-D64F-004F-B6F6-3A69195A9897}"/>
              </a:ext>
            </a:extLst>
          </p:cNvPr>
          <p:cNvSpPr>
            <a:spLocks noGrp="1"/>
          </p:cNvSpPr>
          <p:nvPr>
            <p:ph type="body" sz="quarter" idx="21" hasCustomPrompt="1"/>
          </p:nvPr>
        </p:nvSpPr>
        <p:spPr>
          <a:xfrm>
            <a:off x="3828651" y="4889500"/>
            <a:ext cx="1905000" cy="2655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Company</a:t>
            </a:r>
          </a:p>
          <a:p>
            <a:pPr marL="0" lvl="0" defTabSz="457063">
              <a:lnSpc>
                <a:spcPct val="80000"/>
              </a:lnSpc>
              <a:spcBef>
                <a:spcPct val="0"/>
              </a:spcBef>
              <a:spcAft>
                <a:spcPts val="600"/>
              </a:spcAft>
              <a:buNone/>
            </a:pPr>
            <a:endParaRPr lang="en-US" dirty="0"/>
          </a:p>
        </p:txBody>
      </p:sp>
      <p:sp>
        <p:nvSpPr>
          <p:cNvPr id="12" name="Picture Placeholder 10">
            <a:extLst>
              <a:ext uri="{FF2B5EF4-FFF2-40B4-BE49-F238E27FC236}">
                <a16:creationId xmlns:a16="http://schemas.microsoft.com/office/drawing/2014/main" xmlns="" id="{4CEA059E-A780-594A-913F-BCA9B42C5E70}"/>
              </a:ext>
            </a:extLst>
          </p:cNvPr>
          <p:cNvSpPr>
            <a:spLocks noGrp="1"/>
          </p:cNvSpPr>
          <p:nvPr>
            <p:ph type="pic" sz="quarter" idx="12"/>
          </p:nvPr>
        </p:nvSpPr>
        <p:spPr>
          <a:xfrm>
            <a:off x="6505108" y="2034796"/>
            <a:ext cx="1920240" cy="1920240"/>
          </a:xfrm>
          <a:prstGeom prst="ellipse">
            <a:avLst/>
          </a:prstGeom>
          <a:blipFill dpi="0" rotWithShape="0">
            <a:blip r:embed="rId3"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00">
                <a:solidFill>
                  <a:schemeClr val="lt1"/>
                </a:solidFill>
              </a:defRPr>
            </a:lvl1pPr>
          </a:lstStyle>
          <a:p>
            <a:pPr marL="0" lvl="0" algn="ctr" defTabSz="761787"/>
            <a:endParaRPr lang="en-US" dirty="0"/>
          </a:p>
        </p:txBody>
      </p:sp>
      <p:cxnSp>
        <p:nvCxnSpPr>
          <p:cNvPr id="13" name="Straight Connector 12">
            <a:extLst>
              <a:ext uri="{FF2B5EF4-FFF2-40B4-BE49-F238E27FC236}">
                <a16:creationId xmlns:a16="http://schemas.microsoft.com/office/drawing/2014/main" xmlns="" id="{6801D75B-5269-EA4B-9BA1-F090D33AC721}"/>
              </a:ext>
            </a:extLst>
          </p:cNvPr>
          <p:cNvCxnSpPr>
            <a:cxnSpLocks/>
          </p:cNvCxnSpPr>
          <p:nvPr userDrawn="1"/>
        </p:nvCxnSpPr>
        <p:spPr>
          <a:xfrm>
            <a:off x="6653453" y="4280013"/>
            <a:ext cx="390294"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14" name="Text Placeholder 7">
            <a:extLst>
              <a:ext uri="{FF2B5EF4-FFF2-40B4-BE49-F238E27FC236}">
                <a16:creationId xmlns:a16="http://schemas.microsoft.com/office/drawing/2014/main" xmlns="" id="{043220BD-72D6-2C46-88B2-7AC166241544}"/>
              </a:ext>
            </a:extLst>
          </p:cNvPr>
          <p:cNvSpPr>
            <a:spLocks noGrp="1"/>
          </p:cNvSpPr>
          <p:nvPr>
            <p:ph type="body" sz="quarter" idx="10" hasCustomPrompt="1"/>
          </p:nvPr>
        </p:nvSpPr>
        <p:spPr>
          <a:xfrm>
            <a:off x="6552578" y="4368800"/>
            <a:ext cx="1905000" cy="292100"/>
          </a:xfrm>
          <a:prstGeom prst="rect">
            <a:avLst/>
          </a:prstGeom>
        </p:spPr>
        <p:txBody>
          <a:bodyPr/>
          <a:lstStyle>
            <a:lvl1pPr>
              <a:defRPr lang="en-US" sz="1500" b="1"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First Last Name</a:t>
            </a:r>
          </a:p>
          <a:p>
            <a:pPr marL="0" lvl="0" defTabSz="457063">
              <a:lnSpc>
                <a:spcPct val="80000"/>
              </a:lnSpc>
              <a:spcBef>
                <a:spcPct val="0"/>
              </a:spcBef>
              <a:spcAft>
                <a:spcPts val="600"/>
              </a:spcAft>
              <a:buNone/>
            </a:pPr>
            <a:endParaRPr lang="en-US" dirty="0"/>
          </a:p>
        </p:txBody>
      </p:sp>
      <p:sp>
        <p:nvSpPr>
          <p:cNvPr id="15" name="Text Placeholder 7">
            <a:extLst>
              <a:ext uri="{FF2B5EF4-FFF2-40B4-BE49-F238E27FC236}">
                <a16:creationId xmlns:a16="http://schemas.microsoft.com/office/drawing/2014/main" xmlns="" id="{70BE5EE7-8D74-D140-8F58-089403C699BE}"/>
              </a:ext>
            </a:extLst>
          </p:cNvPr>
          <p:cNvSpPr>
            <a:spLocks noGrp="1"/>
          </p:cNvSpPr>
          <p:nvPr>
            <p:ph type="body" sz="quarter" idx="11" hasCustomPrompt="1"/>
          </p:nvPr>
        </p:nvSpPr>
        <p:spPr>
          <a:xfrm>
            <a:off x="6552578" y="4635500"/>
            <a:ext cx="1905000" cy="2528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Title</a:t>
            </a:r>
          </a:p>
        </p:txBody>
      </p:sp>
      <p:sp>
        <p:nvSpPr>
          <p:cNvPr id="16" name="Text Placeholder 7">
            <a:extLst>
              <a:ext uri="{FF2B5EF4-FFF2-40B4-BE49-F238E27FC236}">
                <a16:creationId xmlns:a16="http://schemas.microsoft.com/office/drawing/2014/main" xmlns="" id="{A8E9FDA7-76CD-8448-A1CD-5E4E4D632D8D}"/>
              </a:ext>
            </a:extLst>
          </p:cNvPr>
          <p:cNvSpPr>
            <a:spLocks noGrp="1"/>
          </p:cNvSpPr>
          <p:nvPr>
            <p:ph type="body" sz="quarter" idx="13" hasCustomPrompt="1"/>
          </p:nvPr>
        </p:nvSpPr>
        <p:spPr>
          <a:xfrm>
            <a:off x="6552578" y="4889500"/>
            <a:ext cx="1905000" cy="2655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Company</a:t>
            </a:r>
          </a:p>
          <a:p>
            <a:pPr marL="0" lvl="0" defTabSz="457063">
              <a:lnSpc>
                <a:spcPct val="80000"/>
              </a:lnSpc>
              <a:spcBef>
                <a:spcPct val="0"/>
              </a:spcBef>
              <a:spcAft>
                <a:spcPts val="600"/>
              </a:spcAft>
              <a:buNone/>
            </a:pPr>
            <a:endParaRPr lang="en-US" dirty="0"/>
          </a:p>
        </p:txBody>
      </p:sp>
      <p:sp>
        <p:nvSpPr>
          <p:cNvPr id="17" name="Picture Placeholder 10">
            <a:extLst>
              <a:ext uri="{FF2B5EF4-FFF2-40B4-BE49-F238E27FC236}">
                <a16:creationId xmlns:a16="http://schemas.microsoft.com/office/drawing/2014/main" xmlns="" id="{982E92EB-3C93-6E4A-808F-44DD17E156AB}"/>
              </a:ext>
            </a:extLst>
          </p:cNvPr>
          <p:cNvSpPr>
            <a:spLocks noGrp="1"/>
          </p:cNvSpPr>
          <p:nvPr>
            <p:ph type="pic" sz="quarter" idx="22"/>
          </p:nvPr>
        </p:nvSpPr>
        <p:spPr>
          <a:xfrm>
            <a:off x="9236734" y="2034796"/>
            <a:ext cx="1920240" cy="1920240"/>
          </a:xfrm>
          <a:prstGeom prst="ellipse">
            <a:avLst/>
          </a:prstGeom>
          <a:blipFill dpi="0" rotWithShape="0">
            <a:blip r:embed="rId3"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00">
                <a:solidFill>
                  <a:schemeClr val="lt1"/>
                </a:solidFill>
              </a:defRPr>
            </a:lvl1pPr>
          </a:lstStyle>
          <a:p>
            <a:pPr marL="0" lvl="0" algn="ctr" defTabSz="761787"/>
            <a:endParaRPr lang="en-US" dirty="0"/>
          </a:p>
        </p:txBody>
      </p:sp>
      <p:cxnSp>
        <p:nvCxnSpPr>
          <p:cNvPr id="18" name="Straight Connector 17">
            <a:extLst>
              <a:ext uri="{FF2B5EF4-FFF2-40B4-BE49-F238E27FC236}">
                <a16:creationId xmlns:a16="http://schemas.microsoft.com/office/drawing/2014/main" xmlns="" id="{3183A460-7A35-AE41-9876-0036B0F20E7C}"/>
              </a:ext>
            </a:extLst>
          </p:cNvPr>
          <p:cNvCxnSpPr>
            <a:cxnSpLocks/>
          </p:cNvCxnSpPr>
          <p:nvPr userDrawn="1"/>
        </p:nvCxnSpPr>
        <p:spPr>
          <a:xfrm>
            <a:off x="9385079" y="4280013"/>
            <a:ext cx="390294"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19" name="Text Placeholder 7">
            <a:extLst>
              <a:ext uri="{FF2B5EF4-FFF2-40B4-BE49-F238E27FC236}">
                <a16:creationId xmlns:a16="http://schemas.microsoft.com/office/drawing/2014/main" xmlns="" id="{F420D54D-C505-934D-ADAD-4F67AFDB0BA4}"/>
              </a:ext>
            </a:extLst>
          </p:cNvPr>
          <p:cNvSpPr>
            <a:spLocks noGrp="1"/>
          </p:cNvSpPr>
          <p:nvPr>
            <p:ph type="body" sz="quarter" idx="23" hasCustomPrompt="1"/>
          </p:nvPr>
        </p:nvSpPr>
        <p:spPr>
          <a:xfrm>
            <a:off x="9284204" y="4368800"/>
            <a:ext cx="1905000" cy="292100"/>
          </a:xfrm>
          <a:prstGeom prst="rect">
            <a:avLst/>
          </a:prstGeom>
        </p:spPr>
        <p:txBody>
          <a:bodyPr/>
          <a:lstStyle>
            <a:lvl1pPr>
              <a:defRPr lang="en-US" sz="1500" b="1"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First Last Name</a:t>
            </a:r>
          </a:p>
          <a:p>
            <a:pPr marL="0" lvl="0" defTabSz="457063">
              <a:lnSpc>
                <a:spcPct val="80000"/>
              </a:lnSpc>
              <a:spcBef>
                <a:spcPct val="0"/>
              </a:spcBef>
              <a:spcAft>
                <a:spcPts val="600"/>
              </a:spcAft>
              <a:buNone/>
            </a:pPr>
            <a:endParaRPr lang="en-US" dirty="0"/>
          </a:p>
        </p:txBody>
      </p:sp>
      <p:sp>
        <p:nvSpPr>
          <p:cNvPr id="20" name="Text Placeholder 7">
            <a:extLst>
              <a:ext uri="{FF2B5EF4-FFF2-40B4-BE49-F238E27FC236}">
                <a16:creationId xmlns:a16="http://schemas.microsoft.com/office/drawing/2014/main" xmlns="" id="{4757E8B1-B5C5-B94A-ABF0-747C37A4CE10}"/>
              </a:ext>
            </a:extLst>
          </p:cNvPr>
          <p:cNvSpPr>
            <a:spLocks noGrp="1"/>
          </p:cNvSpPr>
          <p:nvPr>
            <p:ph type="body" sz="quarter" idx="24" hasCustomPrompt="1"/>
          </p:nvPr>
        </p:nvSpPr>
        <p:spPr>
          <a:xfrm>
            <a:off x="9284204" y="4635500"/>
            <a:ext cx="1905000" cy="2528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Title</a:t>
            </a:r>
          </a:p>
        </p:txBody>
      </p:sp>
      <p:sp>
        <p:nvSpPr>
          <p:cNvPr id="21" name="Text Placeholder 7">
            <a:extLst>
              <a:ext uri="{FF2B5EF4-FFF2-40B4-BE49-F238E27FC236}">
                <a16:creationId xmlns:a16="http://schemas.microsoft.com/office/drawing/2014/main" xmlns="" id="{6B7A5326-D178-4441-9CF0-911144FD5B70}"/>
              </a:ext>
            </a:extLst>
          </p:cNvPr>
          <p:cNvSpPr>
            <a:spLocks noGrp="1"/>
          </p:cNvSpPr>
          <p:nvPr>
            <p:ph type="body" sz="quarter" idx="25" hasCustomPrompt="1"/>
          </p:nvPr>
        </p:nvSpPr>
        <p:spPr>
          <a:xfrm>
            <a:off x="9284204" y="4889500"/>
            <a:ext cx="1905000" cy="2655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Company</a:t>
            </a:r>
          </a:p>
          <a:p>
            <a:pPr marL="0" lvl="0" defTabSz="457063">
              <a:lnSpc>
                <a:spcPct val="80000"/>
              </a:lnSpc>
              <a:spcBef>
                <a:spcPct val="0"/>
              </a:spcBef>
              <a:spcAft>
                <a:spcPts val="600"/>
              </a:spcAft>
              <a:buNone/>
            </a:pPr>
            <a:endParaRPr lang="en-US" dirty="0"/>
          </a:p>
        </p:txBody>
      </p:sp>
      <p:sp>
        <p:nvSpPr>
          <p:cNvPr id="22" name="Text Placeholder 31">
            <a:extLst>
              <a:ext uri="{FF2B5EF4-FFF2-40B4-BE49-F238E27FC236}">
                <a16:creationId xmlns:a16="http://schemas.microsoft.com/office/drawing/2014/main" xmlns="" id="{DDC90ED9-52C0-1348-AAD7-E3139DE3F0FC}"/>
              </a:ext>
            </a:extLst>
          </p:cNvPr>
          <p:cNvSpPr>
            <a:spLocks noGrp="1"/>
          </p:cNvSpPr>
          <p:nvPr>
            <p:ph type="body" sz="quarter" idx="26" hasCustomPrompt="1"/>
          </p:nvPr>
        </p:nvSpPr>
        <p:spPr>
          <a:xfrm>
            <a:off x="1" y="798779"/>
            <a:ext cx="12188824" cy="822253"/>
          </a:xfrm>
          <a:prstGeom prst="rect">
            <a:avLst/>
          </a:prstGeom>
        </p:spPr>
        <p:txBody>
          <a:bodyPr/>
          <a:lstStyle>
            <a:lvl1pPr marL="0" indent="0" algn="ctr">
              <a:buNone/>
              <a:defRPr sz="3000" b="0" i="0">
                <a:solidFill>
                  <a:schemeClr val="bg1"/>
                </a:solidFill>
                <a:latin typeface="Arial" panose="020B0604020202020204" pitchFamily="34" charset="0"/>
                <a:cs typeface="Arial" panose="020B0604020202020204" pitchFamily="34" charset="0"/>
              </a:defRPr>
            </a:lvl1pPr>
          </a:lstStyle>
          <a:p>
            <a:pPr lvl="0"/>
            <a:r>
              <a:rPr lang="en-US" dirty="0"/>
              <a:t>Speakers</a:t>
            </a:r>
          </a:p>
        </p:txBody>
      </p:sp>
    </p:spTree>
    <p:extLst>
      <p:ext uri="{BB962C8B-B14F-4D97-AF65-F5344CB8AC3E}">
        <p14:creationId xmlns:p14="http://schemas.microsoft.com/office/powerpoint/2010/main" val="1508144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037611"/>
      </p:ext>
    </p:extLst>
  </p:cSld>
  <p:clrMap bg1="lt1" tx1="dk1" bg2="lt2" tx2="dk2" accent1="accent1" accent2="accent2" accent3="accent3" accent4="accent4" accent5="accent5" accent6="accent6" hlink="hlink" folHlink="folHlink"/>
  <p:sldLayoutIdLst>
    <p:sldLayoutId id="2147483682" r:id="rId1"/>
    <p:sldLayoutId id="2147483681" r:id="rId2"/>
    <p:sldLayoutId id="2147483668" r:id="rId3"/>
    <p:sldLayoutId id="2147483700" r:id="rId4"/>
    <p:sldLayoutId id="2147483792" r:id="rId5"/>
    <p:sldLayoutId id="2147483701" r:id="rId6"/>
    <p:sldLayoutId id="2147483704" r:id="rId7"/>
    <p:sldLayoutId id="2147483709" r:id="rId8"/>
    <p:sldLayoutId id="2147483706" r:id="rId9"/>
    <p:sldLayoutId id="2147483688" r:id="rId10"/>
    <p:sldLayoutId id="2147483736" r:id="rId11"/>
    <p:sldLayoutId id="2147483777" r:id="rId12"/>
    <p:sldLayoutId id="2147483708" r:id="rId13"/>
    <p:sldLayoutId id="2147483707" r:id="rId14"/>
    <p:sldLayoutId id="2147483705" r:id="rId15"/>
    <p:sldLayoutId id="2147483714" r:id="rId16"/>
    <p:sldLayoutId id="2147483713" r:id="rId17"/>
    <p:sldLayoutId id="2147483712" r:id="rId18"/>
    <p:sldLayoutId id="2147483711" r:id="rId19"/>
    <p:sldLayoutId id="2147483710" r:id="rId20"/>
    <p:sldLayoutId id="2147483733" r:id="rId21"/>
    <p:sldLayoutId id="2147483683" r:id="rId22"/>
    <p:sldLayoutId id="2147483779" r:id="rId23"/>
    <p:sldLayoutId id="2147483674" r:id="rId24"/>
    <p:sldLayoutId id="2147483669" r:id="rId25"/>
    <p:sldLayoutId id="2147483794" r:id="rId26"/>
    <p:sldLayoutId id="2147483795" r:id="rId27"/>
    <p:sldLayoutId id="2147483796" r:id="rId28"/>
    <p:sldLayoutId id="2147483797" r:id="rId29"/>
    <p:sldLayoutId id="2147483798" r:id="rId30"/>
    <p:sldLayoutId id="2147483799" r:id="rId31"/>
    <p:sldLayoutId id="2147483800" r:id="rId32"/>
    <p:sldLayoutId id="2147483801" r:id="rId33"/>
    <p:sldLayoutId id="2147483802" r:id="rId34"/>
    <p:sldLayoutId id="2147483803" r:id="rId35"/>
    <p:sldLayoutId id="2147483804" r:id="rId36"/>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1.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1.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35.jfif"/><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46.jfif"/><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54.jfif"/><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61.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hyperlink" Target="https://bloom.bg/3H8PnVy" TargetMode="External"/><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69.png"/><Relationship Id="rId4" Type="http://schemas.openxmlformats.org/officeDocument/2006/relationships/image" Target="../media/image68.emf"/></Relationships>
</file>

<file path=ppt/slides/_rels/slide36.xml.rels><?xml version="1.0" encoding="UTF-8" standalone="yes"?>
<Relationships xmlns="http://schemas.openxmlformats.org/package/2006/relationships"><Relationship Id="rId3" Type="http://schemas.openxmlformats.org/officeDocument/2006/relationships/hyperlink" Target="https://bloom.bg/3BrloUw" TargetMode="External"/><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https://bloom.bg/3bWHTq7"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73.emf"/></Relationships>
</file>

<file path=ppt/slides/_rels/slide38.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hyperlink" Target="https://bloom.bg/3krgRf7" TargetMode="External"/><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2" Type="http://schemas.openxmlformats.org/officeDocument/2006/relationships/image" Target="../media/image15.jfif"/><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6.xml"/><Relationship Id="rId1" Type="http://schemas.openxmlformats.org/officeDocument/2006/relationships/slideLayout" Target="../slideLayouts/slideLayout28.xml"/><Relationship Id="rId5" Type="http://schemas.openxmlformats.org/officeDocument/2006/relationships/chart" Target="../charts/chart2.xml"/><Relationship Id="rId4" Type="http://schemas.openxmlformats.org/officeDocument/2006/relationships/image" Target="../media/image77.emf"/></Relationships>
</file>

<file path=ppt/slides/_rels/slide42.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8.png"/><Relationship Id="rId18" Type="http://schemas.openxmlformats.org/officeDocument/2006/relationships/image" Target="../media/image93.jpeg"/><Relationship Id="rId3" Type="http://schemas.openxmlformats.org/officeDocument/2006/relationships/image" Target="../media/image78.png"/><Relationship Id="rId21" Type="http://schemas.openxmlformats.org/officeDocument/2006/relationships/image" Target="../media/image96.jpe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notesSlide" Target="../notesSlides/notesSlide17.xml"/><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slideLayout" Target="../slideLayouts/slideLayout27.xml"/><Relationship Id="rId6" Type="http://schemas.openxmlformats.org/officeDocument/2006/relationships/image" Target="../media/image81.jpeg"/><Relationship Id="rId11" Type="http://schemas.openxmlformats.org/officeDocument/2006/relationships/image" Target="../media/image86.jpeg"/><Relationship Id="rId5" Type="http://schemas.openxmlformats.org/officeDocument/2006/relationships/image" Target="../media/image80.png"/><Relationship Id="rId15" Type="http://schemas.openxmlformats.org/officeDocument/2006/relationships/image" Target="../media/image90.jpeg"/><Relationship Id="rId10" Type="http://schemas.openxmlformats.org/officeDocument/2006/relationships/image" Target="../media/image85.png"/><Relationship Id="rId19" Type="http://schemas.openxmlformats.org/officeDocument/2006/relationships/image" Target="../media/image94.jpe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 Id="rId22" Type="http://schemas.openxmlformats.org/officeDocument/2006/relationships/image" Target="../media/image97.png"/></Relationships>
</file>

<file path=ppt/slides/_rels/slide4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8.xml"/><Relationship Id="rId1" Type="http://schemas.openxmlformats.org/officeDocument/2006/relationships/slideLayout" Target="../slideLayouts/slideLayout33.xml"/><Relationship Id="rId4" Type="http://schemas.openxmlformats.org/officeDocument/2006/relationships/hyperlink" Target="https://blinks.bloomberg.com/news/stories/RRTG6DT1UM0W"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blinks.bloomberg.com/news/stories/RRTG6DT1UM0W" TargetMode="External"/><Relationship Id="rId2" Type="http://schemas.openxmlformats.org/officeDocument/2006/relationships/notesSlide" Target="../notesSlides/notesSlide19.xml"/><Relationship Id="rId1" Type="http://schemas.openxmlformats.org/officeDocument/2006/relationships/slideLayout" Target="../slideLayouts/slideLayout34.xml"/><Relationship Id="rId5" Type="http://schemas.openxmlformats.org/officeDocument/2006/relationships/image" Target="../media/image101.png"/><Relationship Id="rId4" Type="http://schemas.openxmlformats.org/officeDocument/2006/relationships/image" Target="../media/image100.png"/></Relationships>
</file>

<file path=ppt/slides/_rels/slide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0.xml"/><Relationship Id="rId1" Type="http://schemas.openxmlformats.org/officeDocument/2006/relationships/slideLayout" Target="../slideLayouts/slideLayout35.xml"/><Relationship Id="rId4" Type="http://schemas.openxmlformats.org/officeDocument/2006/relationships/hyperlink" Target="https://blinks.bloomberg.com/news/stories/RRTG6DT1UM0W"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blinks.bloomberg.com/news/stories/RRTG6DT1UM0W" TargetMode="External"/><Relationship Id="rId2" Type="http://schemas.openxmlformats.org/officeDocument/2006/relationships/notesSlide" Target="../notesSlides/notesSlide21.xml"/><Relationship Id="rId1" Type="http://schemas.openxmlformats.org/officeDocument/2006/relationships/slideLayout" Target="../slideLayouts/slideLayout36.xml"/><Relationship Id="rId4" Type="http://schemas.openxmlformats.org/officeDocument/2006/relationships/image" Target="../media/image103.png"/></Relationships>
</file>

<file path=ppt/slides/_rels/slide4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112.jfif"/><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1.xml"/></Relationships>
</file>

<file path=ppt/slides/_rels/slide6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122.jfif"/><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jpeg"/><Relationship Id="rId1" Type="http://schemas.openxmlformats.org/officeDocument/2006/relationships/slideLayout" Target="../slideLayouts/slideLayout16.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7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g"/><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1.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xmlns="" id="{575ECA44-4659-9F49-AD1A-007DEB8A4613}"/>
              </a:ext>
            </a:extLst>
          </p:cNvPr>
          <p:cNvSpPr txBox="1">
            <a:spLocks/>
          </p:cNvSpPr>
          <p:nvPr/>
        </p:nvSpPr>
        <p:spPr>
          <a:xfrm>
            <a:off x="1448605" y="2683781"/>
            <a:ext cx="9141607" cy="2989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063">
              <a:lnSpc>
                <a:spcPct val="95000"/>
              </a:lnSpc>
              <a:spcAft>
                <a:spcPts val="600"/>
              </a:spcAft>
            </a:pPr>
            <a:r>
              <a:rPr lang="en-US" b="1" dirty="0">
                <a:solidFill>
                  <a:schemeClr val="bg1"/>
                </a:solidFill>
                <a:latin typeface="Arial" panose="020B0604020202020204" pitchFamily="34" charset="0"/>
                <a:cs typeface="Arial" panose="020B0604020202020204" pitchFamily="34" charset="0"/>
              </a:rPr>
              <a:t>Fixed Income Analysts Society &amp; Bloomberg Intelligence Credit Research</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March 29, 2023</a:t>
            </a:r>
          </a:p>
          <a:p>
            <a:pPr defTabSz="457063">
              <a:lnSpc>
                <a:spcPct val="95000"/>
              </a:lnSpc>
              <a:spcAft>
                <a:spcPts val="600"/>
              </a:spcAft>
            </a:pPr>
            <a:endParaRPr lang="en-US"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xmlns="" id="{05E77A9B-9C7D-4648-8F17-6D6F3584F732}"/>
              </a:ext>
            </a:extLst>
          </p:cNvPr>
          <p:cNvSpPr/>
          <p:nvPr/>
        </p:nvSpPr>
        <p:spPr>
          <a:xfrm>
            <a:off x="1522412" y="2057400"/>
            <a:ext cx="2133600" cy="38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kern="1000" spc="200" dirty="0">
                <a:solidFill>
                  <a:schemeClr val="tx1"/>
                </a:solidFill>
                <a:latin typeface="Arial" panose="020B0604020202020204" pitchFamily="34" charset="0"/>
                <a:cs typeface="Arial" panose="020B0604020202020204" pitchFamily="34" charset="0"/>
              </a:rPr>
              <a:t>VIRTUAL EVENT</a:t>
            </a:r>
          </a:p>
        </p:txBody>
      </p:sp>
    </p:spTree>
    <p:extLst>
      <p:ext uri="{BB962C8B-B14F-4D97-AF65-F5344CB8AC3E}">
        <p14:creationId xmlns:p14="http://schemas.microsoft.com/office/powerpoint/2010/main" val="3163612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7F36CEF-3D72-E042-ABEE-1DAE90FAECF1}"/>
              </a:ext>
            </a:extLst>
          </p:cNvPr>
          <p:cNvSpPr>
            <a:spLocks noGrp="1"/>
          </p:cNvSpPr>
          <p:nvPr>
            <p:ph type="body" sz="quarter" idx="10"/>
          </p:nvPr>
        </p:nvSpPr>
        <p:spPr>
          <a:xfrm>
            <a:off x="427037" y="457200"/>
            <a:ext cx="11534775" cy="914400"/>
          </a:xfrm>
        </p:spPr>
        <p:txBody>
          <a:bodyPr/>
          <a:lstStyle/>
          <a:p>
            <a:r>
              <a:rPr lang="en-US" sz="3200" dirty="0"/>
              <a:t>Biggest US Banks Have Healthy Excess CET1, Which Include Unrealized Losses From AFS Securities, Unlike Regionals</a:t>
            </a:r>
          </a:p>
        </p:txBody>
      </p:sp>
      <p:pic>
        <p:nvPicPr>
          <p:cNvPr id="4" name="Picture 3">
            <a:extLst>
              <a:ext uri="{FF2B5EF4-FFF2-40B4-BE49-F238E27FC236}">
                <a16:creationId xmlns:a16="http://schemas.microsoft.com/office/drawing/2014/main" xmlns="" id="{80D1815A-8D91-435C-921D-9FA8177A8E5A}"/>
              </a:ext>
            </a:extLst>
          </p:cNvPr>
          <p:cNvPicPr>
            <a:picLocks noChangeAspect="1"/>
          </p:cNvPicPr>
          <p:nvPr/>
        </p:nvPicPr>
        <p:blipFill rotWithShape="1">
          <a:blip r:embed="rId2"/>
          <a:srcRect b="-297"/>
          <a:stretch/>
        </p:blipFill>
        <p:spPr>
          <a:xfrm>
            <a:off x="227012" y="1600200"/>
            <a:ext cx="5943600" cy="4038599"/>
          </a:xfrm>
          <a:prstGeom prst="rect">
            <a:avLst/>
          </a:prstGeom>
        </p:spPr>
      </p:pic>
      <p:pic>
        <p:nvPicPr>
          <p:cNvPr id="5" name="Picture 4">
            <a:extLst>
              <a:ext uri="{FF2B5EF4-FFF2-40B4-BE49-F238E27FC236}">
                <a16:creationId xmlns:a16="http://schemas.microsoft.com/office/drawing/2014/main" xmlns="" id="{B3CFA79D-A48E-49A0-AC76-457556B34018}"/>
              </a:ext>
            </a:extLst>
          </p:cNvPr>
          <p:cNvPicPr>
            <a:picLocks noChangeAspect="1"/>
          </p:cNvPicPr>
          <p:nvPr/>
        </p:nvPicPr>
        <p:blipFill>
          <a:blip r:embed="rId3"/>
          <a:stretch>
            <a:fillRect/>
          </a:stretch>
        </p:blipFill>
        <p:spPr>
          <a:xfrm>
            <a:off x="6206947" y="1676400"/>
            <a:ext cx="5944866" cy="3476978"/>
          </a:xfrm>
          <a:prstGeom prst="rect">
            <a:avLst/>
          </a:prstGeom>
        </p:spPr>
      </p:pic>
      <p:pic>
        <p:nvPicPr>
          <p:cNvPr id="8" name="Picture 7">
            <a:extLst>
              <a:ext uri="{FF2B5EF4-FFF2-40B4-BE49-F238E27FC236}">
                <a16:creationId xmlns:a16="http://schemas.microsoft.com/office/drawing/2014/main" xmlns="" id="{FD5D97E6-143B-4445-89D7-1C30BFE55B3B}"/>
              </a:ext>
            </a:extLst>
          </p:cNvPr>
          <p:cNvPicPr>
            <a:picLocks noChangeAspect="1"/>
          </p:cNvPicPr>
          <p:nvPr/>
        </p:nvPicPr>
        <p:blipFill>
          <a:blip r:embed="rId4"/>
          <a:stretch>
            <a:fillRect/>
          </a:stretch>
        </p:blipFill>
        <p:spPr>
          <a:xfrm>
            <a:off x="190677" y="2285999"/>
            <a:ext cx="5979935" cy="3369405"/>
          </a:xfrm>
          <a:prstGeom prst="rect">
            <a:avLst/>
          </a:prstGeom>
        </p:spPr>
      </p:pic>
    </p:spTree>
    <p:extLst>
      <p:ext uri="{BB962C8B-B14F-4D97-AF65-F5344CB8AC3E}">
        <p14:creationId xmlns:p14="http://schemas.microsoft.com/office/powerpoint/2010/main" val="1944546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7F36CEF-3D72-E042-ABEE-1DAE90FAECF1}"/>
              </a:ext>
            </a:extLst>
          </p:cNvPr>
          <p:cNvSpPr>
            <a:spLocks noGrp="1"/>
          </p:cNvSpPr>
          <p:nvPr>
            <p:ph type="body" sz="quarter" idx="10"/>
          </p:nvPr>
        </p:nvSpPr>
        <p:spPr>
          <a:xfrm>
            <a:off x="427037" y="457200"/>
            <a:ext cx="11534775" cy="914400"/>
          </a:xfrm>
        </p:spPr>
        <p:txBody>
          <a:bodyPr/>
          <a:lstStyle/>
          <a:p>
            <a:r>
              <a:rPr lang="en-US" sz="3200" dirty="0"/>
              <a:t>Biggest US Banks’ Liquidity Remains Healthy as Balance Sheets “Normalize”</a:t>
            </a:r>
          </a:p>
        </p:txBody>
      </p:sp>
      <p:sp>
        <p:nvSpPr>
          <p:cNvPr id="10" name="TextBox 9">
            <a:extLst>
              <a:ext uri="{FF2B5EF4-FFF2-40B4-BE49-F238E27FC236}">
                <a16:creationId xmlns:a16="http://schemas.microsoft.com/office/drawing/2014/main" xmlns="" id="{55D4E40E-95A0-458F-8840-50BC8F576391}"/>
              </a:ext>
            </a:extLst>
          </p:cNvPr>
          <p:cNvSpPr txBox="1"/>
          <p:nvPr/>
        </p:nvSpPr>
        <p:spPr>
          <a:xfrm>
            <a:off x="463818" y="6077342"/>
            <a:ext cx="6050012" cy="307777"/>
          </a:xfrm>
          <a:prstGeom prst="rect">
            <a:avLst/>
          </a:prstGeom>
          <a:noFill/>
        </p:spPr>
        <p:txBody>
          <a:bodyPr wrap="square" rtlCol="0">
            <a:spAutoFit/>
          </a:bodyPr>
          <a:lstStyle/>
          <a:p>
            <a:r>
              <a:rPr lang="en-US" sz="1400" dirty="0">
                <a:solidFill>
                  <a:srgbClr val="4BACC6"/>
                </a:solidFill>
                <a:latin typeface="Avenir Next P for BBG"/>
              </a:rPr>
              <a:t>Source: Bloomberg Intelligence, Company Filings</a:t>
            </a:r>
          </a:p>
        </p:txBody>
      </p:sp>
      <p:pic>
        <p:nvPicPr>
          <p:cNvPr id="5" name="Picture 4">
            <a:extLst>
              <a:ext uri="{FF2B5EF4-FFF2-40B4-BE49-F238E27FC236}">
                <a16:creationId xmlns:a16="http://schemas.microsoft.com/office/drawing/2014/main" xmlns="" id="{3C0818BE-7125-4E8A-9FC2-C64D23422259}"/>
              </a:ext>
            </a:extLst>
          </p:cNvPr>
          <p:cNvPicPr>
            <a:picLocks noChangeAspect="1"/>
          </p:cNvPicPr>
          <p:nvPr/>
        </p:nvPicPr>
        <p:blipFill>
          <a:blip r:embed="rId2"/>
          <a:stretch>
            <a:fillRect/>
          </a:stretch>
        </p:blipFill>
        <p:spPr>
          <a:xfrm>
            <a:off x="5901448" y="1713952"/>
            <a:ext cx="6287377" cy="3924848"/>
          </a:xfrm>
          <a:prstGeom prst="rect">
            <a:avLst/>
          </a:prstGeom>
        </p:spPr>
      </p:pic>
      <p:pic>
        <p:nvPicPr>
          <p:cNvPr id="7" name="Picture 6">
            <a:extLst>
              <a:ext uri="{FF2B5EF4-FFF2-40B4-BE49-F238E27FC236}">
                <a16:creationId xmlns:a16="http://schemas.microsoft.com/office/drawing/2014/main" xmlns="" id="{A62C5470-2C9C-44FF-838C-AF8F953602A9}"/>
              </a:ext>
            </a:extLst>
          </p:cNvPr>
          <p:cNvPicPr>
            <a:picLocks noChangeAspect="1"/>
          </p:cNvPicPr>
          <p:nvPr/>
        </p:nvPicPr>
        <p:blipFill>
          <a:blip r:embed="rId3"/>
          <a:stretch>
            <a:fillRect/>
          </a:stretch>
        </p:blipFill>
        <p:spPr>
          <a:xfrm>
            <a:off x="150812" y="1836815"/>
            <a:ext cx="5867400" cy="3497185"/>
          </a:xfrm>
          <a:prstGeom prst="rect">
            <a:avLst/>
          </a:prstGeom>
        </p:spPr>
      </p:pic>
      <p:sp>
        <p:nvSpPr>
          <p:cNvPr id="6" name="TextBox 5">
            <a:extLst>
              <a:ext uri="{FF2B5EF4-FFF2-40B4-BE49-F238E27FC236}">
                <a16:creationId xmlns:a16="http://schemas.microsoft.com/office/drawing/2014/main" xmlns="" id="{5B3ECD81-D057-4206-8BB8-D15DA10E0633}"/>
              </a:ext>
            </a:extLst>
          </p:cNvPr>
          <p:cNvSpPr txBox="1"/>
          <p:nvPr/>
        </p:nvSpPr>
        <p:spPr>
          <a:xfrm>
            <a:off x="9294812" y="3429000"/>
            <a:ext cx="2362200" cy="1523494"/>
          </a:xfrm>
          <a:prstGeom prst="rect">
            <a:avLst/>
          </a:prstGeom>
          <a:solidFill>
            <a:schemeClr val="accent3"/>
          </a:solidFill>
        </p:spPr>
        <p:txBody>
          <a:bodyPr wrap="square" rtlCol="0">
            <a:spAutoFit/>
          </a:bodyPr>
          <a:lstStyle/>
          <a:p>
            <a:endParaRPr lang="en-US" dirty="0">
              <a:solidFill>
                <a:schemeClr val="bg1"/>
              </a:solidFill>
            </a:endParaRPr>
          </a:p>
          <a:p>
            <a:endParaRPr lang="en-US" dirty="0">
              <a:solidFill>
                <a:schemeClr val="bg1"/>
              </a:solidFill>
            </a:endParaRPr>
          </a:p>
          <a:p>
            <a:pPr algn="ctr"/>
            <a:r>
              <a:rPr lang="en-US" sz="2400" dirty="0">
                <a:solidFill>
                  <a:schemeClr val="bg1"/>
                </a:solidFill>
              </a:rPr>
              <a:t>TO BE Updated</a:t>
            </a:r>
          </a:p>
          <a:p>
            <a:pPr algn="ctr"/>
            <a:endParaRPr lang="en-US" sz="2400" dirty="0">
              <a:solidFill>
                <a:schemeClr val="bg1"/>
              </a:solidFill>
            </a:endParaRPr>
          </a:p>
          <a:p>
            <a:endParaRPr lang="en-US" dirty="0">
              <a:solidFill>
                <a:schemeClr val="bg1"/>
              </a:solidFill>
            </a:endParaRPr>
          </a:p>
        </p:txBody>
      </p:sp>
      <p:pic>
        <p:nvPicPr>
          <p:cNvPr id="8" name="Picture 7">
            <a:extLst>
              <a:ext uri="{FF2B5EF4-FFF2-40B4-BE49-F238E27FC236}">
                <a16:creationId xmlns:a16="http://schemas.microsoft.com/office/drawing/2014/main" xmlns="" id="{865438D8-3C80-486A-A13D-1F1995BCA5F2}"/>
              </a:ext>
            </a:extLst>
          </p:cNvPr>
          <p:cNvPicPr>
            <a:picLocks noChangeAspect="1"/>
          </p:cNvPicPr>
          <p:nvPr/>
        </p:nvPicPr>
        <p:blipFill rotWithShape="1">
          <a:blip r:embed="rId4"/>
          <a:srcRect b="4769"/>
          <a:stretch/>
        </p:blipFill>
        <p:spPr>
          <a:xfrm>
            <a:off x="5942012" y="2042680"/>
            <a:ext cx="6163542" cy="3497184"/>
          </a:xfrm>
          <a:prstGeom prst="rect">
            <a:avLst/>
          </a:prstGeom>
        </p:spPr>
      </p:pic>
      <p:pic>
        <p:nvPicPr>
          <p:cNvPr id="12" name="Picture 11">
            <a:extLst>
              <a:ext uri="{FF2B5EF4-FFF2-40B4-BE49-F238E27FC236}">
                <a16:creationId xmlns:a16="http://schemas.microsoft.com/office/drawing/2014/main" xmlns="" id="{88A09D8B-F406-4BA3-9103-84A836AC3EFC}"/>
              </a:ext>
            </a:extLst>
          </p:cNvPr>
          <p:cNvPicPr>
            <a:picLocks noChangeAspect="1"/>
          </p:cNvPicPr>
          <p:nvPr/>
        </p:nvPicPr>
        <p:blipFill rotWithShape="1">
          <a:blip r:embed="rId5"/>
          <a:srcRect b="3598"/>
          <a:stretch/>
        </p:blipFill>
        <p:spPr>
          <a:xfrm>
            <a:off x="166157" y="2042679"/>
            <a:ext cx="5880889" cy="3291321"/>
          </a:xfrm>
          <a:prstGeom prst="rect">
            <a:avLst/>
          </a:prstGeom>
        </p:spPr>
      </p:pic>
    </p:spTree>
    <p:extLst>
      <p:ext uri="{BB962C8B-B14F-4D97-AF65-F5344CB8AC3E}">
        <p14:creationId xmlns:p14="http://schemas.microsoft.com/office/powerpoint/2010/main" val="991127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74921F2D-78E3-4201-9BB1-B75B8C43139E}"/>
              </a:ext>
            </a:extLst>
          </p:cNvPr>
          <p:cNvSpPr/>
          <p:nvPr/>
        </p:nvSpPr>
        <p:spPr>
          <a:xfrm>
            <a:off x="760412" y="2286000"/>
            <a:ext cx="11430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
            <a:extLst>
              <a:ext uri="{FF2B5EF4-FFF2-40B4-BE49-F238E27FC236}">
                <a16:creationId xmlns:a16="http://schemas.microsoft.com/office/drawing/2014/main" xmlns="" id="{7722E1EB-60EE-4929-85E5-2A1FE0CCDC22}"/>
              </a:ext>
            </a:extLst>
          </p:cNvPr>
          <p:cNvSpPr txBox="1">
            <a:spLocks/>
          </p:cNvSpPr>
          <p:nvPr/>
        </p:nvSpPr>
        <p:spPr>
          <a:xfrm>
            <a:off x="9066212" y="3505200"/>
            <a:ext cx="1905000" cy="292100"/>
          </a:xfrm>
          <a:prstGeom prst="rect">
            <a:avLst/>
          </a:prstGeom>
        </p:spPr>
        <p:txBody>
          <a:bodyPr>
            <a:normAutofit lnSpcReduction="10000"/>
          </a:bodyPr>
          <a:lstStyle>
            <a:lvl1pPr marL="228531" indent="-228531" algn="l" defTabSz="914126" rtl="0" eaLnBrk="1" latinLnBrk="0" hangingPunct="1">
              <a:lnSpc>
                <a:spcPct val="90000"/>
              </a:lnSpc>
              <a:spcBef>
                <a:spcPts val="1000"/>
              </a:spcBef>
              <a:buFont typeface="Arial" panose="020B0604020202020204" pitchFamily="34" charset="0"/>
              <a:buChar char="•"/>
              <a:defRPr lang="en-US" sz="1500" b="1" kern="1200" dirty="0" smtClean="0">
                <a:solidFill>
                  <a:schemeClr val="bg1"/>
                </a:solidFill>
                <a:latin typeface="Arial" panose="020B0604020202020204" pitchFamily="34" charset="0"/>
                <a:ea typeface="+mj-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lang="en-US" sz="1500" kern="1200" dirty="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US" dirty="0"/>
              <a:t>David Havens</a:t>
            </a:r>
          </a:p>
        </p:txBody>
      </p:sp>
      <p:sp>
        <p:nvSpPr>
          <p:cNvPr id="9" name="Text Placeholder 2">
            <a:extLst>
              <a:ext uri="{FF2B5EF4-FFF2-40B4-BE49-F238E27FC236}">
                <a16:creationId xmlns:a16="http://schemas.microsoft.com/office/drawing/2014/main" xmlns="" id="{AAB4BA28-CDD3-41C7-81A1-80AC020A5B13}"/>
              </a:ext>
            </a:extLst>
          </p:cNvPr>
          <p:cNvSpPr txBox="1">
            <a:spLocks/>
          </p:cNvSpPr>
          <p:nvPr/>
        </p:nvSpPr>
        <p:spPr>
          <a:xfrm>
            <a:off x="9066211" y="3771900"/>
            <a:ext cx="2388786" cy="443398"/>
          </a:xfrm>
          <a:prstGeom prst="rect">
            <a:avLst/>
          </a:prstGeom>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lang="en-US" sz="1500" b="0" kern="1200" dirty="0" smtClean="0">
                <a:solidFill>
                  <a:schemeClr val="bg1"/>
                </a:solidFill>
                <a:latin typeface="Arial" panose="020B0604020202020204" pitchFamily="34" charset="0"/>
                <a:ea typeface="+mj-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lang="en-US" sz="1500" kern="1200" dirty="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US" sz="1200" dirty="0"/>
              <a:t>US Financials Credit Analyst</a:t>
            </a:r>
          </a:p>
        </p:txBody>
      </p:sp>
      <p:sp>
        <p:nvSpPr>
          <p:cNvPr id="11" name="Text Placeholder 3">
            <a:extLst>
              <a:ext uri="{FF2B5EF4-FFF2-40B4-BE49-F238E27FC236}">
                <a16:creationId xmlns:a16="http://schemas.microsoft.com/office/drawing/2014/main" xmlns="" id="{904767C4-E769-4676-B9B2-EBD0EB9B95BF}"/>
              </a:ext>
            </a:extLst>
          </p:cNvPr>
          <p:cNvSpPr txBox="1">
            <a:spLocks/>
          </p:cNvSpPr>
          <p:nvPr/>
        </p:nvSpPr>
        <p:spPr>
          <a:xfrm>
            <a:off x="9066212" y="4038600"/>
            <a:ext cx="1905000" cy="265598"/>
          </a:xfrm>
          <a:prstGeom prst="rect">
            <a:avLst/>
          </a:prstGeom>
        </p:spPr>
        <p:txBody>
          <a:bodyPr>
            <a:normAutofit fontScale="85000" lnSpcReduction="10000"/>
          </a:bodyPr>
          <a:lstStyle>
            <a:lvl1pPr marL="228531" indent="-228531" algn="l" defTabSz="914126" rtl="0" eaLnBrk="1" latinLnBrk="0" hangingPunct="1">
              <a:lnSpc>
                <a:spcPct val="90000"/>
              </a:lnSpc>
              <a:spcBef>
                <a:spcPts val="1000"/>
              </a:spcBef>
              <a:buFont typeface="Arial" panose="020B0604020202020204" pitchFamily="34" charset="0"/>
              <a:buChar char="•"/>
              <a:defRPr lang="en-US" sz="1500" b="0" kern="1200" dirty="0" smtClean="0">
                <a:solidFill>
                  <a:schemeClr val="bg1"/>
                </a:solidFill>
                <a:latin typeface="Arial" panose="020B0604020202020204" pitchFamily="34" charset="0"/>
                <a:ea typeface="+mj-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lang="en-US" sz="1500" kern="1200" dirty="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US" dirty="0"/>
              <a:t>Bloomberg Intelligence</a:t>
            </a:r>
          </a:p>
        </p:txBody>
      </p:sp>
      <p:pic>
        <p:nvPicPr>
          <p:cNvPr id="5" name="Picture Placeholder 4" descr="A picture containing text, person, person, suit&#10;&#10;Description automatically generated">
            <a:extLst>
              <a:ext uri="{FF2B5EF4-FFF2-40B4-BE49-F238E27FC236}">
                <a16:creationId xmlns:a16="http://schemas.microsoft.com/office/drawing/2014/main" xmlns="" id="{3102E2D3-3933-4DA9-AE75-6FC51BD9E0A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6699" r="16699"/>
          <a:stretch>
            <a:fillRect/>
          </a:stretch>
        </p:blipFill>
        <p:spPr/>
      </p:pic>
      <p:sp>
        <p:nvSpPr>
          <p:cNvPr id="10" name="Text Placeholder 6">
            <a:extLst>
              <a:ext uri="{FF2B5EF4-FFF2-40B4-BE49-F238E27FC236}">
                <a16:creationId xmlns:a16="http://schemas.microsoft.com/office/drawing/2014/main" xmlns="" id="{2CA7A096-87E0-4C1F-9FB7-D08A61EAE2F5}"/>
              </a:ext>
            </a:extLst>
          </p:cNvPr>
          <p:cNvSpPr txBox="1">
            <a:spLocks/>
          </p:cNvSpPr>
          <p:nvPr/>
        </p:nvSpPr>
        <p:spPr>
          <a:xfrm>
            <a:off x="760412" y="1066800"/>
            <a:ext cx="8001000" cy="757479"/>
          </a:xfrm>
          <a:prstGeom prst="rect">
            <a:avLst/>
          </a:prstGeom>
        </p:spPr>
        <p:txBody>
          <a:bodyPr/>
          <a:lstStyle>
            <a:lvl1pPr marL="0" indent="0" algn="l" defTabSz="914126" rtl="0" eaLnBrk="1" latinLnBrk="0" hangingPunct="1">
              <a:lnSpc>
                <a:spcPct val="90000"/>
              </a:lnSpc>
              <a:spcBef>
                <a:spcPts val="1000"/>
              </a:spcBef>
              <a:buFont typeface="Arial" panose="020B0604020202020204" pitchFamily="34" charset="0"/>
              <a:buNone/>
              <a:defRPr sz="4999" b="1" i="0" kern="1200">
                <a:solidFill>
                  <a:schemeClr val="bg1"/>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47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47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4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4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4800" dirty="0">
                <a:solidFill>
                  <a:schemeClr val="bg2"/>
                </a:solidFill>
              </a:rPr>
              <a:t>Banking Turmoil and Ripple Effects Across Financials</a:t>
            </a:r>
            <a:endParaRPr lang="en-US" sz="4800" dirty="0"/>
          </a:p>
        </p:txBody>
      </p:sp>
    </p:spTree>
    <p:extLst>
      <p:ext uri="{BB962C8B-B14F-4D97-AF65-F5344CB8AC3E}">
        <p14:creationId xmlns:p14="http://schemas.microsoft.com/office/powerpoint/2010/main" val="2363254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4934CC7-75E9-7D45-8105-E7787CFEE39A}"/>
              </a:ext>
            </a:extLst>
          </p:cNvPr>
          <p:cNvSpPr>
            <a:spLocks noGrp="1"/>
          </p:cNvSpPr>
          <p:nvPr>
            <p:ph type="body" sz="quarter" idx="10"/>
          </p:nvPr>
        </p:nvSpPr>
        <p:spPr>
          <a:xfrm>
            <a:off x="427037" y="381001"/>
            <a:ext cx="11534775" cy="838200"/>
          </a:xfrm>
        </p:spPr>
        <p:txBody>
          <a:bodyPr/>
          <a:lstStyle/>
          <a:p>
            <a:pPr algn="ctr"/>
            <a:r>
              <a:rPr lang="en-US" i="0" dirty="0">
                <a:solidFill>
                  <a:srgbClr val="EBEBEB"/>
                </a:solidFill>
                <a:effectLst/>
              </a:rPr>
              <a:t>For Alternative Asset Managers – A Double-edged Sword</a:t>
            </a:r>
            <a:endParaRPr lang="en-US" dirty="0">
              <a:solidFill>
                <a:schemeClr val="accent1">
                  <a:lumMod val="60000"/>
                  <a:lumOff val="40000"/>
                </a:schemeClr>
              </a:solidFill>
            </a:endParaRPr>
          </a:p>
        </p:txBody>
      </p:sp>
      <p:pic>
        <p:nvPicPr>
          <p:cNvPr id="5" name="Picture 4">
            <a:extLst>
              <a:ext uri="{FF2B5EF4-FFF2-40B4-BE49-F238E27FC236}">
                <a16:creationId xmlns:a16="http://schemas.microsoft.com/office/drawing/2014/main" xmlns="" id="{6F609B8A-4B99-4889-A005-143440379873}"/>
              </a:ext>
            </a:extLst>
          </p:cNvPr>
          <p:cNvPicPr>
            <a:picLocks noChangeAspect="1"/>
          </p:cNvPicPr>
          <p:nvPr/>
        </p:nvPicPr>
        <p:blipFill>
          <a:blip r:embed="rId2"/>
          <a:stretch>
            <a:fillRect/>
          </a:stretch>
        </p:blipFill>
        <p:spPr>
          <a:xfrm>
            <a:off x="2090111" y="1676400"/>
            <a:ext cx="8008602" cy="4419600"/>
          </a:xfrm>
          <a:prstGeom prst="rect">
            <a:avLst/>
          </a:prstGeom>
        </p:spPr>
      </p:pic>
    </p:spTree>
    <p:extLst>
      <p:ext uri="{BB962C8B-B14F-4D97-AF65-F5344CB8AC3E}">
        <p14:creationId xmlns:p14="http://schemas.microsoft.com/office/powerpoint/2010/main" val="1481689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4934CC7-75E9-7D45-8105-E7787CFEE39A}"/>
              </a:ext>
            </a:extLst>
          </p:cNvPr>
          <p:cNvSpPr>
            <a:spLocks noGrp="1"/>
          </p:cNvSpPr>
          <p:nvPr>
            <p:ph type="body" sz="quarter" idx="10"/>
          </p:nvPr>
        </p:nvSpPr>
        <p:spPr>
          <a:xfrm>
            <a:off x="427037" y="381001"/>
            <a:ext cx="11534775" cy="838200"/>
          </a:xfrm>
        </p:spPr>
        <p:txBody>
          <a:bodyPr/>
          <a:lstStyle/>
          <a:p>
            <a:pPr algn="ctr"/>
            <a:r>
              <a:rPr lang="en-US" i="0" dirty="0">
                <a:solidFill>
                  <a:srgbClr val="EBEBEB"/>
                </a:solidFill>
                <a:effectLst/>
              </a:rPr>
              <a:t>Alternative Asset Managers Trade Like BBBs, Or Worse</a:t>
            </a:r>
            <a:endParaRPr lang="en-US" dirty="0">
              <a:solidFill>
                <a:schemeClr val="accent1">
                  <a:lumMod val="60000"/>
                  <a:lumOff val="40000"/>
                </a:schemeClr>
              </a:solidFill>
            </a:endParaRPr>
          </a:p>
        </p:txBody>
      </p:sp>
      <p:pic>
        <p:nvPicPr>
          <p:cNvPr id="5" name="Picture 4">
            <a:extLst>
              <a:ext uri="{FF2B5EF4-FFF2-40B4-BE49-F238E27FC236}">
                <a16:creationId xmlns:a16="http://schemas.microsoft.com/office/drawing/2014/main" xmlns="" id="{D635CF19-DF5A-4692-9F75-D4B3E044489C}"/>
              </a:ext>
            </a:extLst>
          </p:cNvPr>
          <p:cNvPicPr>
            <a:picLocks noChangeAspect="1"/>
          </p:cNvPicPr>
          <p:nvPr/>
        </p:nvPicPr>
        <p:blipFill>
          <a:blip r:embed="rId2"/>
          <a:stretch>
            <a:fillRect/>
          </a:stretch>
        </p:blipFill>
        <p:spPr>
          <a:xfrm>
            <a:off x="1669147" y="1571856"/>
            <a:ext cx="8768665" cy="4378719"/>
          </a:xfrm>
          <a:prstGeom prst="rect">
            <a:avLst/>
          </a:prstGeom>
        </p:spPr>
      </p:pic>
      <p:pic>
        <p:nvPicPr>
          <p:cNvPr id="7" name="chart">
            <a:extLst>
              <a:ext uri="{FF2B5EF4-FFF2-40B4-BE49-F238E27FC236}">
                <a16:creationId xmlns:a16="http://schemas.microsoft.com/office/drawing/2014/main" xmlns="" id="{91FB7C78-DEF3-4196-BC64-877CFF3C557B}"/>
              </a:ext>
            </a:extLst>
          </p:cNvPr>
          <p:cNvPicPr preferRelativeResize="0">
            <a:picLocks noChangeAspect="1"/>
          </p:cNvPicPr>
          <p:nvPr/>
        </p:nvPicPr>
        <p:blipFill>
          <a:blip r:embed="rId3"/>
          <a:stretch>
            <a:fillRect/>
          </a:stretch>
        </p:blipFill>
        <p:spPr>
          <a:xfrm>
            <a:off x="9615286" y="5334000"/>
            <a:ext cx="845820" cy="180496"/>
          </a:xfrm>
          <a:prstGeom prst="rect">
            <a:avLst/>
          </a:prstGeom>
        </p:spPr>
      </p:pic>
    </p:spTree>
    <p:extLst>
      <p:ext uri="{BB962C8B-B14F-4D97-AF65-F5344CB8AC3E}">
        <p14:creationId xmlns:p14="http://schemas.microsoft.com/office/powerpoint/2010/main" val="1268355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4934CC7-75E9-7D45-8105-E7787CFEE39A}"/>
              </a:ext>
            </a:extLst>
          </p:cNvPr>
          <p:cNvSpPr>
            <a:spLocks noGrp="1"/>
          </p:cNvSpPr>
          <p:nvPr>
            <p:ph type="body" sz="quarter" idx="10"/>
          </p:nvPr>
        </p:nvSpPr>
        <p:spPr>
          <a:xfrm>
            <a:off x="427037" y="381001"/>
            <a:ext cx="11534775" cy="838200"/>
          </a:xfrm>
        </p:spPr>
        <p:txBody>
          <a:bodyPr/>
          <a:lstStyle/>
          <a:p>
            <a:pPr algn="ctr"/>
            <a:r>
              <a:rPr lang="en-US" i="0" dirty="0">
                <a:solidFill>
                  <a:srgbClr val="EBEBEB"/>
                </a:solidFill>
                <a:effectLst/>
              </a:rPr>
              <a:t>Dark Age or Golden Age for Private Credit?</a:t>
            </a:r>
            <a:endParaRPr lang="en-US" dirty="0">
              <a:solidFill>
                <a:schemeClr val="accent1">
                  <a:lumMod val="60000"/>
                  <a:lumOff val="40000"/>
                </a:schemeClr>
              </a:solidFill>
            </a:endParaRPr>
          </a:p>
        </p:txBody>
      </p:sp>
      <p:pic>
        <p:nvPicPr>
          <p:cNvPr id="10" name="Picture 9">
            <a:extLst>
              <a:ext uri="{FF2B5EF4-FFF2-40B4-BE49-F238E27FC236}">
                <a16:creationId xmlns:a16="http://schemas.microsoft.com/office/drawing/2014/main" xmlns="" id="{ECDFFFC3-AB3F-463D-B832-BCC1B3E54760}"/>
              </a:ext>
            </a:extLst>
          </p:cNvPr>
          <p:cNvPicPr>
            <a:picLocks noChangeAspect="1"/>
          </p:cNvPicPr>
          <p:nvPr/>
        </p:nvPicPr>
        <p:blipFill>
          <a:blip r:embed="rId2"/>
          <a:stretch>
            <a:fillRect/>
          </a:stretch>
        </p:blipFill>
        <p:spPr>
          <a:xfrm>
            <a:off x="379412" y="1828800"/>
            <a:ext cx="5486400" cy="3828538"/>
          </a:xfrm>
          <a:prstGeom prst="rect">
            <a:avLst/>
          </a:prstGeom>
        </p:spPr>
      </p:pic>
      <p:pic>
        <p:nvPicPr>
          <p:cNvPr id="12" name="Picture 11">
            <a:extLst>
              <a:ext uri="{FF2B5EF4-FFF2-40B4-BE49-F238E27FC236}">
                <a16:creationId xmlns:a16="http://schemas.microsoft.com/office/drawing/2014/main" xmlns="" id="{DA95080C-145D-4A29-B3A2-A3F25404B8BA}"/>
              </a:ext>
            </a:extLst>
          </p:cNvPr>
          <p:cNvPicPr>
            <a:picLocks noChangeAspect="1"/>
          </p:cNvPicPr>
          <p:nvPr/>
        </p:nvPicPr>
        <p:blipFill>
          <a:blip r:embed="rId3"/>
          <a:stretch>
            <a:fillRect/>
          </a:stretch>
        </p:blipFill>
        <p:spPr>
          <a:xfrm>
            <a:off x="6293433" y="1827245"/>
            <a:ext cx="5486400" cy="3828538"/>
          </a:xfrm>
          <a:prstGeom prst="rect">
            <a:avLst/>
          </a:prstGeom>
        </p:spPr>
      </p:pic>
    </p:spTree>
    <p:extLst>
      <p:ext uri="{BB962C8B-B14F-4D97-AF65-F5344CB8AC3E}">
        <p14:creationId xmlns:p14="http://schemas.microsoft.com/office/powerpoint/2010/main" val="1350127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4934CC7-75E9-7D45-8105-E7787CFEE39A}"/>
              </a:ext>
            </a:extLst>
          </p:cNvPr>
          <p:cNvSpPr>
            <a:spLocks noGrp="1"/>
          </p:cNvSpPr>
          <p:nvPr>
            <p:ph type="body" sz="quarter" idx="10"/>
          </p:nvPr>
        </p:nvSpPr>
        <p:spPr>
          <a:xfrm>
            <a:off x="427037" y="381001"/>
            <a:ext cx="11534775" cy="838200"/>
          </a:xfrm>
        </p:spPr>
        <p:txBody>
          <a:bodyPr/>
          <a:lstStyle/>
          <a:p>
            <a:pPr algn="ctr"/>
            <a:r>
              <a:rPr lang="en-US" i="0" dirty="0">
                <a:solidFill>
                  <a:srgbClr val="EBEBEB"/>
                </a:solidFill>
                <a:effectLst/>
              </a:rPr>
              <a:t>Dark Age or Golden Age for Private Credit?</a:t>
            </a:r>
            <a:endParaRPr lang="en-US" dirty="0">
              <a:solidFill>
                <a:schemeClr val="accent1">
                  <a:lumMod val="60000"/>
                  <a:lumOff val="40000"/>
                </a:schemeClr>
              </a:solidFill>
            </a:endParaRPr>
          </a:p>
        </p:txBody>
      </p:sp>
      <p:pic>
        <p:nvPicPr>
          <p:cNvPr id="5" name="Picture 4">
            <a:extLst>
              <a:ext uri="{FF2B5EF4-FFF2-40B4-BE49-F238E27FC236}">
                <a16:creationId xmlns:a16="http://schemas.microsoft.com/office/drawing/2014/main" xmlns="" id="{BDF1742E-8172-49E9-A02D-C73BD33E9002}"/>
              </a:ext>
            </a:extLst>
          </p:cNvPr>
          <p:cNvPicPr>
            <a:picLocks noChangeAspect="1"/>
          </p:cNvPicPr>
          <p:nvPr/>
        </p:nvPicPr>
        <p:blipFill>
          <a:blip r:embed="rId2"/>
          <a:stretch>
            <a:fillRect/>
          </a:stretch>
        </p:blipFill>
        <p:spPr>
          <a:xfrm>
            <a:off x="453441" y="1827245"/>
            <a:ext cx="5486400" cy="3828538"/>
          </a:xfrm>
          <a:prstGeom prst="rect">
            <a:avLst/>
          </a:prstGeom>
        </p:spPr>
      </p:pic>
      <p:pic>
        <p:nvPicPr>
          <p:cNvPr id="7" name="Picture 6">
            <a:extLst>
              <a:ext uri="{FF2B5EF4-FFF2-40B4-BE49-F238E27FC236}">
                <a16:creationId xmlns:a16="http://schemas.microsoft.com/office/drawing/2014/main" xmlns="" id="{21156B74-2499-4CF8-AEE6-906D028CF697}"/>
              </a:ext>
            </a:extLst>
          </p:cNvPr>
          <p:cNvPicPr>
            <a:picLocks noChangeAspect="1"/>
          </p:cNvPicPr>
          <p:nvPr/>
        </p:nvPicPr>
        <p:blipFill>
          <a:blip r:embed="rId3"/>
          <a:stretch>
            <a:fillRect/>
          </a:stretch>
        </p:blipFill>
        <p:spPr>
          <a:xfrm>
            <a:off x="6267613" y="1827245"/>
            <a:ext cx="5486400" cy="3828538"/>
          </a:xfrm>
          <a:prstGeom prst="rect">
            <a:avLst/>
          </a:prstGeom>
        </p:spPr>
      </p:pic>
    </p:spTree>
    <p:extLst>
      <p:ext uri="{BB962C8B-B14F-4D97-AF65-F5344CB8AC3E}">
        <p14:creationId xmlns:p14="http://schemas.microsoft.com/office/powerpoint/2010/main" val="2820771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4934CC7-75E9-7D45-8105-E7787CFEE39A}"/>
              </a:ext>
            </a:extLst>
          </p:cNvPr>
          <p:cNvSpPr>
            <a:spLocks noGrp="1"/>
          </p:cNvSpPr>
          <p:nvPr>
            <p:ph type="body" sz="quarter" idx="10"/>
          </p:nvPr>
        </p:nvSpPr>
        <p:spPr>
          <a:xfrm>
            <a:off x="427037" y="381001"/>
            <a:ext cx="11534775" cy="838200"/>
          </a:xfrm>
        </p:spPr>
        <p:txBody>
          <a:bodyPr/>
          <a:lstStyle/>
          <a:p>
            <a:pPr algn="ctr"/>
            <a:r>
              <a:rPr lang="en-US" i="0" dirty="0">
                <a:solidFill>
                  <a:srgbClr val="EBEBEB"/>
                </a:solidFill>
                <a:effectLst/>
              </a:rPr>
              <a:t>Dark Age or Golden Age for Private Credit?</a:t>
            </a:r>
            <a:endParaRPr lang="en-US" dirty="0">
              <a:solidFill>
                <a:schemeClr val="accent1">
                  <a:lumMod val="60000"/>
                  <a:lumOff val="40000"/>
                </a:schemeClr>
              </a:solidFill>
            </a:endParaRPr>
          </a:p>
        </p:txBody>
      </p:sp>
      <p:pic>
        <p:nvPicPr>
          <p:cNvPr id="4" name="Picture 3">
            <a:extLst>
              <a:ext uri="{FF2B5EF4-FFF2-40B4-BE49-F238E27FC236}">
                <a16:creationId xmlns:a16="http://schemas.microsoft.com/office/drawing/2014/main" xmlns="" id="{757A9974-9D98-4EAC-821D-533BA89CB55D}"/>
              </a:ext>
            </a:extLst>
          </p:cNvPr>
          <p:cNvPicPr>
            <a:picLocks noChangeAspect="1"/>
          </p:cNvPicPr>
          <p:nvPr/>
        </p:nvPicPr>
        <p:blipFill>
          <a:blip r:embed="rId2"/>
          <a:stretch>
            <a:fillRect/>
          </a:stretch>
        </p:blipFill>
        <p:spPr>
          <a:xfrm>
            <a:off x="608012" y="1827245"/>
            <a:ext cx="5486400" cy="3828538"/>
          </a:xfrm>
          <a:prstGeom prst="rect">
            <a:avLst/>
          </a:prstGeom>
        </p:spPr>
      </p:pic>
      <p:pic>
        <p:nvPicPr>
          <p:cNvPr id="10" name="Picture 9">
            <a:extLst>
              <a:ext uri="{FF2B5EF4-FFF2-40B4-BE49-F238E27FC236}">
                <a16:creationId xmlns:a16="http://schemas.microsoft.com/office/drawing/2014/main" xmlns="" id="{D95D60B8-06C1-40DA-BB2B-8FFCCB23E292}"/>
              </a:ext>
            </a:extLst>
          </p:cNvPr>
          <p:cNvPicPr>
            <a:picLocks noChangeAspect="1"/>
          </p:cNvPicPr>
          <p:nvPr/>
        </p:nvPicPr>
        <p:blipFill>
          <a:blip r:embed="rId3"/>
          <a:stretch>
            <a:fillRect/>
          </a:stretch>
        </p:blipFill>
        <p:spPr>
          <a:xfrm>
            <a:off x="6323012" y="1827245"/>
            <a:ext cx="5486399" cy="3828537"/>
          </a:xfrm>
          <a:prstGeom prst="rect">
            <a:avLst/>
          </a:prstGeom>
        </p:spPr>
      </p:pic>
    </p:spTree>
    <p:extLst>
      <p:ext uri="{BB962C8B-B14F-4D97-AF65-F5344CB8AC3E}">
        <p14:creationId xmlns:p14="http://schemas.microsoft.com/office/powerpoint/2010/main" val="2885724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4934CC7-75E9-7D45-8105-E7787CFEE39A}"/>
              </a:ext>
            </a:extLst>
          </p:cNvPr>
          <p:cNvSpPr>
            <a:spLocks noGrp="1"/>
          </p:cNvSpPr>
          <p:nvPr>
            <p:ph type="body" sz="quarter" idx="10"/>
          </p:nvPr>
        </p:nvSpPr>
        <p:spPr>
          <a:xfrm>
            <a:off x="427037" y="381001"/>
            <a:ext cx="11534775" cy="838200"/>
          </a:xfrm>
        </p:spPr>
        <p:txBody>
          <a:bodyPr/>
          <a:lstStyle/>
          <a:p>
            <a:pPr algn="ctr"/>
            <a:r>
              <a:rPr lang="en-US" i="0" dirty="0">
                <a:solidFill>
                  <a:srgbClr val="EBEBEB"/>
                </a:solidFill>
                <a:effectLst/>
              </a:rPr>
              <a:t>Dark Age or Golden Age for Private Credit?</a:t>
            </a:r>
            <a:endParaRPr lang="en-US" dirty="0">
              <a:solidFill>
                <a:schemeClr val="accent1">
                  <a:lumMod val="60000"/>
                  <a:lumOff val="40000"/>
                </a:schemeClr>
              </a:solidFill>
            </a:endParaRPr>
          </a:p>
        </p:txBody>
      </p:sp>
      <p:pic>
        <p:nvPicPr>
          <p:cNvPr id="5" name="Picture 4">
            <a:extLst>
              <a:ext uri="{FF2B5EF4-FFF2-40B4-BE49-F238E27FC236}">
                <a16:creationId xmlns:a16="http://schemas.microsoft.com/office/drawing/2014/main" xmlns="" id="{F3FC4D9F-3435-4A41-BD11-B561A60DC073}"/>
              </a:ext>
            </a:extLst>
          </p:cNvPr>
          <p:cNvPicPr>
            <a:picLocks noChangeAspect="1"/>
          </p:cNvPicPr>
          <p:nvPr/>
        </p:nvPicPr>
        <p:blipFill>
          <a:blip r:embed="rId2"/>
          <a:stretch>
            <a:fillRect/>
          </a:stretch>
        </p:blipFill>
        <p:spPr>
          <a:xfrm>
            <a:off x="1703132" y="1530265"/>
            <a:ext cx="8429880" cy="4565735"/>
          </a:xfrm>
          <a:prstGeom prst="rect">
            <a:avLst/>
          </a:prstGeom>
        </p:spPr>
      </p:pic>
      <p:pic>
        <p:nvPicPr>
          <p:cNvPr id="7" name="chart">
            <a:extLst>
              <a:ext uri="{FF2B5EF4-FFF2-40B4-BE49-F238E27FC236}">
                <a16:creationId xmlns:a16="http://schemas.microsoft.com/office/drawing/2014/main" xmlns="" id="{91FB7C78-DEF3-4196-BC64-877CFF3C557B}"/>
              </a:ext>
            </a:extLst>
          </p:cNvPr>
          <p:cNvPicPr preferRelativeResize="0">
            <a:picLocks noChangeAspect="1"/>
          </p:cNvPicPr>
          <p:nvPr/>
        </p:nvPicPr>
        <p:blipFill>
          <a:blip r:embed="rId3"/>
          <a:stretch>
            <a:fillRect/>
          </a:stretch>
        </p:blipFill>
        <p:spPr>
          <a:xfrm>
            <a:off x="9062402" y="5410200"/>
            <a:ext cx="1070610" cy="228465"/>
          </a:xfrm>
          <a:prstGeom prst="rect">
            <a:avLst/>
          </a:prstGeom>
        </p:spPr>
      </p:pic>
    </p:spTree>
    <p:extLst>
      <p:ext uri="{BB962C8B-B14F-4D97-AF65-F5344CB8AC3E}">
        <p14:creationId xmlns:p14="http://schemas.microsoft.com/office/powerpoint/2010/main" val="2740565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8AC6D8A-73D1-4B2F-8BA5-B6D20B9DC3A9}"/>
              </a:ext>
            </a:extLst>
          </p:cNvPr>
          <p:cNvSpPr/>
          <p:nvPr/>
        </p:nvSpPr>
        <p:spPr>
          <a:xfrm>
            <a:off x="531812" y="2362200"/>
            <a:ext cx="10668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
            <a:extLst>
              <a:ext uri="{FF2B5EF4-FFF2-40B4-BE49-F238E27FC236}">
                <a16:creationId xmlns:a16="http://schemas.microsoft.com/office/drawing/2014/main" xmlns="" id="{7722E1EB-60EE-4929-85E5-2A1FE0CCDC22}"/>
              </a:ext>
            </a:extLst>
          </p:cNvPr>
          <p:cNvSpPr txBox="1">
            <a:spLocks/>
          </p:cNvSpPr>
          <p:nvPr/>
        </p:nvSpPr>
        <p:spPr>
          <a:xfrm>
            <a:off x="9066212" y="3505200"/>
            <a:ext cx="1905000" cy="292100"/>
          </a:xfrm>
          <a:prstGeom prst="rect">
            <a:avLst/>
          </a:prstGeom>
        </p:spPr>
        <p:txBody>
          <a:bodyPr>
            <a:normAutofit lnSpcReduction="10000"/>
          </a:bodyPr>
          <a:lstStyle>
            <a:lvl1pPr marL="228531" indent="-228531" algn="l" defTabSz="914126" rtl="0" eaLnBrk="1" latinLnBrk="0" hangingPunct="1">
              <a:lnSpc>
                <a:spcPct val="90000"/>
              </a:lnSpc>
              <a:spcBef>
                <a:spcPts val="1000"/>
              </a:spcBef>
              <a:buFont typeface="Arial" panose="020B0604020202020204" pitchFamily="34" charset="0"/>
              <a:buChar char="•"/>
              <a:defRPr lang="en-US" sz="1500" b="1" kern="1200" dirty="0" smtClean="0">
                <a:solidFill>
                  <a:schemeClr val="bg1"/>
                </a:solidFill>
                <a:latin typeface="Arial" panose="020B0604020202020204" pitchFamily="34" charset="0"/>
                <a:ea typeface="+mj-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lang="en-US" sz="1500" kern="1200" dirty="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US" dirty="0"/>
              <a:t>Himanshu Bakshi</a:t>
            </a:r>
          </a:p>
        </p:txBody>
      </p:sp>
      <p:sp>
        <p:nvSpPr>
          <p:cNvPr id="9" name="Text Placeholder 2">
            <a:extLst>
              <a:ext uri="{FF2B5EF4-FFF2-40B4-BE49-F238E27FC236}">
                <a16:creationId xmlns:a16="http://schemas.microsoft.com/office/drawing/2014/main" xmlns="" id="{AAB4BA28-CDD3-41C7-81A1-80AC020A5B13}"/>
              </a:ext>
            </a:extLst>
          </p:cNvPr>
          <p:cNvSpPr txBox="1">
            <a:spLocks/>
          </p:cNvSpPr>
          <p:nvPr/>
        </p:nvSpPr>
        <p:spPr>
          <a:xfrm>
            <a:off x="9066211" y="3771900"/>
            <a:ext cx="2388786" cy="443398"/>
          </a:xfrm>
          <a:prstGeom prst="rect">
            <a:avLst/>
          </a:prstGeom>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lang="en-US" sz="1500" b="0" kern="1200" dirty="0" smtClean="0">
                <a:solidFill>
                  <a:schemeClr val="bg1"/>
                </a:solidFill>
                <a:latin typeface="Arial" panose="020B0604020202020204" pitchFamily="34" charset="0"/>
                <a:ea typeface="+mj-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lang="en-US" sz="1500" kern="1200" dirty="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US" sz="1200" dirty="0"/>
              <a:t>Global Financials Credit Analyst</a:t>
            </a:r>
          </a:p>
        </p:txBody>
      </p:sp>
      <p:sp>
        <p:nvSpPr>
          <p:cNvPr id="11" name="Text Placeholder 3">
            <a:extLst>
              <a:ext uri="{FF2B5EF4-FFF2-40B4-BE49-F238E27FC236}">
                <a16:creationId xmlns:a16="http://schemas.microsoft.com/office/drawing/2014/main" xmlns="" id="{904767C4-E769-4676-B9B2-EBD0EB9B95BF}"/>
              </a:ext>
            </a:extLst>
          </p:cNvPr>
          <p:cNvSpPr txBox="1">
            <a:spLocks/>
          </p:cNvSpPr>
          <p:nvPr/>
        </p:nvSpPr>
        <p:spPr>
          <a:xfrm>
            <a:off x="9066212" y="4038600"/>
            <a:ext cx="1905000" cy="265598"/>
          </a:xfrm>
          <a:prstGeom prst="rect">
            <a:avLst/>
          </a:prstGeom>
        </p:spPr>
        <p:txBody>
          <a:bodyPr>
            <a:normAutofit fontScale="85000" lnSpcReduction="10000"/>
          </a:bodyPr>
          <a:lstStyle>
            <a:lvl1pPr marL="228531" indent="-228531" algn="l" defTabSz="914126" rtl="0" eaLnBrk="1" latinLnBrk="0" hangingPunct="1">
              <a:lnSpc>
                <a:spcPct val="90000"/>
              </a:lnSpc>
              <a:spcBef>
                <a:spcPts val="1000"/>
              </a:spcBef>
              <a:buFont typeface="Arial" panose="020B0604020202020204" pitchFamily="34" charset="0"/>
              <a:buChar char="•"/>
              <a:defRPr lang="en-US" sz="1500" b="0" kern="1200" dirty="0" smtClean="0">
                <a:solidFill>
                  <a:schemeClr val="bg1"/>
                </a:solidFill>
                <a:latin typeface="Arial" panose="020B0604020202020204" pitchFamily="34" charset="0"/>
                <a:ea typeface="+mj-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lang="en-US" sz="1500" kern="1200" dirty="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US" dirty="0"/>
              <a:t>Bloomberg Intelligence</a:t>
            </a:r>
          </a:p>
        </p:txBody>
      </p:sp>
      <p:pic>
        <p:nvPicPr>
          <p:cNvPr id="5" name="Picture Placeholder 4" descr="A person in a suit smiling&#10;&#10;Description automatically generated with medium confidence">
            <a:extLst>
              <a:ext uri="{FF2B5EF4-FFF2-40B4-BE49-F238E27FC236}">
                <a16:creationId xmlns:a16="http://schemas.microsoft.com/office/drawing/2014/main" xmlns="" id="{8EF05F64-F45A-4489-9F20-5FAB95BC88D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48" r="48"/>
          <a:stretch>
            <a:fillRect/>
          </a:stretch>
        </p:blipFill>
        <p:spPr>
          <a:xfrm>
            <a:off x="9142412" y="1295400"/>
            <a:ext cx="1655887" cy="1655887"/>
          </a:xfrm>
        </p:spPr>
      </p:pic>
      <p:sp>
        <p:nvSpPr>
          <p:cNvPr id="10" name="Text Placeholder 6">
            <a:extLst>
              <a:ext uri="{FF2B5EF4-FFF2-40B4-BE49-F238E27FC236}">
                <a16:creationId xmlns:a16="http://schemas.microsoft.com/office/drawing/2014/main" xmlns="" id="{3BAAD93D-12E3-487F-A117-2569E809292D}"/>
              </a:ext>
            </a:extLst>
          </p:cNvPr>
          <p:cNvSpPr txBox="1">
            <a:spLocks/>
          </p:cNvSpPr>
          <p:nvPr/>
        </p:nvSpPr>
        <p:spPr>
          <a:xfrm>
            <a:off x="684212" y="1219200"/>
            <a:ext cx="8001000" cy="757479"/>
          </a:xfrm>
          <a:prstGeom prst="rect">
            <a:avLst/>
          </a:prstGeom>
        </p:spPr>
        <p:txBody>
          <a:bodyPr/>
          <a:lstStyle>
            <a:lvl1pPr marL="0" indent="0" algn="l" defTabSz="914126" rtl="0" eaLnBrk="1" latinLnBrk="0" hangingPunct="1">
              <a:lnSpc>
                <a:spcPct val="90000"/>
              </a:lnSpc>
              <a:spcBef>
                <a:spcPts val="1000"/>
              </a:spcBef>
              <a:buFont typeface="Arial" panose="020B0604020202020204" pitchFamily="34" charset="0"/>
              <a:buNone/>
              <a:defRPr sz="4999" b="1" i="0" kern="1200">
                <a:solidFill>
                  <a:schemeClr val="bg1"/>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47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47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4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4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4800" dirty="0">
                <a:solidFill>
                  <a:schemeClr val="bg2"/>
                </a:solidFill>
              </a:rPr>
              <a:t>Banking Turmoil and Ripple Effects Across Financials</a:t>
            </a:r>
            <a:endParaRPr lang="en-US" sz="4800" dirty="0"/>
          </a:p>
        </p:txBody>
      </p:sp>
    </p:spTree>
    <p:extLst>
      <p:ext uri="{BB962C8B-B14F-4D97-AF65-F5344CB8AC3E}">
        <p14:creationId xmlns:p14="http://schemas.microsoft.com/office/powerpoint/2010/main" val="3451257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ABF4A77-BF8F-4F67-B6AC-94619428A60C}"/>
              </a:ext>
            </a:extLst>
          </p:cNvPr>
          <p:cNvSpPr>
            <a:spLocks noGrp="1"/>
          </p:cNvSpPr>
          <p:nvPr>
            <p:ph type="body" sz="quarter" idx="10"/>
          </p:nvPr>
        </p:nvSpPr>
        <p:spPr>
          <a:xfrm>
            <a:off x="427037" y="701675"/>
            <a:ext cx="4981575" cy="669925"/>
          </a:xfrm>
        </p:spPr>
        <p:txBody>
          <a:bodyPr/>
          <a:lstStyle/>
          <a:p>
            <a:r>
              <a:rPr lang="en-GB" dirty="0"/>
              <a:t>Bloomberg Intelligence</a:t>
            </a:r>
            <a:endParaRPr lang="en-US" dirty="0"/>
          </a:p>
        </p:txBody>
      </p:sp>
      <p:sp>
        <p:nvSpPr>
          <p:cNvPr id="4" name="object 2424">
            <a:extLst>
              <a:ext uri="{FF2B5EF4-FFF2-40B4-BE49-F238E27FC236}">
                <a16:creationId xmlns:a16="http://schemas.microsoft.com/office/drawing/2014/main" xmlns="" id="{89EF8E60-138A-47BA-BA09-FA73F164BF05}"/>
              </a:ext>
            </a:extLst>
          </p:cNvPr>
          <p:cNvSpPr txBox="1"/>
          <p:nvPr/>
        </p:nvSpPr>
        <p:spPr>
          <a:xfrm>
            <a:off x="7466012" y="729993"/>
            <a:ext cx="1523603" cy="538609"/>
          </a:xfrm>
          <a:prstGeom prst="rect">
            <a:avLst/>
          </a:prstGeom>
        </p:spPr>
        <p:txBody>
          <a:bodyPr vert="horz" wrap="square" lIns="0" tIns="0" rIns="0" bIns="0" rtlCol="0">
            <a:spAutoFit/>
          </a:bodyPr>
          <a:lstStyle/>
          <a:p>
            <a:pPr marL="10580">
              <a:lnSpc>
                <a:spcPts val="2978"/>
              </a:lnSpc>
              <a:spcBef>
                <a:spcPts val="83"/>
              </a:spcBef>
            </a:pPr>
            <a:r>
              <a:rPr sz="2499" b="1" spc="-58" dirty="0">
                <a:solidFill>
                  <a:srgbClr val="F89C27"/>
                </a:solidFill>
                <a:latin typeface="Avenir Next P for BBG"/>
                <a:cs typeface="Avenir Next P for BBG"/>
              </a:rPr>
              <a:t>135+</a:t>
            </a:r>
            <a:endParaRPr sz="2499" dirty="0">
              <a:solidFill>
                <a:srgbClr val="F89C27"/>
              </a:solidFill>
              <a:latin typeface="Avenir Next P for BBG"/>
              <a:cs typeface="Avenir Next P for BBG"/>
            </a:endParaRPr>
          </a:p>
          <a:p>
            <a:pPr marL="10580">
              <a:lnSpc>
                <a:spcPts val="1179"/>
              </a:lnSpc>
            </a:pPr>
            <a:r>
              <a:rPr sz="1000" spc="-4" dirty="0">
                <a:solidFill>
                  <a:srgbClr val="FFFFFF"/>
                </a:solidFill>
                <a:latin typeface="Avenir Next P for BBG"/>
                <a:cs typeface="Avenir Next P for BBG"/>
              </a:rPr>
              <a:t>industries</a:t>
            </a:r>
            <a:endParaRPr sz="1000" dirty="0">
              <a:latin typeface="Avenir Next P for BBG"/>
              <a:cs typeface="Avenir Next P for BBG"/>
            </a:endParaRPr>
          </a:p>
        </p:txBody>
      </p:sp>
      <p:sp>
        <p:nvSpPr>
          <p:cNvPr id="5" name="object 2425">
            <a:extLst>
              <a:ext uri="{FF2B5EF4-FFF2-40B4-BE49-F238E27FC236}">
                <a16:creationId xmlns:a16="http://schemas.microsoft.com/office/drawing/2014/main" xmlns="" id="{84529AE1-7865-40D7-AD64-7B2BB9EA9A16}"/>
              </a:ext>
            </a:extLst>
          </p:cNvPr>
          <p:cNvSpPr txBox="1"/>
          <p:nvPr/>
        </p:nvSpPr>
        <p:spPr>
          <a:xfrm>
            <a:off x="5942952" y="729993"/>
            <a:ext cx="1523603" cy="538609"/>
          </a:xfrm>
          <a:prstGeom prst="rect">
            <a:avLst/>
          </a:prstGeom>
        </p:spPr>
        <p:txBody>
          <a:bodyPr vert="horz" wrap="square" lIns="0" tIns="0" rIns="0" bIns="0" rtlCol="0">
            <a:spAutoFit/>
          </a:bodyPr>
          <a:lstStyle/>
          <a:p>
            <a:pPr marL="10580">
              <a:lnSpc>
                <a:spcPts val="2978"/>
              </a:lnSpc>
              <a:spcBef>
                <a:spcPts val="83"/>
              </a:spcBef>
            </a:pPr>
            <a:r>
              <a:rPr sz="2499" b="1" spc="-21" dirty="0">
                <a:solidFill>
                  <a:srgbClr val="F99B27"/>
                </a:solidFill>
                <a:latin typeface="Avenir Next P for BBG"/>
                <a:cs typeface="Avenir Next P for BBG"/>
              </a:rPr>
              <a:t>500+</a:t>
            </a:r>
            <a:endParaRPr sz="2499" dirty="0">
              <a:solidFill>
                <a:srgbClr val="F99B27"/>
              </a:solidFill>
              <a:latin typeface="Avenir Next P for BBG"/>
              <a:cs typeface="Avenir Next P for BBG"/>
            </a:endParaRPr>
          </a:p>
          <a:p>
            <a:pPr marL="10580">
              <a:lnSpc>
                <a:spcPts val="1179"/>
              </a:lnSpc>
            </a:pPr>
            <a:r>
              <a:rPr sz="1000" dirty="0">
                <a:solidFill>
                  <a:srgbClr val="FFFFFF"/>
                </a:solidFill>
                <a:latin typeface="Avenir Next P for BBG"/>
                <a:cs typeface="Avenir Next P for BBG"/>
              </a:rPr>
              <a:t>data</a:t>
            </a:r>
            <a:r>
              <a:rPr sz="1000" spc="-37" dirty="0">
                <a:solidFill>
                  <a:srgbClr val="FFFFFF"/>
                </a:solidFill>
                <a:latin typeface="Avenir Next P for BBG"/>
                <a:cs typeface="Avenir Next P for BBG"/>
              </a:rPr>
              <a:t> </a:t>
            </a:r>
            <a:r>
              <a:rPr sz="1000" spc="-4" dirty="0">
                <a:solidFill>
                  <a:srgbClr val="FFFFFF"/>
                </a:solidFill>
                <a:latin typeface="Avenir Next P for BBG"/>
                <a:cs typeface="Avenir Next P for BBG"/>
              </a:rPr>
              <a:t>contributors</a:t>
            </a:r>
            <a:endParaRPr sz="1000" dirty="0">
              <a:latin typeface="Avenir Next P for BBG"/>
              <a:cs typeface="Avenir Next P for BBG"/>
            </a:endParaRPr>
          </a:p>
        </p:txBody>
      </p:sp>
      <p:sp>
        <p:nvSpPr>
          <p:cNvPr id="6" name="Rectangle 5">
            <a:extLst>
              <a:ext uri="{FF2B5EF4-FFF2-40B4-BE49-F238E27FC236}">
                <a16:creationId xmlns:a16="http://schemas.microsoft.com/office/drawing/2014/main" xmlns="" id="{FF5D2A80-6F30-468A-AF58-6AED29D2D28B}"/>
              </a:ext>
            </a:extLst>
          </p:cNvPr>
          <p:cNvSpPr/>
          <p:nvPr/>
        </p:nvSpPr>
        <p:spPr>
          <a:xfrm>
            <a:off x="8782221" y="729993"/>
            <a:ext cx="1523603" cy="538609"/>
          </a:xfrm>
          <a:prstGeom prst="rect">
            <a:avLst/>
          </a:prstGeom>
        </p:spPr>
        <p:txBody>
          <a:bodyPr wrap="square" lIns="0" tIns="0" rIns="0" bIns="0">
            <a:spAutoFit/>
          </a:bodyPr>
          <a:lstStyle/>
          <a:p>
            <a:pPr marL="10580" marR="0" lvl="0" indent="0" algn="l" defTabSz="761787" rtl="0" eaLnBrk="1" fontAlgn="auto" latinLnBrk="0" hangingPunct="1">
              <a:lnSpc>
                <a:spcPts val="2978"/>
              </a:lnSpc>
              <a:spcBef>
                <a:spcPts val="633"/>
              </a:spcBef>
              <a:spcAft>
                <a:spcPts val="0"/>
              </a:spcAft>
              <a:buClrTx/>
              <a:buSzTx/>
              <a:buFontTx/>
              <a:buNone/>
              <a:tabLst/>
              <a:defRPr/>
            </a:pPr>
            <a:r>
              <a:rPr kumimoji="0" lang="en-US" sz="2499" b="1" i="0" u="none" strike="noStrike" kern="1200" cap="none" spc="37" normalizeH="0" baseline="0" noProof="0" dirty="0">
                <a:ln>
                  <a:noFill/>
                </a:ln>
                <a:solidFill>
                  <a:srgbClr val="F79B27"/>
                </a:solidFill>
                <a:effectLst/>
                <a:uLnTx/>
                <a:uFillTx/>
                <a:latin typeface="Avenir Next P for BBG"/>
                <a:ea typeface="+mn-ea"/>
                <a:cs typeface="Avenir Next P for BBG"/>
              </a:rPr>
              <a:t>2</a:t>
            </a:r>
            <a:r>
              <a:rPr kumimoji="0" lang="en-US" sz="2499" b="1" i="0" u="none" strike="noStrike" kern="1200" cap="none" spc="-42" normalizeH="0" baseline="0" noProof="0" dirty="0">
                <a:ln>
                  <a:noFill/>
                </a:ln>
                <a:solidFill>
                  <a:srgbClr val="F79B27"/>
                </a:solidFill>
                <a:effectLst/>
                <a:uLnTx/>
                <a:uFillTx/>
                <a:latin typeface="Avenir Next P for BBG"/>
                <a:ea typeface="+mn-ea"/>
                <a:cs typeface="Avenir Next P for BBG"/>
              </a:rPr>
              <a:t>,</a:t>
            </a:r>
            <a:r>
              <a:rPr kumimoji="0" lang="en-US" sz="2499" b="1" i="0" u="none" strike="noStrike" kern="1200" cap="none" spc="25" normalizeH="0" baseline="0" noProof="0" dirty="0">
                <a:ln>
                  <a:noFill/>
                </a:ln>
                <a:solidFill>
                  <a:srgbClr val="F79B27"/>
                </a:solidFill>
                <a:effectLst/>
                <a:uLnTx/>
                <a:uFillTx/>
                <a:latin typeface="Avenir Next P for BBG"/>
                <a:ea typeface="+mn-ea"/>
                <a:cs typeface="Avenir Next P for BBG"/>
              </a:rPr>
              <a:t>00</a:t>
            </a:r>
            <a:r>
              <a:rPr kumimoji="0" lang="en-US" sz="2499" b="1" i="0" u="none" strike="noStrike" kern="1200" cap="none" spc="-42" normalizeH="0" baseline="0" noProof="0" dirty="0">
                <a:ln>
                  <a:noFill/>
                </a:ln>
                <a:solidFill>
                  <a:srgbClr val="F79B27"/>
                </a:solidFill>
                <a:effectLst/>
                <a:uLnTx/>
                <a:uFillTx/>
                <a:latin typeface="Avenir Next P for BBG"/>
                <a:ea typeface="+mn-ea"/>
                <a:cs typeface="Avenir Next P for BBG"/>
              </a:rPr>
              <a:t>0</a:t>
            </a:r>
            <a:r>
              <a:rPr kumimoji="0" lang="en-US" sz="2499" b="1" i="0" u="none" strike="noStrike" kern="1200" cap="none" spc="0" normalizeH="0" baseline="0" noProof="0" dirty="0">
                <a:ln>
                  <a:noFill/>
                </a:ln>
                <a:solidFill>
                  <a:srgbClr val="F79B27"/>
                </a:solidFill>
                <a:effectLst/>
                <a:uLnTx/>
                <a:uFillTx/>
                <a:latin typeface="Avenir Next P for BBG"/>
                <a:ea typeface="+mn-ea"/>
                <a:cs typeface="Avenir Next P for BBG"/>
              </a:rPr>
              <a:t>+</a:t>
            </a:r>
            <a:endParaRPr kumimoji="0" lang="en-US" sz="2499" b="0" i="0" u="none" strike="noStrike" kern="1200" cap="none" spc="0" normalizeH="0" baseline="0" noProof="0" dirty="0">
              <a:ln>
                <a:noFill/>
              </a:ln>
              <a:solidFill>
                <a:srgbClr val="F79B27"/>
              </a:solidFill>
              <a:effectLst/>
              <a:uLnTx/>
              <a:uFillTx/>
              <a:latin typeface="Avenir Next P for BBG"/>
              <a:ea typeface="+mn-ea"/>
              <a:cs typeface="Avenir Next P for BBG"/>
            </a:endParaRPr>
          </a:p>
          <a:p>
            <a:pPr marL="10580" marR="0" lvl="0" indent="0" algn="l" defTabSz="761787" rtl="0" eaLnBrk="1" fontAlgn="auto" latinLnBrk="0" hangingPunct="1">
              <a:lnSpc>
                <a:spcPts val="1179"/>
              </a:lnSpc>
              <a:spcBef>
                <a:spcPts val="0"/>
              </a:spcBef>
              <a:spcAft>
                <a:spcPts val="0"/>
              </a:spcAft>
              <a:buClrTx/>
              <a:buSzTx/>
              <a:buFontTx/>
              <a:buNone/>
              <a:tabLst/>
              <a:defRPr/>
            </a:pPr>
            <a:r>
              <a:rPr kumimoji="0" lang="en-US" sz="1000" b="0" i="0" u="none" strike="noStrike" kern="1200" cap="none" spc="-8" normalizeH="0" baseline="0" noProof="0" dirty="0">
                <a:ln>
                  <a:noFill/>
                </a:ln>
                <a:solidFill>
                  <a:srgbClr val="FFFFFF"/>
                </a:solidFill>
                <a:effectLst/>
                <a:uLnTx/>
                <a:uFillTx/>
                <a:latin typeface="Avenir Next P for BBG"/>
                <a:ea typeface="+mn-ea"/>
                <a:cs typeface="Avenir Next P for BBG"/>
              </a:rPr>
              <a:t>companies</a:t>
            </a:r>
            <a:endParaRPr kumimoji="0" lang="en-US" sz="1000" b="0" i="0" u="none" strike="noStrike" kern="1200" cap="none" spc="0" normalizeH="0" baseline="0" noProof="0" dirty="0">
              <a:ln>
                <a:noFill/>
              </a:ln>
              <a:solidFill>
                <a:srgbClr val="000000"/>
              </a:solidFill>
              <a:effectLst/>
              <a:uLnTx/>
              <a:uFillTx/>
              <a:latin typeface="Avenir Next P for BBG"/>
              <a:ea typeface="+mn-ea"/>
              <a:cs typeface="Avenir Next P for BBG"/>
            </a:endParaRPr>
          </a:p>
        </p:txBody>
      </p:sp>
      <p:sp>
        <p:nvSpPr>
          <p:cNvPr id="7" name="Rectangle 6">
            <a:extLst>
              <a:ext uri="{FF2B5EF4-FFF2-40B4-BE49-F238E27FC236}">
                <a16:creationId xmlns:a16="http://schemas.microsoft.com/office/drawing/2014/main" xmlns="" id="{6279DB0E-DB39-462E-94A1-C3CB19BE9067}"/>
              </a:ext>
            </a:extLst>
          </p:cNvPr>
          <p:cNvSpPr/>
          <p:nvPr/>
        </p:nvSpPr>
        <p:spPr>
          <a:xfrm>
            <a:off x="10512131" y="729993"/>
            <a:ext cx="1523603" cy="538609"/>
          </a:xfrm>
          <a:prstGeom prst="rect">
            <a:avLst/>
          </a:prstGeom>
        </p:spPr>
        <p:txBody>
          <a:bodyPr wrap="square" lIns="0" tIns="0" rIns="0" bIns="0">
            <a:spAutoFit/>
          </a:bodyPr>
          <a:lstStyle/>
          <a:p>
            <a:pPr marL="10580" marR="0" lvl="0" indent="0" algn="l" defTabSz="761787" rtl="0" eaLnBrk="1" fontAlgn="auto" latinLnBrk="0" hangingPunct="1">
              <a:lnSpc>
                <a:spcPts val="2978"/>
              </a:lnSpc>
              <a:spcBef>
                <a:spcPts val="633"/>
              </a:spcBef>
              <a:spcAft>
                <a:spcPts val="0"/>
              </a:spcAft>
              <a:buClrTx/>
              <a:buSzTx/>
              <a:buFontTx/>
              <a:buNone/>
              <a:tabLst/>
              <a:defRPr/>
            </a:pPr>
            <a:r>
              <a:rPr kumimoji="0" lang="en-US" sz="2499" b="1" i="0" u="none" strike="noStrike" kern="1200" cap="none" spc="-21" normalizeH="0" baseline="0" noProof="0" dirty="0">
                <a:ln>
                  <a:noFill/>
                </a:ln>
                <a:solidFill>
                  <a:srgbClr val="FA9D27"/>
                </a:solidFill>
                <a:effectLst/>
                <a:uLnTx/>
                <a:uFillTx/>
                <a:latin typeface="Avenir Next P for BBG"/>
                <a:ea typeface="+mn-ea"/>
                <a:cs typeface="Avenir Next P for BBG"/>
              </a:rPr>
              <a:t>15yrs</a:t>
            </a:r>
            <a:endParaRPr kumimoji="0" lang="en-US" sz="2499" b="0" i="0" u="none" strike="noStrike" kern="1200" cap="none" spc="0" normalizeH="0" baseline="0" noProof="0" dirty="0">
              <a:ln>
                <a:noFill/>
              </a:ln>
              <a:solidFill>
                <a:srgbClr val="FA9D27"/>
              </a:solidFill>
              <a:effectLst/>
              <a:uLnTx/>
              <a:uFillTx/>
              <a:latin typeface="Avenir Next P for BBG"/>
              <a:ea typeface="+mn-ea"/>
              <a:cs typeface="Avenir Next P for BBG"/>
            </a:endParaRPr>
          </a:p>
          <a:p>
            <a:pPr marL="10580" marR="0" lvl="0" indent="0" algn="l" defTabSz="761787" rtl="0" eaLnBrk="1" fontAlgn="auto" latinLnBrk="0" hangingPunct="1">
              <a:lnSpc>
                <a:spcPts val="1179"/>
              </a:lnSpc>
              <a:spcBef>
                <a:spcPts val="0"/>
              </a:spcBef>
              <a:spcAft>
                <a:spcPts val="0"/>
              </a:spcAft>
              <a:buClrTx/>
              <a:buSzTx/>
              <a:buFontTx/>
              <a:buNone/>
              <a:tabLst/>
              <a:defRPr/>
            </a:pPr>
            <a:r>
              <a:rPr kumimoji="0" lang="en-US" sz="1000" b="0" i="0" u="none" strike="noStrike" kern="1200" cap="none" spc="-12" normalizeH="0" baseline="0" noProof="0" dirty="0">
                <a:ln>
                  <a:noFill/>
                </a:ln>
                <a:solidFill>
                  <a:srgbClr val="FFFFFF"/>
                </a:solidFill>
                <a:effectLst/>
                <a:uLnTx/>
                <a:uFillTx/>
                <a:latin typeface="Avenir Next P for BBG"/>
                <a:ea typeface="+mn-ea"/>
                <a:cs typeface="Avenir Next P for BBG"/>
              </a:rPr>
              <a:t>avg.</a:t>
            </a:r>
            <a:r>
              <a:rPr kumimoji="0" lang="en-US" sz="1000" b="0" i="0" u="none" strike="noStrike" kern="1200" cap="none" spc="-4" normalizeH="0" baseline="0" noProof="0" dirty="0">
                <a:ln>
                  <a:noFill/>
                </a:ln>
                <a:solidFill>
                  <a:srgbClr val="FFFFFF"/>
                </a:solidFill>
                <a:effectLst/>
                <a:uLnTx/>
                <a:uFillTx/>
                <a:latin typeface="Avenir Next P for BBG"/>
                <a:ea typeface="+mn-ea"/>
                <a:cs typeface="Avenir Next P for BBG"/>
              </a:rPr>
              <a:t> analyst </a:t>
            </a:r>
            <a:r>
              <a:rPr kumimoji="0" lang="en-US" sz="1000" b="0" i="0" u="none" strike="noStrike" kern="1200" cap="none" spc="-8" normalizeH="0" baseline="0" noProof="0" dirty="0">
                <a:ln>
                  <a:noFill/>
                </a:ln>
                <a:solidFill>
                  <a:srgbClr val="FFFFFF"/>
                </a:solidFill>
                <a:effectLst/>
                <a:uLnTx/>
                <a:uFillTx/>
                <a:latin typeface="Avenir Next P for BBG"/>
                <a:ea typeface="+mn-ea"/>
                <a:cs typeface="Avenir Next P for BBG"/>
              </a:rPr>
              <a:t>experience</a:t>
            </a:r>
            <a:endParaRPr kumimoji="0" lang="en-US" sz="1000" b="0" i="0" u="none" strike="noStrike" kern="1200" cap="none" spc="0" normalizeH="0" baseline="0" noProof="0" dirty="0">
              <a:ln>
                <a:noFill/>
              </a:ln>
              <a:solidFill>
                <a:srgbClr val="000000"/>
              </a:solidFill>
              <a:effectLst/>
              <a:uLnTx/>
              <a:uFillTx/>
              <a:latin typeface="Avenir Next P for BBG"/>
              <a:ea typeface="+mn-ea"/>
              <a:cs typeface="Avenir Next P for BBG"/>
            </a:endParaRPr>
          </a:p>
        </p:txBody>
      </p:sp>
      <p:sp>
        <p:nvSpPr>
          <p:cNvPr id="8" name="TextBox 7">
            <a:extLst>
              <a:ext uri="{FF2B5EF4-FFF2-40B4-BE49-F238E27FC236}">
                <a16:creationId xmlns:a16="http://schemas.microsoft.com/office/drawing/2014/main" xmlns="" id="{D0F87DA6-6A98-469A-9D2A-F31C4FA4C0F9}"/>
              </a:ext>
            </a:extLst>
          </p:cNvPr>
          <p:cNvSpPr txBox="1"/>
          <p:nvPr/>
        </p:nvSpPr>
        <p:spPr>
          <a:xfrm>
            <a:off x="513937" y="1704212"/>
            <a:ext cx="11277600" cy="830997"/>
          </a:xfrm>
          <a:prstGeom prst="rect">
            <a:avLst/>
          </a:prstGeom>
        </p:spPr>
        <p:txBody>
          <a:bodyPr wrap="square" lIns="0" tIns="0" rIns="0" bIns="0">
            <a:spAutoFit/>
          </a:bodyPr>
          <a:lstStyle>
            <a:lvl1pPr>
              <a:defRPr sz="1800" spc="-4">
                <a:solidFill>
                  <a:schemeClr val="bg1"/>
                </a:solidFill>
                <a:latin typeface="Arial"/>
                <a:cs typeface="Arial"/>
              </a:defRPr>
            </a:lvl1pPr>
          </a:lstStyle>
          <a:p>
            <a:pPr lvl="0"/>
            <a:r>
              <a:rPr lang="en-GB" noProof="0" dirty="0"/>
              <a:t>Bloomberg Intelligence (BI) research delivers an independent perspective providing interactive data and investment research on companies, industries and global markets. Our team of 400 research professionals help our clients make informed decisions in the rapidly moving investment landscape.</a:t>
            </a:r>
          </a:p>
        </p:txBody>
      </p:sp>
      <p:pic>
        <p:nvPicPr>
          <p:cNvPr id="9" name="Picture 8" descr="Graphical user interface&#10;&#10;Description automatically generated">
            <a:extLst>
              <a:ext uri="{FF2B5EF4-FFF2-40B4-BE49-F238E27FC236}">
                <a16:creationId xmlns:a16="http://schemas.microsoft.com/office/drawing/2014/main" xmlns="" id="{3A91E129-3398-41D4-ADC0-3BFE352B06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3372" y="2535209"/>
            <a:ext cx="10039160" cy="4191000"/>
          </a:xfrm>
          <a:prstGeom prst="rect">
            <a:avLst/>
          </a:prstGeom>
        </p:spPr>
      </p:pic>
      <p:sp>
        <p:nvSpPr>
          <p:cNvPr id="10" name="Rectangle 9">
            <a:extLst>
              <a:ext uri="{FF2B5EF4-FFF2-40B4-BE49-F238E27FC236}">
                <a16:creationId xmlns:a16="http://schemas.microsoft.com/office/drawing/2014/main" xmlns="" id="{81AF2CE3-969F-4B13-9233-68502F0BE1AF}"/>
              </a:ext>
            </a:extLst>
          </p:cNvPr>
          <p:cNvSpPr/>
          <p:nvPr/>
        </p:nvSpPr>
        <p:spPr>
          <a:xfrm>
            <a:off x="10056812" y="6128007"/>
            <a:ext cx="1828800" cy="5386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28826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4934CC7-75E9-7D45-8105-E7787CFEE39A}"/>
              </a:ext>
            </a:extLst>
          </p:cNvPr>
          <p:cNvSpPr>
            <a:spLocks noGrp="1"/>
          </p:cNvSpPr>
          <p:nvPr>
            <p:ph type="body" sz="quarter" idx="10"/>
          </p:nvPr>
        </p:nvSpPr>
        <p:spPr>
          <a:xfrm>
            <a:off x="427037" y="381001"/>
            <a:ext cx="11534775" cy="838200"/>
          </a:xfrm>
        </p:spPr>
        <p:txBody>
          <a:bodyPr/>
          <a:lstStyle/>
          <a:p>
            <a:pPr algn="ctr"/>
            <a:r>
              <a:rPr lang="en-US" i="0" dirty="0">
                <a:solidFill>
                  <a:srgbClr val="EBEBEB"/>
                </a:solidFill>
                <a:effectLst/>
              </a:rPr>
              <a:t>Banking Crisis All at Once, But Quiet on the Card Front, for Now</a:t>
            </a:r>
            <a:endParaRPr lang="en-US" dirty="0">
              <a:solidFill>
                <a:schemeClr val="accent1">
                  <a:lumMod val="60000"/>
                  <a:lumOff val="40000"/>
                </a:schemeClr>
              </a:solidFill>
            </a:endParaRPr>
          </a:p>
        </p:txBody>
      </p:sp>
      <p:pic>
        <p:nvPicPr>
          <p:cNvPr id="4" name="Picture 3" descr="Chart, histogram&#10;&#10;Description automatically generated">
            <a:extLst>
              <a:ext uri="{FF2B5EF4-FFF2-40B4-BE49-F238E27FC236}">
                <a16:creationId xmlns:a16="http://schemas.microsoft.com/office/drawing/2014/main" xmlns="" id="{B923BE8F-6EDC-4173-A9D4-C18DFA57DA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048" y="1676399"/>
            <a:ext cx="5377764" cy="3566307"/>
          </a:xfrm>
          <a:prstGeom prst="rect">
            <a:avLst/>
          </a:prstGeom>
        </p:spPr>
      </p:pic>
      <p:pic>
        <p:nvPicPr>
          <p:cNvPr id="6" name="Picture 5" descr="Chart, histogram&#10;&#10;Description automatically generated">
            <a:extLst>
              <a:ext uri="{FF2B5EF4-FFF2-40B4-BE49-F238E27FC236}">
                <a16:creationId xmlns:a16="http://schemas.microsoft.com/office/drawing/2014/main" xmlns="" id="{F27E25F6-B5C7-45BB-8879-D120BE2A6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5759" y="2286000"/>
            <a:ext cx="5785018" cy="3678647"/>
          </a:xfrm>
          <a:prstGeom prst="rect">
            <a:avLst/>
          </a:prstGeom>
        </p:spPr>
      </p:pic>
    </p:spTree>
    <p:extLst>
      <p:ext uri="{BB962C8B-B14F-4D97-AF65-F5344CB8AC3E}">
        <p14:creationId xmlns:p14="http://schemas.microsoft.com/office/powerpoint/2010/main" val="1082950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4934CC7-75E9-7D45-8105-E7787CFEE39A}"/>
              </a:ext>
            </a:extLst>
          </p:cNvPr>
          <p:cNvSpPr>
            <a:spLocks noGrp="1"/>
          </p:cNvSpPr>
          <p:nvPr>
            <p:ph type="body" sz="quarter" idx="10"/>
          </p:nvPr>
        </p:nvSpPr>
        <p:spPr>
          <a:xfrm>
            <a:off x="427037" y="381001"/>
            <a:ext cx="11534775" cy="838200"/>
          </a:xfrm>
        </p:spPr>
        <p:txBody>
          <a:bodyPr/>
          <a:lstStyle/>
          <a:p>
            <a:pPr algn="ctr"/>
            <a:r>
              <a:rPr lang="en-US" i="0" dirty="0">
                <a:solidFill>
                  <a:srgbClr val="EBEBEB"/>
                </a:solidFill>
                <a:effectLst/>
              </a:rPr>
              <a:t>Card Issuers' Deposits Are Less Stable, But Flight Risk Is Low</a:t>
            </a:r>
            <a:endParaRPr lang="en-US" dirty="0">
              <a:solidFill>
                <a:schemeClr val="accent1">
                  <a:lumMod val="60000"/>
                  <a:lumOff val="40000"/>
                </a:schemeClr>
              </a:solidFill>
            </a:endParaRPr>
          </a:p>
        </p:txBody>
      </p:sp>
      <p:pic>
        <p:nvPicPr>
          <p:cNvPr id="5" name="Picture 4" descr="Chart&#10;&#10;Description automatically generated">
            <a:extLst>
              <a:ext uri="{FF2B5EF4-FFF2-40B4-BE49-F238E27FC236}">
                <a16:creationId xmlns:a16="http://schemas.microsoft.com/office/drawing/2014/main" xmlns="" id="{382268DD-65B9-473D-B641-881C5C260E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9064" y="1676400"/>
            <a:ext cx="6690695" cy="4438957"/>
          </a:xfrm>
          <a:prstGeom prst="rect">
            <a:avLst/>
          </a:prstGeom>
        </p:spPr>
      </p:pic>
    </p:spTree>
    <p:extLst>
      <p:ext uri="{BB962C8B-B14F-4D97-AF65-F5344CB8AC3E}">
        <p14:creationId xmlns:p14="http://schemas.microsoft.com/office/powerpoint/2010/main" val="2635845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4934CC7-75E9-7D45-8105-E7787CFEE39A}"/>
              </a:ext>
            </a:extLst>
          </p:cNvPr>
          <p:cNvSpPr>
            <a:spLocks noGrp="1"/>
          </p:cNvSpPr>
          <p:nvPr>
            <p:ph type="body" sz="quarter" idx="10"/>
          </p:nvPr>
        </p:nvSpPr>
        <p:spPr>
          <a:xfrm>
            <a:off x="427037" y="381001"/>
            <a:ext cx="11534775" cy="838200"/>
          </a:xfrm>
        </p:spPr>
        <p:txBody>
          <a:bodyPr/>
          <a:lstStyle/>
          <a:p>
            <a:pPr algn="ctr"/>
            <a:r>
              <a:rPr lang="en-US" i="0" dirty="0">
                <a:solidFill>
                  <a:srgbClr val="EBEBEB"/>
                </a:solidFill>
                <a:effectLst/>
              </a:rPr>
              <a:t>Canadian Banks' AT1 Wouldn't Meet Same Fate as at Credit Suisse</a:t>
            </a:r>
            <a:endParaRPr lang="en-US" dirty="0">
              <a:solidFill>
                <a:schemeClr val="accent1">
                  <a:lumMod val="60000"/>
                  <a:lumOff val="40000"/>
                </a:schemeClr>
              </a:solidFill>
            </a:endParaRPr>
          </a:p>
        </p:txBody>
      </p:sp>
      <p:pic>
        <p:nvPicPr>
          <p:cNvPr id="4" name="Picture 3" descr="Text&#10;&#10;Description automatically generated">
            <a:extLst>
              <a:ext uri="{FF2B5EF4-FFF2-40B4-BE49-F238E27FC236}">
                <a16:creationId xmlns:a16="http://schemas.microsoft.com/office/drawing/2014/main" xmlns="" id="{34F535F2-2EC0-41B9-AF65-297AAEB611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811" y="1588471"/>
            <a:ext cx="5410201" cy="3948521"/>
          </a:xfrm>
          <a:prstGeom prst="rect">
            <a:avLst/>
          </a:prstGeom>
        </p:spPr>
      </p:pic>
      <p:pic>
        <p:nvPicPr>
          <p:cNvPr id="7" name="Picture 6" descr="Graphical user interface, chart, application&#10;&#10;Description automatically generated">
            <a:extLst>
              <a:ext uri="{FF2B5EF4-FFF2-40B4-BE49-F238E27FC236}">
                <a16:creationId xmlns:a16="http://schemas.microsoft.com/office/drawing/2014/main" xmlns="" id="{157EA8DB-3ADA-4BFE-B29F-0976A57720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0235" y="2133600"/>
            <a:ext cx="5752721" cy="3882005"/>
          </a:xfrm>
          <a:prstGeom prst="rect">
            <a:avLst/>
          </a:prstGeom>
        </p:spPr>
      </p:pic>
    </p:spTree>
    <p:extLst>
      <p:ext uri="{BB962C8B-B14F-4D97-AF65-F5344CB8AC3E}">
        <p14:creationId xmlns:p14="http://schemas.microsoft.com/office/powerpoint/2010/main" val="2411903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4934CC7-75E9-7D45-8105-E7787CFEE39A}"/>
              </a:ext>
            </a:extLst>
          </p:cNvPr>
          <p:cNvSpPr>
            <a:spLocks noGrp="1"/>
          </p:cNvSpPr>
          <p:nvPr>
            <p:ph type="body" sz="quarter" idx="10"/>
          </p:nvPr>
        </p:nvSpPr>
        <p:spPr>
          <a:xfrm>
            <a:off x="427037" y="381001"/>
            <a:ext cx="11534775" cy="838200"/>
          </a:xfrm>
        </p:spPr>
        <p:txBody>
          <a:bodyPr/>
          <a:lstStyle/>
          <a:p>
            <a:pPr algn="ctr"/>
            <a:r>
              <a:rPr lang="en-US" i="0" dirty="0" err="1">
                <a:solidFill>
                  <a:srgbClr val="EBEBEB"/>
                </a:solidFill>
                <a:effectLst/>
              </a:rPr>
              <a:t>CoCos</a:t>
            </a:r>
            <a:r>
              <a:rPr lang="en-US" i="0" dirty="0">
                <a:solidFill>
                  <a:srgbClr val="EBEBEB"/>
                </a:solidFill>
                <a:effectLst/>
              </a:rPr>
              <a:t> Down Under? A$30 Billion AT1 Cushion for Australian Banks</a:t>
            </a:r>
            <a:endParaRPr lang="en-US" dirty="0">
              <a:solidFill>
                <a:schemeClr val="accent1">
                  <a:lumMod val="60000"/>
                  <a:lumOff val="40000"/>
                </a:schemeClr>
              </a:solidFill>
            </a:endParaRPr>
          </a:p>
        </p:txBody>
      </p:sp>
      <p:pic>
        <p:nvPicPr>
          <p:cNvPr id="4" name="Picture 3" descr="Chart&#10;&#10;Description automatically generated with low confidence">
            <a:extLst>
              <a:ext uri="{FF2B5EF4-FFF2-40B4-BE49-F238E27FC236}">
                <a16:creationId xmlns:a16="http://schemas.microsoft.com/office/drawing/2014/main" xmlns="" id="{F10106BC-3CE0-421F-8EEB-3054E3447B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0870" y="2057400"/>
            <a:ext cx="5729298" cy="3886200"/>
          </a:xfrm>
          <a:prstGeom prst="rect">
            <a:avLst/>
          </a:prstGeom>
        </p:spPr>
      </p:pic>
      <p:pic>
        <p:nvPicPr>
          <p:cNvPr id="7" name="Picture 6" descr="Chart&#10;&#10;Description automatically generated">
            <a:extLst>
              <a:ext uri="{FF2B5EF4-FFF2-40B4-BE49-F238E27FC236}">
                <a16:creationId xmlns:a16="http://schemas.microsoft.com/office/drawing/2014/main" xmlns="" id="{504259F8-D2B5-4382-B4D7-20B8A8B83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632" y="1600200"/>
            <a:ext cx="5420777" cy="3886200"/>
          </a:xfrm>
          <a:prstGeom prst="rect">
            <a:avLst/>
          </a:prstGeom>
        </p:spPr>
      </p:pic>
    </p:spTree>
    <p:extLst>
      <p:ext uri="{BB962C8B-B14F-4D97-AF65-F5344CB8AC3E}">
        <p14:creationId xmlns:p14="http://schemas.microsoft.com/office/powerpoint/2010/main" val="2001329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00CFAB7-03D6-49DD-BD8F-FEA21743DB01}"/>
              </a:ext>
            </a:extLst>
          </p:cNvPr>
          <p:cNvSpPr/>
          <p:nvPr/>
        </p:nvSpPr>
        <p:spPr>
          <a:xfrm>
            <a:off x="608012" y="2057400"/>
            <a:ext cx="1143000" cy="609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xmlns="" id="{A25CAA03-8638-439A-A41A-4CF5E8468BC6}"/>
              </a:ext>
            </a:extLst>
          </p:cNvPr>
          <p:cNvSpPr>
            <a:spLocks noGrp="1"/>
          </p:cNvSpPr>
          <p:nvPr>
            <p:ph type="body" sz="quarter" idx="14"/>
          </p:nvPr>
        </p:nvSpPr>
        <p:spPr>
          <a:xfrm>
            <a:off x="760412" y="1219200"/>
            <a:ext cx="7696200" cy="757479"/>
          </a:xfrm>
        </p:spPr>
        <p:txBody>
          <a:bodyPr/>
          <a:lstStyle/>
          <a:p>
            <a:r>
              <a:rPr lang="en-US" sz="4400" b="1" dirty="0">
                <a:solidFill>
                  <a:schemeClr val="bg2"/>
                </a:solidFill>
                <a:latin typeface="Arial" panose="020B0604020202020204" pitchFamily="34" charset="0"/>
                <a:cs typeface="Arial" panose="020B0604020202020204" pitchFamily="34" charset="0"/>
              </a:rPr>
              <a:t>Health and Outlook of the Global Consumer with the impact on Consumer &amp; Industrial Sectors</a:t>
            </a:r>
            <a:endParaRPr lang="en-US" sz="4400" dirty="0"/>
          </a:p>
        </p:txBody>
      </p:sp>
      <p:sp>
        <p:nvSpPr>
          <p:cNvPr id="8" name="Text Placeholder 1">
            <a:extLst>
              <a:ext uri="{FF2B5EF4-FFF2-40B4-BE49-F238E27FC236}">
                <a16:creationId xmlns:a16="http://schemas.microsoft.com/office/drawing/2014/main" xmlns="" id="{7722E1EB-60EE-4929-85E5-2A1FE0CCDC22}"/>
              </a:ext>
            </a:extLst>
          </p:cNvPr>
          <p:cNvSpPr txBox="1">
            <a:spLocks/>
          </p:cNvSpPr>
          <p:nvPr/>
        </p:nvSpPr>
        <p:spPr>
          <a:xfrm>
            <a:off x="9066212" y="3505200"/>
            <a:ext cx="1905000" cy="292100"/>
          </a:xfrm>
          <a:prstGeom prst="rect">
            <a:avLst/>
          </a:prstGeom>
        </p:spPr>
        <p:txBody>
          <a:bodyPr>
            <a:normAutofit lnSpcReduction="10000"/>
          </a:bodyPr>
          <a:lstStyle>
            <a:lvl1pPr marL="228531" indent="-228531" algn="l" defTabSz="914126" rtl="0" eaLnBrk="1" latinLnBrk="0" hangingPunct="1">
              <a:lnSpc>
                <a:spcPct val="90000"/>
              </a:lnSpc>
              <a:spcBef>
                <a:spcPts val="1000"/>
              </a:spcBef>
              <a:buFont typeface="Arial" panose="020B0604020202020204" pitchFamily="34" charset="0"/>
              <a:buChar char="•"/>
              <a:defRPr lang="en-US" sz="1500" b="1" kern="1200" dirty="0" smtClean="0">
                <a:solidFill>
                  <a:schemeClr val="bg1"/>
                </a:solidFill>
                <a:latin typeface="Arial" panose="020B0604020202020204" pitchFamily="34" charset="0"/>
                <a:ea typeface="+mj-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lang="en-US" sz="1500" kern="1200" dirty="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US" dirty="0"/>
              <a:t>Mike Holland</a:t>
            </a:r>
          </a:p>
        </p:txBody>
      </p:sp>
      <p:sp>
        <p:nvSpPr>
          <p:cNvPr id="9" name="Text Placeholder 2">
            <a:extLst>
              <a:ext uri="{FF2B5EF4-FFF2-40B4-BE49-F238E27FC236}">
                <a16:creationId xmlns:a16="http://schemas.microsoft.com/office/drawing/2014/main" xmlns="" id="{AAB4BA28-CDD3-41C7-81A1-80AC020A5B13}"/>
              </a:ext>
            </a:extLst>
          </p:cNvPr>
          <p:cNvSpPr txBox="1">
            <a:spLocks/>
          </p:cNvSpPr>
          <p:nvPr/>
        </p:nvSpPr>
        <p:spPr>
          <a:xfrm>
            <a:off x="9066211" y="3771900"/>
            <a:ext cx="2388786" cy="443398"/>
          </a:xfrm>
          <a:prstGeom prst="rect">
            <a:avLst/>
          </a:prstGeom>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lang="en-US" sz="1500" b="0" kern="1200" dirty="0" smtClean="0">
                <a:solidFill>
                  <a:schemeClr val="bg1"/>
                </a:solidFill>
                <a:latin typeface="Arial" panose="020B0604020202020204" pitchFamily="34" charset="0"/>
                <a:ea typeface="+mj-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lang="en-US" sz="1500" kern="1200" dirty="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US" sz="1200" dirty="0"/>
              <a:t>Healthcare Credit Analyst</a:t>
            </a:r>
          </a:p>
        </p:txBody>
      </p:sp>
      <p:sp>
        <p:nvSpPr>
          <p:cNvPr id="11" name="Text Placeholder 3">
            <a:extLst>
              <a:ext uri="{FF2B5EF4-FFF2-40B4-BE49-F238E27FC236}">
                <a16:creationId xmlns:a16="http://schemas.microsoft.com/office/drawing/2014/main" xmlns="" id="{904767C4-E769-4676-B9B2-EBD0EB9B95BF}"/>
              </a:ext>
            </a:extLst>
          </p:cNvPr>
          <p:cNvSpPr txBox="1">
            <a:spLocks/>
          </p:cNvSpPr>
          <p:nvPr/>
        </p:nvSpPr>
        <p:spPr>
          <a:xfrm>
            <a:off x="9066212" y="4038600"/>
            <a:ext cx="1905000" cy="265598"/>
          </a:xfrm>
          <a:prstGeom prst="rect">
            <a:avLst/>
          </a:prstGeom>
        </p:spPr>
        <p:txBody>
          <a:bodyPr>
            <a:normAutofit fontScale="85000" lnSpcReduction="10000"/>
          </a:bodyPr>
          <a:lstStyle>
            <a:lvl1pPr marL="228531" indent="-228531" algn="l" defTabSz="914126" rtl="0" eaLnBrk="1" latinLnBrk="0" hangingPunct="1">
              <a:lnSpc>
                <a:spcPct val="90000"/>
              </a:lnSpc>
              <a:spcBef>
                <a:spcPts val="1000"/>
              </a:spcBef>
              <a:buFont typeface="Arial" panose="020B0604020202020204" pitchFamily="34" charset="0"/>
              <a:buChar char="•"/>
              <a:defRPr lang="en-US" sz="1500" b="0" kern="1200" dirty="0" smtClean="0">
                <a:solidFill>
                  <a:schemeClr val="bg1"/>
                </a:solidFill>
                <a:latin typeface="Arial" panose="020B0604020202020204" pitchFamily="34" charset="0"/>
                <a:ea typeface="+mj-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lang="en-US" sz="1500" kern="1200" dirty="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US" dirty="0"/>
              <a:t>Bloomberg Intelligence</a:t>
            </a:r>
          </a:p>
        </p:txBody>
      </p:sp>
      <p:pic>
        <p:nvPicPr>
          <p:cNvPr id="6" name="Picture Placeholder 5" descr="A person in a suit and tie&#10;&#10;Description automatically generated">
            <a:extLst>
              <a:ext uri="{FF2B5EF4-FFF2-40B4-BE49-F238E27FC236}">
                <a16:creationId xmlns:a16="http://schemas.microsoft.com/office/drawing/2014/main" xmlns="" id="{412705FC-072A-41BB-B1AE-DC5D3C02852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48" r="48"/>
          <a:stretch>
            <a:fillRect/>
          </a:stretch>
        </p:blipFill>
        <p:spPr/>
      </p:pic>
    </p:spTree>
    <p:extLst>
      <p:ext uri="{BB962C8B-B14F-4D97-AF65-F5344CB8AC3E}">
        <p14:creationId xmlns:p14="http://schemas.microsoft.com/office/powerpoint/2010/main" val="3756819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t>High Yield Bond Prices Still Heavy….</a:t>
            </a:r>
          </a:p>
        </p:txBody>
      </p:sp>
      <p:pic>
        <p:nvPicPr>
          <p:cNvPr id="4" name="Picture 3"/>
          <p:cNvPicPr>
            <a:picLocks noChangeAspect="1"/>
          </p:cNvPicPr>
          <p:nvPr/>
        </p:nvPicPr>
        <p:blipFill>
          <a:blip r:embed="rId2"/>
          <a:stretch>
            <a:fillRect/>
          </a:stretch>
        </p:blipFill>
        <p:spPr>
          <a:xfrm>
            <a:off x="684212" y="1505190"/>
            <a:ext cx="10567526" cy="4667010"/>
          </a:xfrm>
          <a:prstGeom prst="rect">
            <a:avLst/>
          </a:prstGeom>
        </p:spPr>
      </p:pic>
    </p:spTree>
    <p:extLst>
      <p:ext uri="{BB962C8B-B14F-4D97-AF65-F5344CB8AC3E}">
        <p14:creationId xmlns:p14="http://schemas.microsoft.com/office/powerpoint/2010/main" val="1378082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AF99EE29-F10C-0A42-84A0-2B9576B9787E}"/>
              </a:ext>
            </a:extLst>
          </p:cNvPr>
          <p:cNvSpPr>
            <a:spLocks noGrp="1"/>
          </p:cNvSpPr>
          <p:nvPr>
            <p:ph type="body" sz="quarter" idx="4294967295"/>
          </p:nvPr>
        </p:nvSpPr>
        <p:spPr>
          <a:xfrm>
            <a:off x="488950" y="1368623"/>
            <a:ext cx="5072063" cy="307777"/>
          </a:xfrm>
        </p:spPr>
        <p:txBody>
          <a:bodyPr/>
          <a:lstStyle/>
          <a:p>
            <a:pPr marL="0" indent="0" algn="l">
              <a:buNone/>
            </a:pPr>
            <a:r>
              <a:rPr lang="en-US" sz="2000" dirty="0">
                <a:solidFill>
                  <a:schemeClr val="accent2"/>
                </a:solidFill>
              </a:rPr>
              <a:t>Moody’s Healthcare Trends</a:t>
            </a:r>
          </a:p>
        </p:txBody>
      </p:sp>
      <p:sp>
        <p:nvSpPr>
          <p:cNvPr id="5" name="Text Placeholder 4">
            <a:extLst>
              <a:ext uri="{FF2B5EF4-FFF2-40B4-BE49-F238E27FC236}">
                <a16:creationId xmlns:a16="http://schemas.microsoft.com/office/drawing/2014/main" xmlns="" id="{D2A31DA2-E509-F441-9C6A-E8D9BA27FC30}"/>
              </a:ext>
            </a:extLst>
          </p:cNvPr>
          <p:cNvSpPr>
            <a:spLocks noGrp="1"/>
          </p:cNvSpPr>
          <p:nvPr>
            <p:ph type="body" sz="quarter" idx="4294967295"/>
          </p:nvPr>
        </p:nvSpPr>
        <p:spPr>
          <a:xfrm>
            <a:off x="6127750" y="1368623"/>
            <a:ext cx="5072062" cy="307777"/>
          </a:xfrm>
        </p:spPr>
        <p:txBody>
          <a:bodyPr/>
          <a:lstStyle/>
          <a:p>
            <a:pPr marL="0" indent="0" algn="l">
              <a:buNone/>
            </a:pPr>
            <a:r>
              <a:rPr lang="en-US" sz="2000" dirty="0">
                <a:solidFill>
                  <a:schemeClr val="accent2"/>
                </a:solidFill>
              </a:rPr>
              <a:t>S&amp;P’s Healthcare Trends </a:t>
            </a:r>
          </a:p>
        </p:txBody>
      </p:sp>
      <p:cxnSp>
        <p:nvCxnSpPr>
          <p:cNvPr id="6" name="Straight Connector 5"/>
          <p:cNvCxnSpPr/>
          <p:nvPr/>
        </p:nvCxnSpPr>
        <p:spPr>
          <a:xfrm>
            <a:off x="6129336" y="1676400"/>
            <a:ext cx="52657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5612" y="1676400"/>
            <a:ext cx="52657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1">
            <a:extLst>
              <a:ext uri="{FF2B5EF4-FFF2-40B4-BE49-F238E27FC236}">
                <a16:creationId xmlns:a16="http://schemas.microsoft.com/office/drawing/2014/main" xmlns="" id="{37F36CEF-3D72-E042-ABEE-1DAE90FAECF1}"/>
              </a:ext>
            </a:extLst>
          </p:cNvPr>
          <p:cNvSpPr txBox="1">
            <a:spLocks/>
          </p:cNvSpPr>
          <p:nvPr/>
        </p:nvSpPr>
        <p:spPr>
          <a:xfrm>
            <a:off x="427037" y="701675"/>
            <a:ext cx="10201276" cy="669925"/>
          </a:xfrm>
          <a:prstGeom prst="rect">
            <a:avLst/>
          </a:prstGeom>
        </p:spPr>
        <p:txBody>
          <a:bodyPr/>
          <a:lstStyle>
            <a:lvl1pPr marL="0">
              <a:defRPr>
                <a:solidFill>
                  <a:schemeClr val="tx1"/>
                </a:solidFill>
                <a:latin typeface="+mn-lt"/>
                <a:ea typeface="+mn-ea"/>
                <a:cs typeface="+mn-cs"/>
              </a:defRPr>
            </a:lvl1pPr>
            <a:lvl2pPr marL="380893">
              <a:defRPr>
                <a:latin typeface="+mn-lt"/>
                <a:ea typeface="+mn-ea"/>
                <a:cs typeface="+mn-cs"/>
              </a:defRPr>
            </a:lvl2pPr>
            <a:lvl3pPr marL="761787">
              <a:defRPr>
                <a:latin typeface="+mn-lt"/>
                <a:ea typeface="+mn-ea"/>
                <a:cs typeface="+mn-cs"/>
              </a:defRPr>
            </a:lvl3pPr>
            <a:lvl4pPr marL="1142680">
              <a:defRPr>
                <a:latin typeface="+mn-lt"/>
                <a:ea typeface="+mn-ea"/>
                <a:cs typeface="+mn-cs"/>
              </a:defRPr>
            </a:lvl4pPr>
            <a:lvl5pPr marL="1523573">
              <a:defRPr>
                <a:latin typeface="+mn-lt"/>
                <a:ea typeface="+mn-ea"/>
                <a:cs typeface="+mn-cs"/>
              </a:defRPr>
            </a:lvl5pPr>
            <a:lvl6pPr marL="1904467">
              <a:defRPr>
                <a:latin typeface="+mn-lt"/>
                <a:ea typeface="+mn-ea"/>
                <a:cs typeface="+mn-cs"/>
              </a:defRPr>
            </a:lvl6pPr>
            <a:lvl7pPr marL="2285360">
              <a:defRPr>
                <a:latin typeface="+mn-lt"/>
                <a:ea typeface="+mn-ea"/>
                <a:cs typeface="+mn-cs"/>
              </a:defRPr>
            </a:lvl7pPr>
            <a:lvl8pPr marL="2666253">
              <a:defRPr>
                <a:latin typeface="+mn-lt"/>
                <a:ea typeface="+mn-ea"/>
                <a:cs typeface="+mn-cs"/>
              </a:defRPr>
            </a:lvl8pPr>
            <a:lvl9pPr marL="3047147">
              <a:defRPr>
                <a:latin typeface="+mn-lt"/>
                <a:ea typeface="+mn-ea"/>
                <a:cs typeface="+mn-cs"/>
              </a:defRPr>
            </a:lvl9pPr>
          </a:lstStyle>
          <a:p>
            <a:pPr defTabSz="914400"/>
            <a:r>
              <a:rPr lang="en-US" sz="3000" b="1" kern="0" dirty="0">
                <a:solidFill>
                  <a:schemeClr val="bg1"/>
                </a:solidFill>
              </a:rPr>
              <a:t>Negative Ratings Trends Across Both HY and IG…</a:t>
            </a:r>
          </a:p>
        </p:txBody>
      </p:sp>
      <p:pic>
        <p:nvPicPr>
          <p:cNvPr id="2" name="Picture 1"/>
          <p:cNvPicPr>
            <a:picLocks noChangeAspect="1"/>
          </p:cNvPicPr>
          <p:nvPr/>
        </p:nvPicPr>
        <p:blipFill>
          <a:blip r:embed="rId3"/>
          <a:stretch>
            <a:fillRect/>
          </a:stretch>
        </p:blipFill>
        <p:spPr>
          <a:xfrm>
            <a:off x="6051550" y="1752599"/>
            <a:ext cx="5529262" cy="3828571"/>
          </a:xfrm>
          <a:prstGeom prst="rect">
            <a:avLst/>
          </a:prstGeom>
        </p:spPr>
      </p:pic>
      <p:pic>
        <p:nvPicPr>
          <p:cNvPr id="3" name="Picture 2"/>
          <p:cNvPicPr>
            <a:picLocks noChangeAspect="1"/>
          </p:cNvPicPr>
          <p:nvPr/>
        </p:nvPicPr>
        <p:blipFill>
          <a:blip r:embed="rId4"/>
          <a:stretch>
            <a:fillRect/>
          </a:stretch>
        </p:blipFill>
        <p:spPr>
          <a:xfrm>
            <a:off x="227013" y="1752600"/>
            <a:ext cx="5824538" cy="3828571"/>
          </a:xfrm>
          <a:prstGeom prst="rect">
            <a:avLst/>
          </a:prstGeom>
        </p:spPr>
      </p:pic>
    </p:spTree>
    <p:extLst>
      <p:ext uri="{BB962C8B-B14F-4D97-AF65-F5344CB8AC3E}">
        <p14:creationId xmlns:p14="http://schemas.microsoft.com/office/powerpoint/2010/main" val="3875291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7F36CEF-3D72-E042-ABEE-1DAE90FAECF1}"/>
              </a:ext>
            </a:extLst>
          </p:cNvPr>
          <p:cNvSpPr>
            <a:spLocks noGrp="1"/>
          </p:cNvSpPr>
          <p:nvPr>
            <p:ph type="body" sz="quarter" idx="10"/>
          </p:nvPr>
        </p:nvSpPr>
        <p:spPr>
          <a:xfrm>
            <a:off x="427037" y="701675"/>
            <a:ext cx="10201276" cy="669925"/>
          </a:xfrm>
        </p:spPr>
        <p:txBody>
          <a:bodyPr/>
          <a:lstStyle/>
          <a:p>
            <a:r>
              <a:rPr lang="en-US" b="1" dirty="0"/>
              <a:t>Labor Costs Declining Off Peak…</a:t>
            </a:r>
          </a:p>
        </p:txBody>
      </p:sp>
      <p:pic>
        <p:nvPicPr>
          <p:cNvPr id="3" name="Picture 2"/>
          <p:cNvPicPr>
            <a:picLocks noChangeAspect="1"/>
          </p:cNvPicPr>
          <p:nvPr/>
        </p:nvPicPr>
        <p:blipFill>
          <a:blip r:embed="rId3"/>
          <a:stretch>
            <a:fillRect/>
          </a:stretch>
        </p:blipFill>
        <p:spPr>
          <a:xfrm>
            <a:off x="1331911" y="1447800"/>
            <a:ext cx="9563101" cy="4685743"/>
          </a:xfrm>
          <a:prstGeom prst="rect">
            <a:avLst/>
          </a:prstGeom>
        </p:spPr>
      </p:pic>
    </p:spTree>
    <p:extLst>
      <p:ext uri="{BB962C8B-B14F-4D97-AF65-F5344CB8AC3E}">
        <p14:creationId xmlns:p14="http://schemas.microsoft.com/office/powerpoint/2010/main" val="3003241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7F36CEF-3D72-E042-ABEE-1DAE90FAECF1}"/>
              </a:ext>
            </a:extLst>
          </p:cNvPr>
          <p:cNvSpPr>
            <a:spLocks noGrp="1"/>
          </p:cNvSpPr>
          <p:nvPr>
            <p:ph type="body" sz="quarter" idx="10"/>
          </p:nvPr>
        </p:nvSpPr>
        <p:spPr>
          <a:xfrm>
            <a:off x="427037" y="701675"/>
            <a:ext cx="10201276" cy="669925"/>
          </a:xfrm>
        </p:spPr>
        <p:txBody>
          <a:bodyPr/>
          <a:lstStyle/>
          <a:p>
            <a:r>
              <a:rPr lang="en-US" b="1" dirty="0"/>
              <a:t>Near-Term Refi Risk Low for High Yield Healthcare…</a:t>
            </a:r>
          </a:p>
        </p:txBody>
      </p:sp>
      <p:pic>
        <p:nvPicPr>
          <p:cNvPr id="4" name="Picture 3"/>
          <p:cNvPicPr>
            <a:picLocks noChangeAspect="1"/>
          </p:cNvPicPr>
          <p:nvPr/>
        </p:nvPicPr>
        <p:blipFill>
          <a:blip r:embed="rId3"/>
          <a:stretch>
            <a:fillRect/>
          </a:stretch>
        </p:blipFill>
        <p:spPr>
          <a:xfrm>
            <a:off x="1141412" y="1600200"/>
            <a:ext cx="9715501" cy="4508191"/>
          </a:xfrm>
          <a:prstGeom prst="rect">
            <a:avLst/>
          </a:prstGeom>
        </p:spPr>
      </p:pic>
    </p:spTree>
    <p:extLst>
      <p:ext uri="{BB962C8B-B14F-4D97-AF65-F5344CB8AC3E}">
        <p14:creationId xmlns:p14="http://schemas.microsoft.com/office/powerpoint/2010/main" val="243093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9412" y="1504890"/>
            <a:ext cx="4444102" cy="400110"/>
          </a:xfrm>
          <a:prstGeom prst="rect">
            <a:avLst/>
          </a:prstGeom>
        </p:spPr>
        <p:txBody>
          <a:bodyPr wrap="none">
            <a:spAutoFit/>
          </a:bodyPr>
          <a:lstStyle/>
          <a:p>
            <a:r>
              <a:rPr lang="en-US" sz="2000" dirty="0">
                <a:solidFill>
                  <a:schemeClr val="accent2"/>
                </a:solidFill>
              </a:rPr>
              <a:t>Provider Adjusted </a:t>
            </a:r>
            <a:r>
              <a:rPr lang="en-US" sz="2000" dirty="0" err="1">
                <a:solidFill>
                  <a:schemeClr val="accent2"/>
                </a:solidFill>
              </a:rPr>
              <a:t>Ebitda</a:t>
            </a:r>
            <a:r>
              <a:rPr lang="en-US" sz="2000" dirty="0">
                <a:solidFill>
                  <a:schemeClr val="accent2"/>
                </a:solidFill>
              </a:rPr>
              <a:t> Margins (%)</a:t>
            </a:r>
          </a:p>
        </p:txBody>
      </p:sp>
      <p:sp>
        <p:nvSpPr>
          <p:cNvPr id="11" name="Rectangle 10"/>
          <p:cNvSpPr/>
          <p:nvPr/>
        </p:nvSpPr>
        <p:spPr>
          <a:xfrm>
            <a:off x="6323012" y="1504890"/>
            <a:ext cx="4386394" cy="400110"/>
          </a:xfrm>
          <a:prstGeom prst="rect">
            <a:avLst/>
          </a:prstGeom>
        </p:spPr>
        <p:txBody>
          <a:bodyPr wrap="none">
            <a:spAutoFit/>
          </a:bodyPr>
          <a:lstStyle/>
          <a:p>
            <a:r>
              <a:rPr lang="en-US" sz="2000" dirty="0">
                <a:solidFill>
                  <a:schemeClr val="accent2"/>
                </a:solidFill>
              </a:rPr>
              <a:t>Pharma Adjusted </a:t>
            </a:r>
            <a:r>
              <a:rPr lang="en-US" sz="2000" dirty="0" err="1">
                <a:solidFill>
                  <a:schemeClr val="accent2"/>
                </a:solidFill>
              </a:rPr>
              <a:t>Ebitda</a:t>
            </a:r>
            <a:r>
              <a:rPr lang="en-US" sz="2000" dirty="0">
                <a:solidFill>
                  <a:schemeClr val="accent2"/>
                </a:solidFill>
              </a:rPr>
              <a:t> Margins (%)</a:t>
            </a:r>
          </a:p>
        </p:txBody>
      </p:sp>
      <p:cxnSp>
        <p:nvCxnSpPr>
          <p:cNvPr id="13" name="Straight Connector 12"/>
          <p:cNvCxnSpPr/>
          <p:nvPr/>
        </p:nvCxnSpPr>
        <p:spPr>
          <a:xfrm>
            <a:off x="6323012" y="1981200"/>
            <a:ext cx="52657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xmlns="" id="{37F36CEF-3D72-E042-ABEE-1DAE90FAECF1}"/>
              </a:ext>
            </a:extLst>
          </p:cNvPr>
          <p:cNvSpPr txBox="1">
            <a:spLocks/>
          </p:cNvSpPr>
          <p:nvPr/>
        </p:nvSpPr>
        <p:spPr>
          <a:xfrm>
            <a:off x="427037" y="701675"/>
            <a:ext cx="10201276" cy="669925"/>
          </a:xfrm>
          <a:prstGeom prst="rect">
            <a:avLst/>
          </a:prstGeom>
        </p:spPr>
        <p:txBody>
          <a:bodyPr/>
          <a:lstStyle>
            <a:lvl1pPr marL="0">
              <a:defRPr>
                <a:solidFill>
                  <a:schemeClr val="tx1"/>
                </a:solidFill>
                <a:latin typeface="+mn-lt"/>
                <a:ea typeface="+mn-ea"/>
                <a:cs typeface="+mn-cs"/>
              </a:defRPr>
            </a:lvl1pPr>
            <a:lvl2pPr marL="380893">
              <a:defRPr>
                <a:latin typeface="+mn-lt"/>
                <a:ea typeface="+mn-ea"/>
                <a:cs typeface="+mn-cs"/>
              </a:defRPr>
            </a:lvl2pPr>
            <a:lvl3pPr marL="761787">
              <a:defRPr>
                <a:latin typeface="+mn-lt"/>
                <a:ea typeface="+mn-ea"/>
                <a:cs typeface="+mn-cs"/>
              </a:defRPr>
            </a:lvl3pPr>
            <a:lvl4pPr marL="1142680">
              <a:defRPr>
                <a:latin typeface="+mn-lt"/>
                <a:ea typeface="+mn-ea"/>
                <a:cs typeface="+mn-cs"/>
              </a:defRPr>
            </a:lvl4pPr>
            <a:lvl5pPr marL="1523573">
              <a:defRPr>
                <a:latin typeface="+mn-lt"/>
                <a:ea typeface="+mn-ea"/>
                <a:cs typeface="+mn-cs"/>
              </a:defRPr>
            </a:lvl5pPr>
            <a:lvl6pPr marL="1904467">
              <a:defRPr>
                <a:latin typeface="+mn-lt"/>
                <a:ea typeface="+mn-ea"/>
                <a:cs typeface="+mn-cs"/>
              </a:defRPr>
            </a:lvl6pPr>
            <a:lvl7pPr marL="2285360">
              <a:defRPr>
                <a:latin typeface="+mn-lt"/>
                <a:ea typeface="+mn-ea"/>
                <a:cs typeface="+mn-cs"/>
              </a:defRPr>
            </a:lvl7pPr>
            <a:lvl8pPr marL="2666253">
              <a:defRPr>
                <a:latin typeface="+mn-lt"/>
                <a:ea typeface="+mn-ea"/>
                <a:cs typeface="+mn-cs"/>
              </a:defRPr>
            </a:lvl8pPr>
            <a:lvl9pPr marL="3047147">
              <a:defRPr>
                <a:latin typeface="+mn-lt"/>
                <a:ea typeface="+mn-ea"/>
                <a:cs typeface="+mn-cs"/>
              </a:defRPr>
            </a:lvl9pPr>
          </a:lstStyle>
          <a:p>
            <a:pPr defTabSz="914400"/>
            <a:r>
              <a:rPr lang="en-US" sz="3000" b="1" kern="0" dirty="0">
                <a:solidFill>
                  <a:schemeClr val="bg1"/>
                </a:solidFill>
              </a:rPr>
              <a:t>Thinning Margins for Providers, As Pharma’s Mixed…</a:t>
            </a:r>
          </a:p>
        </p:txBody>
      </p:sp>
      <p:cxnSp>
        <p:nvCxnSpPr>
          <p:cNvPr id="15" name="Straight Connector 14"/>
          <p:cNvCxnSpPr/>
          <p:nvPr/>
        </p:nvCxnSpPr>
        <p:spPr>
          <a:xfrm>
            <a:off x="427037" y="1981200"/>
            <a:ext cx="52657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531813" y="2057401"/>
            <a:ext cx="5222080" cy="3276599"/>
          </a:xfrm>
          <a:prstGeom prst="rect">
            <a:avLst/>
          </a:prstGeom>
        </p:spPr>
      </p:pic>
      <p:pic>
        <p:nvPicPr>
          <p:cNvPr id="3" name="Picture 2"/>
          <p:cNvPicPr>
            <a:picLocks noChangeAspect="1"/>
          </p:cNvPicPr>
          <p:nvPr/>
        </p:nvPicPr>
        <p:blipFill>
          <a:blip r:embed="rId4"/>
          <a:stretch>
            <a:fillRect/>
          </a:stretch>
        </p:blipFill>
        <p:spPr>
          <a:xfrm>
            <a:off x="6173914" y="2041008"/>
            <a:ext cx="5414836" cy="3292992"/>
          </a:xfrm>
          <a:prstGeom prst="rect">
            <a:avLst/>
          </a:prstGeom>
        </p:spPr>
      </p:pic>
      <p:sp>
        <p:nvSpPr>
          <p:cNvPr id="9" name="TextBox 8">
            <a:extLst>
              <a:ext uri="{FF2B5EF4-FFF2-40B4-BE49-F238E27FC236}">
                <a16:creationId xmlns:a16="http://schemas.microsoft.com/office/drawing/2014/main" xmlns="" id="{ECAA5724-9ECC-4D4B-8C42-B353921C4B5A}"/>
              </a:ext>
            </a:extLst>
          </p:cNvPr>
          <p:cNvSpPr txBox="1"/>
          <p:nvPr/>
        </p:nvSpPr>
        <p:spPr>
          <a:xfrm>
            <a:off x="455612" y="6096000"/>
            <a:ext cx="6011594" cy="307777"/>
          </a:xfrm>
          <a:prstGeom prst="rect">
            <a:avLst/>
          </a:prstGeom>
          <a:noFill/>
        </p:spPr>
        <p:txBody>
          <a:bodyPr wrap="square" rtlCol="0">
            <a:spAutoFit/>
          </a:bodyPr>
          <a:lstStyle/>
          <a:p>
            <a:r>
              <a:rPr lang="en-US" sz="1400" dirty="0">
                <a:solidFill>
                  <a:srgbClr val="4BACC6"/>
                </a:solidFill>
                <a:latin typeface="Avenir Next P for BBG"/>
              </a:rPr>
              <a:t>Source: Bloomberg Data, Bloomberg Estimates</a:t>
            </a:r>
          </a:p>
        </p:txBody>
      </p:sp>
    </p:spTree>
    <p:extLst>
      <p:ext uri="{BB962C8B-B14F-4D97-AF65-F5344CB8AC3E}">
        <p14:creationId xmlns:p14="http://schemas.microsoft.com/office/powerpoint/2010/main" val="3042557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xmlns="" id="{575ECA44-4659-9F49-AD1A-007DEB8A4613}"/>
              </a:ext>
            </a:extLst>
          </p:cNvPr>
          <p:cNvSpPr txBox="1">
            <a:spLocks/>
          </p:cNvSpPr>
          <p:nvPr/>
        </p:nvSpPr>
        <p:spPr>
          <a:xfrm>
            <a:off x="760412" y="457200"/>
            <a:ext cx="10591800" cy="5257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063">
              <a:lnSpc>
                <a:spcPct val="95000"/>
              </a:lnSpc>
              <a:spcAft>
                <a:spcPts val="600"/>
              </a:spcAft>
            </a:pPr>
            <a:r>
              <a:rPr lang="en-US" sz="5398" b="1" dirty="0">
                <a:solidFill>
                  <a:srgbClr val="FFFFFF"/>
                </a:solidFill>
                <a:latin typeface="Arial" panose="020B0604020202020204" pitchFamily="34" charset="0"/>
                <a:cs typeface="Arial" panose="020B0604020202020204" pitchFamily="34" charset="0"/>
              </a:rPr>
              <a:t>Agenda</a:t>
            </a:r>
          </a:p>
          <a:p>
            <a:pPr defTabSz="457063">
              <a:lnSpc>
                <a:spcPct val="95000"/>
              </a:lnSpc>
              <a:spcAft>
                <a:spcPts val="600"/>
              </a:spcAft>
            </a:pPr>
            <a:endParaRPr lang="en-US" sz="1600" b="1" dirty="0">
              <a:solidFill>
                <a:srgbClr val="FFFFFF"/>
              </a:solidFill>
              <a:latin typeface="Arial" panose="020B0604020202020204" pitchFamily="34" charset="0"/>
              <a:cs typeface="Arial" panose="020B0604020202020204" pitchFamily="34" charset="0"/>
            </a:endParaRPr>
          </a:p>
          <a:p>
            <a:pPr marL="1066693" lvl="1" indent="-685800" defTabSz="457063">
              <a:lnSpc>
                <a:spcPct val="95000"/>
              </a:lnSpc>
              <a:spcAft>
                <a:spcPts val="600"/>
              </a:spcAft>
              <a:buFont typeface="Wingdings" panose="05000000000000000000" pitchFamily="2" charset="2"/>
              <a:buChar char="Ø"/>
            </a:pPr>
            <a:r>
              <a:rPr lang="en-US" sz="2400" b="1" dirty="0">
                <a:solidFill>
                  <a:schemeClr val="accent1">
                    <a:lumMod val="60000"/>
                    <a:lumOff val="40000"/>
                  </a:schemeClr>
                </a:solidFill>
                <a:latin typeface="Arial" panose="020B0604020202020204" pitchFamily="34" charset="0"/>
                <a:cs typeface="Arial" panose="020B0604020202020204" pitchFamily="34" charset="0"/>
              </a:rPr>
              <a:t>Introduction to BI Credit Research</a:t>
            </a:r>
          </a:p>
          <a:p>
            <a:pPr marL="1066693" lvl="1" indent="-685800" defTabSz="457063">
              <a:lnSpc>
                <a:spcPct val="95000"/>
              </a:lnSpc>
              <a:spcAft>
                <a:spcPts val="600"/>
              </a:spcAft>
              <a:buFont typeface="Wingdings" panose="05000000000000000000" pitchFamily="2" charset="2"/>
              <a:buChar char="Ø"/>
            </a:pPr>
            <a:r>
              <a:rPr lang="en-US" sz="2400" b="1" dirty="0">
                <a:solidFill>
                  <a:schemeClr val="accent1">
                    <a:lumMod val="60000"/>
                    <a:lumOff val="40000"/>
                  </a:schemeClr>
                </a:solidFill>
                <a:latin typeface="Arial" panose="020B0604020202020204" pitchFamily="34" charset="0"/>
                <a:cs typeface="Arial" panose="020B0604020202020204" pitchFamily="34" charset="0"/>
              </a:rPr>
              <a:t>Team Member Presentations:</a:t>
            </a:r>
            <a:br>
              <a:rPr lang="en-US" sz="2400" b="1" dirty="0">
                <a:solidFill>
                  <a:schemeClr val="accent1">
                    <a:lumMod val="60000"/>
                    <a:lumOff val="40000"/>
                  </a:schemeClr>
                </a:solidFill>
                <a:latin typeface="Arial" panose="020B0604020202020204" pitchFamily="34" charset="0"/>
                <a:cs typeface="Arial" panose="020B0604020202020204" pitchFamily="34" charset="0"/>
              </a:rPr>
            </a:br>
            <a:r>
              <a:rPr lang="en-US" sz="2400" b="1" dirty="0">
                <a:solidFill>
                  <a:schemeClr val="accent1">
                    <a:lumMod val="60000"/>
                    <a:lumOff val="40000"/>
                  </a:schemeClr>
                </a:solidFill>
                <a:latin typeface="Arial" panose="020B0604020202020204" pitchFamily="34" charset="0"/>
                <a:cs typeface="Arial" panose="020B0604020202020204" pitchFamily="34" charset="0"/>
              </a:rPr>
              <a:t/>
            </a:r>
            <a:br>
              <a:rPr lang="en-US" sz="2400" b="1" dirty="0">
                <a:solidFill>
                  <a:schemeClr val="accent1">
                    <a:lumMod val="60000"/>
                    <a:lumOff val="40000"/>
                  </a:schemeClr>
                </a:solidFill>
                <a:latin typeface="Arial" panose="020B0604020202020204" pitchFamily="34" charset="0"/>
                <a:cs typeface="Arial" panose="020B0604020202020204" pitchFamily="34" charset="0"/>
              </a:rPr>
            </a:br>
            <a:r>
              <a:rPr lang="en-US" sz="1800" b="1" dirty="0">
                <a:solidFill>
                  <a:schemeClr val="bg2"/>
                </a:solidFill>
                <a:latin typeface="Arial" panose="020B0604020202020204" pitchFamily="34" charset="0"/>
                <a:cs typeface="Arial" panose="020B0604020202020204" pitchFamily="34" charset="0"/>
              </a:rPr>
              <a:t>1. Banking Turmoil and Ripple Effects Across Financials</a:t>
            </a:r>
            <a:br>
              <a:rPr lang="en-US" sz="1800" b="1" dirty="0">
                <a:solidFill>
                  <a:schemeClr val="bg2"/>
                </a:solidFill>
                <a:latin typeface="Arial" panose="020B0604020202020204" pitchFamily="34" charset="0"/>
                <a:cs typeface="Arial" panose="020B0604020202020204" pitchFamily="34" charset="0"/>
              </a:rPr>
            </a:br>
            <a:r>
              <a:rPr lang="en-US" sz="1800" b="1" dirty="0">
                <a:solidFill>
                  <a:schemeClr val="bg2"/>
                </a:solidFill>
                <a:latin typeface="Arial" panose="020B0604020202020204" pitchFamily="34" charset="0"/>
                <a:cs typeface="Arial" panose="020B0604020202020204" pitchFamily="34" charset="0"/>
              </a:rPr>
              <a:t/>
            </a:r>
            <a:br>
              <a:rPr lang="en-US" sz="1800" b="1" dirty="0">
                <a:solidFill>
                  <a:schemeClr val="bg2"/>
                </a:solidFill>
                <a:latin typeface="Arial" panose="020B0604020202020204" pitchFamily="34" charset="0"/>
                <a:cs typeface="Arial" panose="020B0604020202020204" pitchFamily="34" charset="0"/>
              </a:rPr>
            </a:br>
            <a:r>
              <a:rPr lang="en-US" sz="1800" b="1" dirty="0">
                <a:solidFill>
                  <a:schemeClr val="bg2"/>
                </a:solidFill>
                <a:latin typeface="Arial" panose="020B0604020202020204" pitchFamily="34" charset="0"/>
                <a:cs typeface="Arial" panose="020B0604020202020204" pitchFamily="34" charset="0"/>
              </a:rPr>
              <a:t>2. Health and Outlook of the Global Consumer with the impact on Consumer &amp; Industrial Sectors</a:t>
            </a:r>
            <a:br>
              <a:rPr lang="en-US" sz="1800" b="1" dirty="0">
                <a:solidFill>
                  <a:schemeClr val="bg2"/>
                </a:solidFill>
                <a:latin typeface="Arial" panose="020B0604020202020204" pitchFamily="34" charset="0"/>
                <a:cs typeface="Arial" panose="020B0604020202020204" pitchFamily="34" charset="0"/>
              </a:rPr>
            </a:br>
            <a:r>
              <a:rPr lang="en-US" sz="1800" b="1" dirty="0">
                <a:solidFill>
                  <a:schemeClr val="bg2"/>
                </a:solidFill>
                <a:latin typeface="Arial" panose="020B0604020202020204" pitchFamily="34" charset="0"/>
                <a:cs typeface="Arial" panose="020B0604020202020204" pitchFamily="34" charset="0"/>
              </a:rPr>
              <a:t/>
            </a:r>
            <a:br>
              <a:rPr lang="en-US" sz="1800" b="1" dirty="0">
                <a:solidFill>
                  <a:schemeClr val="bg2"/>
                </a:solidFill>
                <a:latin typeface="Arial" panose="020B0604020202020204" pitchFamily="34" charset="0"/>
                <a:cs typeface="Arial" panose="020B0604020202020204" pitchFamily="34" charset="0"/>
              </a:rPr>
            </a:br>
            <a:r>
              <a:rPr lang="en-US" sz="1800" b="1" dirty="0">
                <a:solidFill>
                  <a:schemeClr val="bg2"/>
                </a:solidFill>
                <a:latin typeface="Arial" panose="020B0604020202020204" pitchFamily="34" charset="0"/>
                <a:cs typeface="Arial" panose="020B0604020202020204" pitchFamily="34" charset="0"/>
              </a:rPr>
              <a:t>3. Energy Discussion and important capital allocation decisions that need to be made</a:t>
            </a:r>
            <a:br>
              <a:rPr lang="en-US" sz="1800" b="1" dirty="0">
                <a:solidFill>
                  <a:schemeClr val="bg2"/>
                </a:solidFill>
                <a:latin typeface="Arial" panose="020B0604020202020204" pitchFamily="34" charset="0"/>
                <a:cs typeface="Arial" panose="020B0604020202020204" pitchFamily="34" charset="0"/>
              </a:rPr>
            </a:br>
            <a:r>
              <a:rPr lang="en-US" sz="1800" b="1" dirty="0">
                <a:solidFill>
                  <a:schemeClr val="bg2"/>
                </a:solidFill>
                <a:latin typeface="Arial" panose="020B0604020202020204" pitchFamily="34" charset="0"/>
                <a:cs typeface="Arial" panose="020B0604020202020204" pitchFamily="34" charset="0"/>
              </a:rPr>
              <a:t/>
            </a:r>
            <a:br>
              <a:rPr lang="en-US" sz="1800" b="1" dirty="0">
                <a:solidFill>
                  <a:schemeClr val="bg2"/>
                </a:solidFill>
                <a:latin typeface="Arial" panose="020B0604020202020204" pitchFamily="34" charset="0"/>
                <a:cs typeface="Arial" panose="020B0604020202020204" pitchFamily="34" charset="0"/>
              </a:rPr>
            </a:br>
            <a:r>
              <a:rPr lang="en-US" sz="1800" b="1" dirty="0">
                <a:solidFill>
                  <a:schemeClr val="bg2"/>
                </a:solidFill>
                <a:latin typeface="Arial" panose="020B0604020202020204" pitchFamily="34" charset="0"/>
                <a:cs typeface="Arial" panose="020B0604020202020204" pitchFamily="34" charset="0"/>
              </a:rPr>
              <a:t>4. Relative value update on the TMT sector, including how to optimize Bloomberg functionality and data</a:t>
            </a:r>
            <a:br>
              <a:rPr lang="en-US" sz="1800" b="1" dirty="0">
                <a:solidFill>
                  <a:schemeClr val="bg2"/>
                </a:solidFill>
                <a:latin typeface="Arial" panose="020B0604020202020204" pitchFamily="34" charset="0"/>
                <a:cs typeface="Arial" panose="020B0604020202020204" pitchFamily="34" charset="0"/>
              </a:rPr>
            </a:br>
            <a:endParaRPr lang="en-US" sz="1800" b="1" dirty="0">
              <a:solidFill>
                <a:schemeClr val="bg2"/>
              </a:solidFill>
              <a:latin typeface="Arial" panose="020B0604020202020204" pitchFamily="34" charset="0"/>
              <a:cs typeface="Arial" panose="020B0604020202020204" pitchFamily="34" charset="0"/>
            </a:endParaRPr>
          </a:p>
          <a:p>
            <a:pPr marL="1066693" lvl="1" indent="-685800" defTabSz="457063">
              <a:lnSpc>
                <a:spcPct val="95000"/>
              </a:lnSpc>
              <a:spcAft>
                <a:spcPts val="600"/>
              </a:spcAft>
              <a:buFont typeface="Wingdings" panose="05000000000000000000" pitchFamily="2" charset="2"/>
              <a:buChar char="Ø"/>
            </a:pPr>
            <a:r>
              <a:rPr lang="en-US" sz="2400" b="1" dirty="0">
                <a:solidFill>
                  <a:schemeClr val="accent1">
                    <a:lumMod val="60000"/>
                    <a:lumOff val="40000"/>
                  </a:schemeClr>
                </a:solidFill>
                <a:latin typeface="Arial" panose="020B0604020202020204" pitchFamily="34" charset="0"/>
                <a:cs typeface="Arial" panose="020B0604020202020204" pitchFamily="34" charset="0"/>
              </a:rPr>
              <a:t>Q&amp;A</a:t>
            </a:r>
          </a:p>
          <a:p>
            <a:pPr marL="1066693" lvl="1" indent="-685800" defTabSz="457063">
              <a:lnSpc>
                <a:spcPct val="95000"/>
              </a:lnSpc>
              <a:spcAft>
                <a:spcPts val="600"/>
              </a:spcAft>
              <a:buFont typeface="Wingdings" panose="05000000000000000000" pitchFamily="2" charset="2"/>
              <a:buChar char="Ø"/>
            </a:pPr>
            <a:endParaRPr lang="en-US" sz="2400" b="1" dirty="0">
              <a:solidFill>
                <a:schemeClr val="accent1">
                  <a:lumMod val="60000"/>
                  <a:lumOff val="40000"/>
                </a:schemeClr>
              </a:solidFill>
              <a:latin typeface="Arial" panose="020B0604020202020204" pitchFamily="34" charset="0"/>
              <a:cs typeface="Arial" panose="020B0604020202020204" pitchFamily="34" charset="0"/>
            </a:endParaRPr>
          </a:p>
          <a:p>
            <a:pPr marL="685800" indent="-685800" defTabSz="457063">
              <a:lnSpc>
                <a:spcPct val="95000"/>
              </a:lnSpc>
              <a:spcAft>
                <a:spcPts val="600"/>
              </a:spcAft>
              <a:buFont typeface="Arial" panose="020B0604020202020204" pitchFamily="34" charset="0"/>
              <a:buChar char="•"/>
            </a:pP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035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AF99EE29-F10C-0A42-84A0-2B9576B9787E}"/>
              </a:ext>
            </a:extLst>
          </p:cNvPr>
          <p:cNvSpPr>
            <a:spLocks noGrp="1"/>
          </p:cNvSpPr>
          <p:nvPr>
            <p:ph type="body" sz="quarter" idx="4294967295"/>
          </p:nvPr>
        </p:nvSpPr>
        <p:spPr>
          <a:xfrm>
            <a:off x="531812" y="1371601"/>
            <a:ext cx="5072063" cy="307777"/>
          </a:xfrm>
        </p:spPr>
        <p:txBody>
          <a:bodyPr/>
          <a:lstStyle/>
          <a:p>
            <a:pPr marL="0" indent="0" algn="l">
              <a:buNone/>
            </a:pPr>
            <a:r>
              <a:rPr lang="en-US" sz="2000" dirty="0">
                <a:solidFill>
                  <a:schemeClr val="accent2"/>
                </a:solidFill>
              </a:rPr>
              <a:t>Debt to Capital Ratios</a:t>
            </a:r>
          </a:p>
        </p:txBody>
      </p:sp>
      <p:sp>
        <p:nvSpPr>
          <p:cNvPr id="5" name="Text Placeholder 4">
            <a:extLst>
              <a:ext uri="{FF2B5EF4-FFF2-40B4-BE49-F238E27FC236}">
                <a16:creationId xmlns:a16="http://schemas.microsoft.com/office/drawing/2014/main" xmlns="" id="{D2A31DA2-E509-F441-9C6A-E8D9BA27FC30}"/>
              </a:ext>
            </a:extLst>
          </p:cNvPr>
          <p:cNvSpPr>
            <a:spLocks noGrp="1"/>
          </p:cNvSpPr>
          <p:nvPr>
            <p:ph type="body" sz="quarter" idx="4294967295"/>
          </p:nvPr>
        </p:nvSpPr>
        <p:spPr>
          <a:xfrm>
            <a:off x="6018212" y="1371600"/>
            <a:ext cx="5072062" cy="307777"/>
          </a:xfrm>
        </p:spPr>
        <p:txBody>
          <a:bodyPr/>
          <a:lstStyle/>
          <a:p>
            <a:pPr marL="0" indent="0" algn="l">
              <a:buNone/>
            </a:pPr>
            <a:r>
              <a:rPr lang="en-US" sz="2000" dirty="0">
                <a:solidFill>
                  <a:schemeClr val="accent2"/>
                </a:solidFill>
              </a:rPr>
              <a:t>Medical Loss Ratios (%)</a:t>
            </a:r>
          </a:p>
        </p:txBody>
      </p:sp>
      <p:cxnSp>
        <p:nvCxnSpPr>
          <p:cNvPr id="7" name="Straight Connector 6"/>
          <p:cNvCxnSpPr/>
          <p:nvPr/>
        </p:nvCxnSpPr>
        <p:spPr>
          <a:xfrm>
            <a:off x="6018212" y="1703308"/>
            <a:ext cx="50038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1812" y="1705025"/>
            <a:ext cx="50038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
            <a:extLst>
              <a:ext uri="{FF2B5EF4-FFF2-40B4-BE49-F238E27FC236}">
                <a16:creationId xmlns:a16="http://schemas.microsoft.com/office/drawing/2014/main" xmlns="" id="{37F36CEF-3D72-E042-ABEE-1DAE90FAECF1}"/>
              </a:ext>
            </a:extLst>
          </p:cNvPr>
          <p:cNvSpPr txBox="1">
            <a:spLocks/>
          </p:cNvSpPr>
          <p:nvPr/>
        </p:nvSpPr>
        <p:spPr>
          <a:xfrm>
            <a:off x="427037" y="701675"/>
            <a:ext cx="10201276" cy="669925"/>
          </a:xfrm>
          <a:prstGeom prst="rect">
            <a:avLst/>
          </a:prstGeom>
        </p:spPr>
        <p:txBody>
          <a:bodyPr/>
          <a:lstStyle>
            <a:lvl1pPr marL="0">
              <a:defRPr>
                <a:solidFill>
                  <a:schemeClr val="tx1"/>
                </a:solidFill>
                <a:latin typeface="+mn-lt"/>
                <a:ea typeface="+mn-ea"/>
                <a:cs typeface="+mn-cs"/>
              </a:defRPr>
            </a:lvl1pPr>
            <a:lvl2pPr marL="380893">
              <a:defRPr>
                <a:latin typeface="+mn-lt"/>
                <a:ea typeface="+mn-ea"/>
                <a:cs typeface="+mn-cs"/>
              </a:defRPr>
            </a:lvl2pPr>
            <a:lvl3pPr marL="761787">
              <a:defRPr>
                <a:latin typeface="+mn-lt"/>
                <a:ea typeface="+mn-ea"/>
                <a:cs typeface="+mn-cs"/>
              </a:defRPr>
            </a:lvl3pPr>
            <a:lvl4pPr marL="1142680">
              <a:defRPr>
                <a:latin typeface="+mn-lt"/>
                <a:ea typeface="+mn-ea"/>
                <a:cs typeface="+mn-cs"/>
              </a:defRPr>
            </a:lvl4pPr>
            <a:lvl5pPr marL="1523573">
              <a:defRPr>
                <a:latin typeface="+mn-lt"/>
                <a:ea typeface="+mn-ea"/>
                <a:cs typeface="+mn-cs"/>
              </a:defRPr>
            </a:lvl5pPr>
            <a:lvl6pPr marL="1904467">
              <a:defRPr>
                <a:latin typeface="+mn-lt"/>
                <a:ea typeface="+mn-ea"/>
                <a:cs typeface="+mn-cs"/>
              </a:defRPr>
            </a:lvl6pPr>
            <a:lvl7pPr marL="2285360">
              <a:defRPr>
                <a:latin typeface="+mn-lt"/>
                <a:ea typeface="+mn-ea"/>
                <a:cs typeface="+mn-cs"/>
              </a:defRPr>
            </a:lvl7pPr>
            <a:lvl8pPr marL="2666253">
              <a:defRPr>
                <a:latin typeface="+mn-lt"/>
                <a:ea typeface="+mn-ea"/>
                <a:cs typeface="+mn-cs"/>
              </a:defRPr>
            </a:lvl8pPr>
            <a:lvl9pPr marL="3047147">
              <a:defRPr>
                <a:latin typeface="+mn-lt"/>
                <a:ea typeface="+mn-ea"/>
                <a:cs typeface="+mn-cs"/>
              </a:defRPr>
            </a:lvl9pPr>
          </a:lstStyle>
          <a:p>
            <a:pPr defTabSz="914400"/>
            <a:r>
              <a:rPr lang="en-US" sz="3000" b="1" kern="0" dirty="0" err="1">
                <a:solidFill>
                  <a:schemeClr val="bg1"/>
                </a:solidFill>
              </a:rPr>
              <a:t>Payors’</a:t>
            </a:r>
            <a:r>
              <a:rPr lang="en-US" sz="3000" b="1" kern="0" dirty="0">
                <a:solidFill>
                  <a:schemeClr val="bg1"/>
                </a:solidFill>
              </a:rPr>
              <a:t> Debt To Cap and MLRs Normalizing… </a:t>
            </a:r>
          </a:p>
        </p:txBody>
      </p:sp>
      <p:pic>
        <p:nvPicPr>
          <p:cNvPr id="2" name="Picture 1"/>
          <p:cNvPicPr>
            <a:picLocks noChangeAspect="1"/>
          </p:cNvPicPr>
          <p:nvPr/>
        </p:nvPicPr>
        <p:blipFill>
          <a:blip r:embed="rId3"/>
          <a:stretch>
            <a:fillRect/>
          </a:stretch>
        </p:blipFill>
        <p:spPr>
          <a:xfrm>
            <a:off x="6159966" y="1922713"/>
            <a:ext cx="4862047" cy="3666667"/>
          </a:xfrm>
          <a:prstGeom prst="rect">
            <a:avLst/>
          </a:prstGeom>
        </p:spPr>
      </p:pic>
      <p:pic>
        <p:nvPicPr>
          <p:cNvPr id="1026" name="Picture 2" descr="C:\Users\MHOLLA~1\AppData\Local\Temp\SNAGHTML2174d2e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812" y="1866936"/>
            <a:ext cx="5072063" cy="3688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350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7F36CEF-3D72-E042-ABEE-1DAE90FAECF1}"/>
              </a:ext>
            </a:extLst>
          </p:cNvPr>
          <p:cNvSpPr>
            <a:spLocks noGrp="1"/>
          </p:cNvSpPr>
          <p:nvPr>
            <p:ph type="body" sz="quarter" idx="10"/>
          </p:nvPr>
        </p:nvSpPr>
        <p:spPr>
          <a:xfrm>
            <a:off x="385483" y="660832"/>
            <a:ext cx="10204729" cy="669751"/>
          </a:xfrm>
        </p:spPr>
        <p:txBody>
          <a:bodyPr>
            <a:noAutofit/>
          </a:bodyPr>
          <a:lstStyle/>
          <a:p>
            <a:r>
              <a:rPr lang="en-US" b="1" dirty="0"/>
              <a:t>Provider Spreads Reflect Fundamental Dispersion…</a:t>
            </a:r>
          </a:p>
        </p:txBody>
      </p:sp>
      <p:pic>
        <p:nvPicPr>
          <p:cNvPr id="4" name="Picture 3"/>
          <p:cNvPicPr>
            <a:picLocks noChangeAspect="1"/>
          </p:cNvPicPr>
          <p:nvPr/>
        </p:nvPicPr>
        <p:blipFill>
          <a:blip r:embed="rId3"/>
          <a:stretch>
            <a:fillRect/>
          </a:stretch>
        </p:blipFill>
        <p:spPr>
          <a:xfrm>
            <a:off x="531812" y="1676400"/>
            <a:ext cx="10210800" cy="4533657"/>
          </a:xfrm>
          <a:prstGeom prst="rect">
            <a:avLst/>
          </a:prstGeom>
        </p:spPr>
      </p:pic>
    </p:spTree>
    <p:extLst>
      <p:ext uri="{BB962C8B-B14F-4D97-AF65-F5344CB8AC3E}">
        <p14:creationId xmlns:p14="http://schemas.microsoft.com/office/powerpoint/2010/main" val="8926506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7F36CEF-3D72-E042-ABEE-1DAE90FAECF1}"/>
              </a:ext>
            </a:extLst>
          </p:cNvPr>
          <p:cNvSpPr>
            <a:spLocks noGrp="1"/>
          </p:cNvSpPr>
          <p:nvPr>
            <p:ph type="body" sz="quarter" idx="10"/>
          </p:nvPr>
        </p:nvSpPr>
        <p:spPr>
          <a:xfrm>
            <a:off x="427037" y="702387"/>
            <a:ext cx="9753402" cy="669751"/>
          </a:xfrm>
        </p:spPr>
        <p:txBody>
          <a:bodyPr>
            <a:noAutofit/>
          </a:bodyPr>
          <a:lstStyle/>
          <a:p>
            <a:r>
              <a:rPr lang="en-US" b="1" dirty="0"/>
              <a:t>Pharma Spreads, Excluding Distressed Outliers…</a:t>
            </a:r>
          </a:p>
        </p:txBody>
      </p:sp>
      <p:pic>
        <p:nvPicPr>
          <p:cNvPr id="5" name="Picture 4"/>
          <p:cNvPicPr>
            <a:picLocks noChangeAspect="1"/>
          </p:cNvPicPr>
          <p:nvPr/>
        </p:nvPicPr>
        <p:blipFill>
          <a:blip r:embed="rId3"/>
          <a:stretch>
            <a:fillRect/>
          </a:stretch>
        </p:blipFill>
        <p:spPr>
          <a:xfrm>
            <a:off x="608012" y="1600200"/>
            <a:ext cx="10058400" cy="4434199"/>
          </a:xfrm>
          <a:prstGeom prst="rect">
            <a:avLst/>
          </a:prstGeom>
        </p:spPr>
      </p:pic>
    </p:spTree>
    <p:extLst>
      <p:ext uri="{BB962C8B-B14F-4D97-AF65-F5344CB8AC3E}">
        <p14:creationId xmlns:p14="http://schemas.microsoft.com/office/powerpoint/2010/main" val="859040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7F36CEF-3D72-E042-ABEE-1DAE90FAECF1}"/>
              </a:ext>
            </a:extLst>
          </p:cNvPr>
          <p:cNvSpPr>
            <a:spLocks noGrp="1"/>
          </p:cNvSpPr>
          <p:nvPr>
            <p:ph type="body" sz="quarter" idx="10"/>
          </p:nvPr>
        </p:nvSpPr>
        <p:spPr>
          <a:xfrm>
            <a:off x="427037" y="702387"/>
            <a:ext cx="9753402" cy="669751"/>
          </a:xfrm>
        </p:spPr>
        <p:txBody>
          <a:bodyPr>
            <a:noAutofit/>
          </a:bodyPr>
          <a:lstStyle/>
          <a:p>
            <a:r>
              <a:rPr lang="en-US" b="1" dirty="0" err="1"/>
              <a:t>Payor</a:t>
            </a:r>
            <a:r>
              <a:rPr lang="en-US" b="1" dirty="0"/>
              <a:t> Spreads Relatively Resilient So Far in 2023</a:t>
            </a:r>
          </a:p>
        </p:txBody>
      </p:sp>
      <p:pic>
        <p:nvPicPr>
          <p:cNvPr id="3" name="Picture 2"/>
          <p:cNvPicPr>
            <a:picLocks noChangeAspect="1"/>
          </p:cNvPicPr>
          <p:nvPr/>
        </p:nvPicPr>
        <p:blipFill>
          <a:blip r:embed="rId3"/>
          <a:stretch>
            <a:fillRect/>
          </a:stretch>
        </p:blipFill>
        <p:spPr>
          <a:xfrm>
            <a:off x="437854" y="1600200"/>
            <a:ext cx="10152358" cy="4497406"/>
          </a:xfrm>
          <a:prstGeom prst="rect">
            <a:avLst/>
          </a:prstGeom>
        </p:spPr>
      </p:pic>
    </p:spTree>
    <p:extLst>
      <p:ext uri="{BB962C8B-B14F-4D97-AF65-F5344CB8AC3E}">
        <p14:creationId xmlns:p14="http://schemas.microsoft.com/office/powerpoint/2010/main" val="6476429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B44FFAE-FB7A-4AD0-99B8-D5DE51271D2B}"/>
              </a:ext>
            </a:extLst>
          </p:cNvPr>
          <p:cNvSpPr/>
          <p:nvPr/>
        </p:nvSpPr>
        <p:spPr>
          <a:xfrm>
            <a:off x="531812" y="2209800"/>
            <a:ext cx="990600" cy="457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
            <a:extLst>
              <a:ext uri="{FF2B5EF4-FFF2-40B4-BE49-F238E27FC236}">
                <a16:creationId xmlns:a16="http://schemas.microsoft.com/office/drawing/2014/main" xmlns="" id="{7722E1EB-60EE-4929-85E5-2A1FE0CCDC22}"/>
              </a:ext>
            </a:extLst>
          </p:cNvPr>
          <p:cNvSpPr txBox="1">
            <a:spLocks/>
          </p:cNvSpPr>
          <p:nvPr/>
        </p:nvSpPr>
        <p:spPr>
          <a:xfrm>
            <a:off x="9066212" y="3505200"/>
            <a:ext cx="1905000" cy="292100"/>
          </a:xfrm>
          <a:prstGeom prst="rect">
            <a:avLst/>
          </a:prstGeom>
        </p:spPr>
        <p:txBody>
          <a:bodyPr>
            <a:normAutofit lnSpcReduction="10000"/>
          </a:bodyPr>
          <a:lstStyle>
            <a:lvl1pPr marL="228531" indent="-228531" algn="l" defTabSz="914126" rtl="0" eaLnBrk="1" latinLnBrk="0" hangingPunct="1">
              <a:lnSpc>
                <a:spcPct val="90000"/>
              </a:lnSpc>
              <a:spcBef>
                <a:spcPts val="1000"/>
              </a:spcBef>
              <a:buFont typeface="Arial" panose="020B0604020202020204" pitchFamily="34" charset="0"/>
              <a:buChar char="•"/>
              <a:defRPr lang="en-US" sz="1500" b="1" kern="1200" dirty="0" smtClean="0">
                <a:solidFill>
                  <a:schemeClr val="bg1"/>
                </a:solidFill>
                <a:latin typeface="Arial" panose="020B0604020202020204" pitchFamily="34" charset="0"/>
                <a:ea typeface="+mj-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lang="en-US" sz="1500" kern="1200" dirty="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US" dirty="0"/>
              <a:t>Jody Lurie</a:t>
            </a:r>
          </a:p>
        </p:txBody>
      </p:sp>
      <p:sp>
        <p:nvSpPr>
          <p:cNvPr id="9" name="Text Placeholder 2">
            <a:extLst>
              <a:ext uri="{FF2B5EF4-FFF2-40B4-BE49-F238E27FC236}">
                <a16:creationId xmlns:a16="http://schemas.microsoft.com/office/drawing/2014/main" xmlns="" id="{AAB4BA28-CDD3-41C7-81A1-80AC020A5B13}"/>
              </a:ext>
            </a:extLst>
          </p:cNvPr>
          <p:cNvSpPr txBox="1">
            <a:spLocks/>
          </p:cNvSpPr>
          <p:nvPr/>
        </p:nvSpPr>
        <p:spPr>
          <a:xfrm>
            <a:off x="9066210" y="3771900"/>
            <a:ext cx="2819401" cy="1104900"/>
          </a:xfrm>
          <a:prstGeom prst="rect">
            <a:avLst/>
          </a:prstGeom>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lang="en-US" sz="1500" b="0" kern="1200" dirty="0" smtClean="0">
                <a:solidFill>
                  <a:schemeClr val="bg1"/>
                </a:solidFill>
                <a:latin typeface="Arial" panose="020B0604020202020204" pitchFamily="34" charset="0"/>
                <a:ea typeface="+mj-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lang="en-US" sz="1500" kern="1200" dirty="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US" sz="1200" dirty="0">
                <a:solidFill>
                  <a:schemeClr val="bg1"/>
                </a:solidFill>
              </a:rPr>
              <a:t>Leisure, Lodging, Gaming, Restaurants, &amp; Rental Cars</a:t>
            </a:r>
            <a:r>
              <a:rPr lang="en-US" sz="1200" dirty="0"/>
              <a:t> Credit Analyst</a:t>
            </a:r>
          </a:p>
        </p:txBody>
      </p:sp>
      <p:sp>
        <p:nvSpPr>
          <p:cNvPr id="11" name="Text Placeholder 3">
            <a:extLst>
              <a:ext uri="{FF2B5EF4-FFF2-40B4-BE49-F238E27FC236}">
                <a16:creationId xmlns:a16="http://schemas.microsoft.com/office/drawing/2014/main" xmlns="" id="{904767C4-E769-4676-B9B2-EBD0EB9B95BF}"/>
              </a:ext>
            </a:extLst>
          </p:cNvPr>
          <p:cNvSpPr txBox="1">
            <a:spLocks/>
          </p:cNvSpPr>
          <p:nvPr/>
        </p:nvSpPr>
        <p:spPr>
          <a:xfrm>
            <a:off x="9066212" y="4343400"/>
            <a:ext cx="1905000" cy="265598"/>
          </a:xfrm>
          <a:prstGeom prst="rect">
            <a:avLst/>
          </a:prstGeom>
        </p:spPr>
        <p:txBody>
          <a:bodyPr>
            <a:normAutofit fontScale="85000" lnSpcReduction="10000"/>
          </a:bodyPr>
          <a:lstStyle>
            <a:lvl1pPr marL="228531" indent="-228531" algn="l" defTabSz="914126" rtl="0" eaLnBrk="1" latinLnBrk="0" hangingPunct="1">
              <a:lnSpc>
                <a:spcPct val="90000"/>
              </a:lnSpc>
              <a:spcBef>
                <a:spcPts val="1000"/>
              </a:spcBef>
              <a:buFont typeface="Arial" panose="020B0604020202020204" pitchFamily="34" charset="0"/>
              <a:buChar char="•"/>
              <a:defRPr lang="en-US" sz="1500" b="0" kern="1200" dirty="0" smtClean="0">
                <a:solidFill>
                  <a:schemeClr val="bg1"/>
                </a:solidFill>
                <a:latin typeface="Arial" panose="020B0604020202020204" pitchFamily="34" charset="0"/>
                <a:ea typeface="+mj-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lang="en-US" sz="1500" kern="1200" dirty="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US" dirty="0"/>
              <a:t>Bloomberg Intelligence</a:t>
            </a:r>
          </a:p>
        </p:txBody>
      </p:sp>
      <p:pic>
        <p:nvPicPr>
          <p:cNvPr id="10" name="Picture Placeholder 9" descr="A person smiling for the camera&#10;&#10;Description automatically generated with low confidence">
            <a:extLst>
              <a:ext uri="{FF2B5EF4-FFF2-40B4-BE49-F238E27FC236}">
                <a16:creationId xmlns:a16="http://schemas.microsoft.com/office/drawing/2014/main" xmlns="" id="{D56B9EF4-D52C-4FB0-BC3C-F0D276803FAA}"/>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48" r="48"/>
          <a:stretch>
            <a:fillRect/>
          </a:stretch>
        </p:blipFill>
        <p:spPr/>
      </p:pic>
      <p:sp>
        <p:nvSpPr>
          <p:cNvPr id="12" name="Text Placeholder 6">
            <a:extLst>
              <a:ext uri="{FF2B5EF4-FFF2-40B4-BE49-F238E27FC236}">
                <a16:creationId xmlns:a16="http://schemas.microsoft.com/office/drawing/2014/main" xmlns="" id="{11382BCD-FD58-423B-B784-13A70C16CE65}"/>
              </a:ext>
            </a:extLst>
          </p:cNvPr>
          <p:cNvSpPr txBox="1">
            <a:spLocks/>
          </p:cNvSpPr>
          <p:nvPr/>
        </p:nvSpPr>
        <p:spPr>
          <a:xfrm>
            <a:off x="608012" y="1066800"/>
            <a:ext cx="7696200" cy="757479"/>
          </a:xfrm>
          <a:prstGeom prst="rect">
            <a:avLst/>
          </a:prstGeom>
        </p:spPr>
        <p:txBody>
          <a:bodyPr/>
          <a:lstStyle>
            <a:lvl1pPr marL="0" indent="0" algn="l" defTabSz="914126" rtl="0" eaLnBrk="1" latinLnBrk="0" hangingPunct="1">
              <a:lnSpc>
                <a:spcPct val="90000"/>
              </a:lnSpc>
              <a:spcBef>
                <a:spcPts val="1000"/>
              </a:spcBef>
              <a:buFont typeface="Arial" panose="020B0604020202020204" pitchFamily="34" charset="0"/>
              <a:buNone/>
              <a:defRPr sz="4999" b="1" i="0" kern="1200">
                <a:solidFill>
                  <a:schemeClr val="bg1"/>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47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47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4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4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4400" dirty="0">
                <a:solidFill>
                  <a:schemeClr val="bg2"/>
                </a:solidFill>
              </a:rPr>
              <a:t>Health and Outlook of the Global Consumer with the impact on Consumer &amp; Industrial Sectors</a:t>
            </a:r>
            <a:endParaRPr lang="en-US" sz="4400" dirty="0"/>
          </a:p>
        </p:txBody>
      </p:sp>
    </p:spTree>
    <p:extLst>
      <p:ext uri="{BB962C8B-B14F-4D97-AF65-F5344CB8AC3E}">
        <p14:creationId xmlns:p14="http://schemas.microsoft.com/office/powerpoint/2010/main" val="3145605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9D22D1CC-48CD-4FDD-AC3E-C3A1EDD7A5C3}"/>
              </a:ext>
            </a:extLst>
          </p:cNvPr>
          <p:cNvSpPr>
            <a:spLocks noGrp="1"/>
          </p:cNvSpPr>
          <p:nvPr>
            <p:ph type="body" sz="quarter" idx="10"/>
          </p:nvPr>
        </p:nvSpPr>
        <p:spPr>
          <a:xfrm>
            <a:off x="427037" y="701675"/>
            <a:ext cx="11077576" cy="669925"/>
          </a:xfrm>
        </p:spPr>
        <p:txBody>
          <a:bodyPr/>
          <a:lstStyle/>
          <a:p>
            <a:r>
              <a:rPr lang="en-US" dirty="0"/>
              <a:t>Economic Backdrop: Company Thinking and the Consumer</a:t>
            </a:r>
          </a:p>
        </p:txBody>
      </p:sp>
      <p:sp>
        <p:nvSpPr>
          <p:cNvPr id="6" name="Text Placeholder 5">
            <a:extLst>
              <a:ext uri="{FF2B5EF4-FFF2-40B4-BE49-F238E27FC236}">
                <a16:creationId xmlns:a16="http://schemas.microsoft.com/office/drawing/2014/main" xmlns="" id="{6661BB06-D83B-4E29-AC96-5A2A88F79DA7}"/>
              </a:ext>
            </a:extLst>
          </p:cNvPr>
          <p:cNvSpPr>
            <a:spLocks noGrp="1"/>
          </p:cNvSpPr>
          <p:nvPr>
            <p:ph type="body" sz="quarter" idx="13"/>
          </p:nvPr>
        </p:nvSpPr>
        <p:spPr/>
        <p:txBody>
          <a:bodyPr/>
          <a:lstStyle/>
          <a:p>
            <a:r>
              <a:rPr lang="en-US" dirty="0"/>
              <a:t>Topics of Focus By Management Teams</a:t>
            </a:r>
          </a:p>
          <a:p>
            <a:endParaRPr lang="en-US" dirty="0"/>
          </a:p>
        </p:txBody>
      </p:sp>
      <p:sp>
        <p:nvSpPr>
          <p:cNvPr id="7" name="Text Placeholder 6">
            <a:extLst>
              <a:ext uri="{FF2B5EF4-FFF2-40B4-BE49-F238E27FC236}">
                <a16:creationId xmlns:a16="http://schemas.microsoft.com/office/drawing/2014/main" xmlns="" id="{BB1AC941-B8A4-45EC-A29B-DFC7A6544A47}"/>
              </a:ext>
            </a:extLst>
          </p:cNvPr>
          <p:cNvSpPr>
            <a:spLocks noGrp="1"/>
          </p:cNvSpPr>
          <p:nvPr>
            <p:ph type="body" sz="quarter" idx="15"/>
          </p:nvPr>
        </p:nvSpPr>
        <p:spPr/>
        <p:txBody>
          <a:bodyPr/>
          <a:lstStyle/>
          <a:p>
            <a:r>
              <a:rPr lang="en-US" dirty="0"/>
              <a:t>Consumer Spending vs. Credit Spreads</a:t>
            </a:r>
          </a:p>
        </p:txBody>
      </p:sp>
      <p:sp>
        <p:nvSpPr>
          <p:cNvPr id="10" name="Text Placeholder 9">
            <a:extLst>
              <a:ext uri="{FF2B5EF4-FFF2-40B4-BE49-F238E27FC236}">
                <a16:creationId xmlns:a16="http://schemas.microsoft.com/office/drawing/2014/main" xmlns="" id="{4CA4F2A9-F6F1-46F2-BDA8-021CC2200201}"/>
              </a:ext>
            </a:extLst>
          </p:cNvPr>
          <p:cNvSpPr>
            <a:spLocks noGrp="1"/>
          </p:cNvSpPr>
          <p:nvPr>
            <p:ph type="body" sz="quarter" idx="20"/>
          </p:nvPr>
        </p:nvSpPr>
        <p:spPr>
          <a:xfrm>
            <a:off x="434975" y="5715000"/>
            <a:ext cx="8334375" cy="990600"/>
          </a:xfrm>
        </p:spPr>
        <p:txBody>
          <a:bodyPr/>
          <a:lstStyle/>
          <a:p>
            <a:r>
              <a:rPr lang="en-US" dirty="0"/>
              <a:t>Source: Bloomberg Intelligence; Bloomberg transcript analyzer (TA&lt;GO&gt;) in earnings call, conference/presentation, shareholder meeting, M&amp;A call for related words to each category; tickers CAR, CCL, CHH, CZR, DRI, FUN, H, HLT, HTZ, LVS, MAR, MCD, MGM, NCLH, RCL, SBUX, SEAS, SIX, STAY, TNL, WYNN, YUM; *1Q22 through 03/21/2023</a:t>
            </a:r>
            <a:br>
              <a:rPr lang="en-US" dirty="0"/>
            </a:br>
            <a:r>
              <a:rPr lang="en-US" dirty="0"/>
              <a:t>Access right chart G #BI 109050 on the Terminal: </a:t>
            </a:r>
            <a:r>
              <a:rPr lang="en-US" dirty="0">
                <a:hlinkClick r:id="rId3"/>
              </a:rPr>
              <a:t>https://bloom.bg/3H8PnVy</a:t>
            </a:r>
            <a:endParaRPr lang="en-US" dirty="0"/>
          </a:p>
        </p:txBody>
      </p:sp>
      <p:pic>
        <p:nvPicPr>
          <p:cNvPr id="11" name="Content Placeholder 4">
            <a:extLst>
              <a:ext uri="{FF2B5EF4-FFF2-40B4-BE49-F238E27FC236}">
                <a16:creationId xmlns:a16="http://schemas.microsoft.com/office/drawing/2014/main" xmlns="" id="{F899D1AA-7F06-4A74-BD4C-BB0033EC8994}"/>
              </a:ext>
            </a:extLst>
          </p:cNvPr>
          <p:cNvPicPr>
            <a:picLocks noGrp="1" noChangeAspect="1"/>
          </p:cNvPicPr>
          <p:nvPr>
            <p:ph sz="quarter" idx="18"/>
          </p:nvPr>
        </p:nvPicPr>
        <p:blipFill>
          <a:blip r:embed="rId4"/>
          <a:stretch>
            <a:fillRect/>
          </a:stretch>
        </p:blipFill>
        <p:spPr>
          <a:xfrm>
            <a:off x="427038" y="2587444"/>
            <a:ext cx="5121275" cy="2978512"/>
          </a:xfrm>
          <a:prstGeom prst="rect">
            <a:avLst/>
          </a:prstGeom>
        </p:spPr>
      </p:pic>
      <p:pic>
        <p:nvPicPr>
          <p:cNvPr id="8" name="Content Placeholder 7">
            <a:extLst>
              <a:ext uri="{FF2B5EF4-FFF2-40B4-BE49-F238E27FC236}">
                <a16:creationId xmlns:a16="http://schemas.microsoft.com/office/drawing/2014/main" xmlns="" id="{7BEB9C02-3D05-4097-BC83-6EC860B95638}"/>
              </a:ext>
            </a:extLst>
          </p:cNvPr>
          <p:cNvPicPr>
            <a:picLocks noGrp="1" noChangeAspect="1"/>
          </p:cNvPicPr>
          <p:nvPr>
            <p:ph sz="quarter" idx="19"/>
          </p:nvPr>
        </p:nvPicPr>
        <p:blipFill>
          <a:blip r:embed="rId5"/>
          <a:stretch>
            <a:fillRect/>
          </a:stretch>
        </p:blipFill>
        <p:spPr>
          <a:xfrm>
            <a:off x="5697538" y="2730549"/>
            <a:ext cx="5121275" cy="2708177"/>
          </a:xfrm>
        </p:spPr>
      </p:pic>
    </p:spTree>
    <p:extLst>
      <p:ext uri="{BB962C8B-B14F-4D97-AF65-F5344CB8AC3E}">
        <p14:creationId xmlns:p14="http://schemas.microsoft.com/office/powerpoint/2010/main" val="3370176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59BA0BA2-B60E-4B19-B081-C0154B227243}"/>
              </a:ext>
            </a:extLst>
          </p:cNvPr>
          <p:cNvSpPr>
            <a:spLocks noGrp="1"/>
          </p:cNvSpPr>
          <p:nvPr>
            <p:ph type="body" sz="quarter" idx="10"/>
          </p:nvPr>
        </p:nvSpPr>
        <p:spPr/>
        <p:txBody>
          <a:bodyPr/>
          <a:lstStyle/>
          <a:p>
            <a:r>
              <a:rPr lang="en-US" dirty="0"/>
              <a:t>Labor Shortages and Wage Inflation</a:t>
            </a:r>
          </a:p>
        </p:txBody>
      </p:sp>
      <p:sp>
        <p:nvSpPr>
          <p:cNvPr id="5" name="Text Placeholder 4">
            <a:extLst>
              <a:ext uri="{FF2B5EF4-FFF2-40B4-BE49-F238E27FC236}">
                <a16:creationId xmlns:a16="http://schemas.microsoft.com/office/drawing/2014/main" xmlns="" id="{42F26DA1-7BC7-47A8-ACD4-F4BD9CA16901}"/>
              </a:ext>
            </a:extLst>
          </p:cNvPr>
          <p:cNvSpPr>
            <a:spLocks noGrp="1"/>
          </p:cNvSpPr>
          <p:nvPr>
            <p:ph type="body" sz="quarter" idx="13"/>
          </p:nvPr>
        </p:nvSpPr>
        <p:spPr>
          <a:noFill/>
        </p:spPr>
        <p:txBody>
          <a:bodyPr/>
          <a:lstStyle/>
          <a:p>
            <a:r>
              <a:rPr lang="en-US" dirty="0"/>
              <a:t>Leisure Hourly Earnings vs Job Openings</a:t>
            </a:r>
          </a:p>
        </p:txBody>
      </p:sp>
      <p:sp>
        <p:nvSpPr>
          <p:cNvPr id="6" name="Text Placeholder 5">
            <a:extLst>
              <a:ext uri="{FF2B5EF4-FFF2-40B4-BE49-F238E27FC236}">
                <a16:creationId xmlns:a16="http://schemas.microsoft.com/office/drawing/2014/main" xmlns="" id="{E263E008-1E23-406D-BD71-B51810E1DE60}"/>
              </a:ext>
            </a:extLst>
          </p:cNvPr>
          <p:cNvSpPr>
            <a:spLocks noGrp="1"/>
          </p:cNvSpPr>
          <p:nvPr>
            <p:ph type="body" sz="quarter" idx="15"/>
          </p:nvPr>
        </p:nvSpPr>
        <p:spPr>
          <a:noFill/>
        </p:spPr>
        <p:txBody>
          <a:bodyPr/>
          <a:lstStyle/>
          <a:p>
            <a:r>
              <a:rPr lang="en-US" dirty="0"/>
              <a:t>Leisure &amp; Hospitality Unemployment </a:t>
            </a:r>
          </a:p>
        </p:txBody>
      </p:sp>
      <p:sp>
        <p:nvSpPr>
          <p:cNvPr id="18" name="Text Placeholder 17">
            <a:extLst>
              <a:ext uri="{FF2B5EF4-FFF2-40B4-BE49-F238E27FC236}">
                <a16:creationId xmlns:a16="http://schemas.microsoft.com/office/drawing/2014/main" xmlns="" id="{C7D08C26-4398-4E8F-BC0D-BB2ECADD5F32}"/>
              </a:ext>
            </a:extLst>
          </p:cNvPr>
          <p:cNvSpPr>
            <a:spLocks noGrp="1"/>
          </p:cNvSpPr>
          <p:nvPr>
            <p:ph type="body" sz="quarter" idx="20"/>
          </p:nvPr>
        </p:nvSpPr>
        <p:spPr>
          <a:xfrm>
            <a:off x="434975" y="6188083"/>
            <a:ext cx="9926637" cy="609592"/>
          </a:xfrm>
        </p:spPr>
        <p:txBody>
          <a:bodyPr/>
          <a:lstStyle/>
          <a:p>
            <a:r>
              <a:rPr lang="en-US" dirty="0"/>
              <a:t>Source: Bloomberg Intelligence; Access left chart G #BI 111215 on the Terminal: </a:t>
            </a:r>
            <a:r>
              <a:rPr lang="en-US" dirty="0">
                <a:hlinkClick r:id="rId3"/>
              </a:rPr>
              <a:t>https://bloom.bg/3BrloUw</a:t>
            </a:r>
            <a:r>
              <a:rPr lang="en-US" dirty="0"/>
              <a:t/>
            </a:r>
            <a:br>
              <a:rPr lang="en-US" dirty="0"/>
            </a:br>
            <a:r>
              <a:rPr lang="en-US" dirty="0"/>
              <a:t>Access right chart UEMPLEIS Index GP on the Terminal: </a:t>
            </a:r>
            <a:r>
              <a:rPr lang="en-US" dirty="0">
                <a:hlinkClick r:id="rId4"/>
              </a:rPr>
              <a:t>https://bloom.bg/3bWHTq7</a:t>
            </a:r>
            <a:endParaRPr lang="en-US" dirty="0"/>
          </a:p>
        </p:txBody>
      </p:sp>
      <p:pic>
        <p:nvPicPr>
          <p:cNvPr id="25" name="Content Placeholder 24">
            <a:extLst>
              <a:ext uri="{FF2B5EF4-FFF2-40B4-BE49-F238E27FC236}">
                <a16:creationId xmlns:a16="http://schemas.microsoft.com/office/drawing/2014/main" xmlns="" id="{89152910-6E7D-49BF-A6F5-6A2B1ABB0DF2}"/>
              </a:ext>
            </a:extLst>
          </p:cNvPr>
          <p:cNvPicPr>
            <a:picLocks noGrp="1" noChangeAspect="1"/>
          </p:cNvPicPr>
          <p:nvPr>
            <p:ph sz="quarter" idx="18"/>
          </p:nvPr>
        </p:nvPicPr>
        <p:blipFill>
          <a:blip r:embed="rId5"/>
          <a:stretch>
            <a:fillRect/>
          </a:stretch>
        </p:blipFill>
        <p:spPr>
          <a:xfrm>
            <a:off x="427038" y="2767930"/>
            <a:ext cx="5121275" cy="2617540"/>
          </a:xfrm>
        </p:spPr>
      </p:pic>
      <p:pic>
        <p:nvPicPr>
          <p:cNvPr id="29" name="Content Placeholder 28">
            <a:extLst>
              <a:ext uri="{FF2B5EF4-FFF2-40B4-BE49-F238E27FC236}">
                <a16:creationId xmlns:a16="http://schemas.microsoft.com/office/drawing/2014/main" xmlns="" id="{64BC0077-A54C-49AC-B271-CA43AA9B3F74}"/>
              </a:ext>
            </a:extLst>
          </p:cNvPr>
          <p:cNvPicPr>
            <a:picLocks noGrp="1" noChangeAspect="1"/>
          </p:cNvPicPr>
          <p:nvPr>
            <p:ph sz="quarter" idx="19"/>
          </p:nvPr>
        </p:nvPicPr>
        <p:blipFill>
          <a:blip r:embed="rId6"/>
          <a:stretch>
            <a:fillRect/>
          </a:stretch>
        </p:blipFill>
        <p:spPr>
          <a:xfrm>
            <a:off x="5697538" y="2736473"/>
            <a:ext cx="5121275" cy="2696329"/>
          </a:xfrm>
        </p:spPr>
      </p:pic>
    </p:spTree>
    <p:extLst>
      <p:ext uri="{BB962C8B-B14F-4D97-AF65-F5344CB8AC3E}">
        <p14:creationId xmlns:p14="http://schemas.microsoft.com/office/powerpoint/2010/main" val="42644805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509F9C73-759C-429B-8C4C-A681891EE921}"/>
              </a:ext>
            </a:extLst>
          </p:cNvPr>
          <p:cNvSpPr>
            <a:spLocks noGrp="1"/>
          </p:cNvSpPr>
          <p:nvPr>
            <p:ph type="body" sz="quarter" idx="10"/>
          </p:nvPr>
        </p:nvSpPr>
        <p:spPr/>
        <p:txBody>
          <a:bodyPr/>
          <a:lstStyle/>
          <a:p>
            <a:r>
              <a:rPr lang="en-US" dirty="0"/>
              <a:t>Universe Ratings Matrix</a:t>
            </a:r>
          </a:p>
        </p:txBody>
      </p:sp>
      <p:sp>
        <p:nvSpPr>
          <p:cNvPr id="6" name="Text Placeholder 5">
            <a:extLst>
              <a:ext uri="{FF2B5EF4-FFF2-40B4-BE49-F238E27FC236}">
                <a16:creationId xmlns:a16="http://schemas.microsoft.com/office/drawing/2014/main" xmlns="" id="{D811C81E-02C1-4047-9AE2-6E7B8434B44E}"/>
              </a:ext>
            </a:extLst>
          </p:cNvPr>
          <p:cNvSpPr>
            <a:spLocks noGrp="1"/>
          </p:cNvSpPr>
          <p:nvPr>
            <p:ph type="body" sz="quarter" idx="13"/>
          </p:nvPr>
        </p:nvSpPr>
        <p:spPr/>
        <p:txBody>
          <a:bodyPr/>
          <a:lstStyle/>
          <a:p>
            <a:r>
              <a:rPr lang="en-US" dirty="0"/>
              <a:t>High Grade</a:t>
            </a:r>
          </a:p>
        </p:txBody>
      </p:sp>
      <p:sp>
        <p:nvSpPr>
          <p:cNvPr id="7" name="Text Placeholder 6">
            <a:extLst>
              <a:ext uri="{FF2B5EF4-FFF2-40B4-BE49-F238E27FC236}">
                <a16:creationId xmlns:a16="http://schemas.microsoft.com/office/drawing/2014/main" xmlns="" id="{4E393D38-95CB-4DD4-876E-29306CFA7EDA}"/>
              </a:ext>
            </a:extLst>
          </p:cNvPr>
          <p:cNvSpPr>
            <a:spLocks noGrp="1"/>
          </p:cNvSpPr>
          <p:nvPr>
            <p:ph type="body" sz="quarter" idx="15"/>
          </p:nvPr>
        </p:nvSpPr>
        <p:spPr/>
        <p:txBody>
          <a:bodyPr/>
          <a:lstStyle/>
          <a:p>
            <a:r>
              <a:rPr lang="en-US" dirty="0"/>
              <a:t>High Yield</a:t>
            </a:r>
          </a:p>
        </p:txBody>
      </p:sp>
      <p:sp>
        <p:nvSpPr>
          <p:cNvPr id="10" name="Text Placeholder 9">
            <a:extLst>
              <a:ext uri="{FF2B5EF4-FFF2-40B4-BE49-F238E27FC236}">
                <a16:creationId xmlns:a16="http://schemas.microsoft.com/office/drawing/2014/main" xmlns="" id="{F9BAB2DE-35D5-49F2-A860-3F82FC0F1DD2}"/>
              </a:ext>
            </a:extLst>
          </p:cNvPr>
          <p:cNvSpPr>
            <a:spLocks noGrp="1"/>
          </p:cNvSpPr>
          <p:nvPr>
            <p:ph type="body" sz="quarter" idx="20"/>
          </p:nvPr>
        </p:nvSpPr>
        <p:spPr/>
        <p:txBody>
          <a:bodyPr/>
          <a:lstStyle/>
          <a:p>
            <a:r>
              <a:rPr lang="en-US" dirty="0"/>
              <a:t>Source: Bloomberg Intelligence</a:t>
            </a:r>
          </a:p>
        </p:txBody>
      </p:sp>
      <p:pic>
        <p:nvPicPr>
          <p:cNvPr id="11" name="Content Placeholder 6">
            <a:extLst>
              <a:ext uri="{FF2B5EF4-FFF2-40B4-BE49-F238E27FC236}">
                <a16:creationId xmlns:a16="http://schemas.microsoft.com/office/drawing/2014/main" xmlns="" id="{0066E366-7F36-47E6-B172-05F0BC4AA346}"/>
              </a:ext>
            </a:extLst>
          </p:cNvPr>
          <p:cNvPicPr>
            <a:picLocks noGrp="1" noChangeAspect="1"/>
          </p:cNvPicPr>
          <p:nvPr>
            <p:ph sz="quarter" idx="18"/>
          </p:nvPr>
        </p:nvPicPr>
        <p:blipFill>
          <a:blip r:embed="rId3"/>
          <a:stretch>
            <a:fillRect/>
          </a:stretch>
        </p:blipFill>
        <p:spPr>
          <a:xfrm>
            <a:off x="427038" y="3207743"/>
            <a:ext cx="5121275" cy="1737915"/>
          </a:xfrm>
          <a:prstGeom prst="rect">
            <a:avLst/>
          </a:prstGeom>
        </p:spPr>
      </p:pic>
      <p:pic>
        <p:nvPicPr>
          <p:cNvPr id="12" name="Content Placeholder 4">
            <a:extLst>
              <a:ext uri="{FF2B5EF4-FFF2-40B4-BE49-F238E27FC236}">
                <a16:creationId xmlns:a16="http://schemas.microsoft.com/office/drawing/2014/main" xmlns="" id="{B92862BB-41AB-41CB-A6DC-E1153D918DD6}"/>
              </a:ext>
            </a:extLst>
          </p:cNvPr>
          <p:cNvPicPr>
            <a:picLocks noGrp="1" noChangeAspect="1"/>
          </p:cNvPicPr>
          <p:nvPr>
            <p:ph sz="quarter" idx="19"/>
          </p:nvPr>
        </p:nvPicPr>
        <p:blipFill>
          <a:blip r:embed="rId4"/>
          <a:stretch>
            <a:fillRect/>
          </a:stretch>
        </p:blipFill>
        <p:spPr>
          <a:xfrm>
            <a:off x="5697538" y="2813158"/>
            <a:ext cx="5121275" cy="2542959"/>
          </a:xfrm>
          <a:prstGeom prst="rect">
            <a:avLst/>
          </a:prstGeom>
        </p:spPr>
      </p:pic>
    </p:spTree>
    <p:extLst>
      <p:ext uri="{BB962C8B-B14F-4D97-AF65-F5344CB8AC3E}">
        <p14:creationId xmlns:p14="http://schemas.microsoft.com/office/powerpoint/2010/main" val="7634027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9937A539-D26A-4C3D-9543-032F1AFDF44A}"/>
              </a:ext>
            </a:extLst>
          </p:cNvPr>
          <p:cNvSpPr>
            <a:spLocks noGrp="1"/>
          </p:cNvSpPr>
          <p:nvPr>
            <p:ph type="body" sz="quarter" idx="10"/>
          </p:nvPr>
        </p:nvSpPr>
        <p:spPr/>
        <p:txBody>
          <a:bodyPr/>
          <a:lstStyle/>
          <a:p>
            <a:r>
              <a:rPr lang="en-US" dirty="0"/>
              <a:t>Margins: 2019 vs 2023-24 Estimates</a:t>
            </a:r>
          </a:p>
        </p:txBody>
      </p:sp>
      <p:sp>
        <p:nvSpPr>
          <p:cNvPr id="7" name="Text Placeholder 6">
            <a:extLst>
              <a:ext uri="{FF2B5EF4-FFF2-40B4-BE49-F238E27FC236}">
                <a16:creationId xmlns:a16="http://schemas.microsoft.com/office/drawing/2014/main" xmlns="" id="{4569FBC1-DE7F-4C8D-8F94-315F389A7AD8}"/>
              </a:ext>
            </a:extLst>
          </p:cNvPr>
          <p:cNvSpPr>
            <a:spLocks noGrp="1"/>
          </p:cNvSpPr>
          <p:nvPr>
            <p:ph type="body" sz="quarter" idx="13"/>
          </p:nvPr>
        </p:nvSpPr>
        <p:spPr>
          <a:xfrm>
            <a:off x="434975" y="6400800"/>
            <a:ext cx="9240837" cy="304800"/>
          </a:xfrm>
        </p:spPr>
        <p:txBody>
          <a:bodyPr/>
          <a:lstStyle/>
          <a:p>
            <a:r>
              <a:rPr lang="en-US" dirty="0"/>
              <a:t>Source: Bloomberg Intelligence; EEO&lt;GO&gt; and MODL&lt;GO&gt; screens on the Terminal for BEst numbers </a:t>
            </a:r>
          </a:p>
        </p:txBody>
      </p:sp>
      <p:pic>
        <p:nvPicPr>
          <p:cNvPr id="8" name="Content Placeholder 7">
            <a:extLst>
              <a:ext uri="{FF2B5EF4-FFF2-40B4-BE49-F238E27FC236}">
                <a16:creationId xmlns:a16="http://schemas.microsoft.com/office/drawing/2014/main" xmlns="" id="{5818BA98-598B-4EED-A929-CFC184563E68}"/>
              </a:ext>
            </a:extLst>
          </p:cNvPr>
          <p:cNvPicPr>
            <a:picLocks noGrp="1" noChangeAspect="1"/>
          </p:cNvPicPr>
          <p:nvPr>
            <p:ph sz="quarter" idx="12"/>
          </p:nvPr>
        </p:nvPicPr>
        <p:blipFill>
          <a:blip r:embed="rId3"/>
          <a:stretch>
            <a:fillRect/>
          </a:stretch>
        </p:blipFill>
        <p:spPr>
          <a:xfrm>
            <a:off x="509168" y="1719263"/>
            <a:ext cx="7485902" cy="4545012"/>
          </a:xfrm>
          <a:prstGeom prst="rect">
            <a:avLst/>
          </a:prstGeom>
        </p:spPr>
      </p:pic>
    </p:spTree>
    <p:extLst>
      <p:ext uri="{BB962C8B-B14F-4D97-AF65-F5344CB8AC3E}">
        <p14:creationId xmlns:p14="http://schemas.microsoft.com/office/powerpoint/2010/main" val="1904036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xmlns="" id="{46213152-A4E4-406E-8C05-E779113AA6E4}"/>
              </a:ext>
            </a:extLst>
          </p:cNvPr>
          <p:cNvSpPr>
            <a:spLocks noGrp="1"/>
          </p:cNvSpPr>
          <p:nvPr>
            <p:ph type="body" sz="quarter" idx="10"/>
          </p:nvPr>
        </p:nvSpPr>
        <p:spPr/>
        <p:txBody>
          <a:bodyPr/>
          <a:lstStyle/>
          <a:p>
            <a:r>
              <a:rPr lang="en-US" dirty="0"/>
              <a:t>High Yield Credit Spreads Over Time</a:t>
            </a:r>
          </a:p>
          <a:p>
            <a:endParaRPr lang="en-US" dirty="0"/>
          </a:p>
        </p:txBody>
      </p:sp>
      <p:sp>
        <p:nvSpPr>
          <p:cNvPr id="11" name="Text Placeholder 10">
            <a:extLst>
              <a:ext uri="{FF2B5EF4-FFF2-40B4-BE49-F238E27FC236}">
                <a16:creationId xmlns:a16="http://schemas.microsoft.com/office/drawing/2014/main" xmlns="" id="{E969539A-31EE-4052-8886-22F6A232FB1B}"/>
              </a:ext>
            </a:extLst>
          </p:cNvPr>
          <p:cNvSpPr>
            <a:spLocks noGrp="1"/>
          </p:cNvSpPr>
          <p:nvPr>
            <p:ph type="body" sz="quarter" idx="13"/>
          </p:nvPr>
        </p:nvSpPr>
        <p:spPr>
          <a:xfrm>
            <a:off x="434975" y="6400800"/>
            <a:ext cx="9393237" cy="304800"/>
          </a:xfrm>
        </p:spPr>
        <p:txBody>
          <a:bodyPr/>
          <a:lstStyle/>
          <a:p>
            <a:r>
              <a:rPr lang="en-US" dirty="0"/>
              <a:t>Source: Bloomberg Intelligence; Access G #BI 109210 chart on the Terminal: </a:t>
            </a:r>
            <a:r>
              <a:rPr lang="en-US" dirty="0">
                <a:hlinkClick r:id="rId3"/>
              </a:rPr>
              <a:t>https://bloom.bg/3krgRf7</a:t>
            </a:r>
            <a:endParaRPr lang="en-US" dirty="0"/>
          </a:p>
        </p:txBody>
      </p:sp>
      <p:pic>
        <p:nvPicPr>
          <p:cNvPr id="5" name="Content Placeholder 4">
            <a:extLst>
              <a:ext uri="{FF2B5EF4-FFF2-40B4-BE49-F238E27FC236}">
                <a16:creationId xmlns:a16="http://schemas.microsoft.com/office/drawing/2014/main" xmlns="" id="{561E4535-9A6D-4198-8493-A9E580DFEFD4}"/>
              </a:ext>
            </a:extLst>
          </p:cNvPr>
          <p:cNvPicPr>
            <a:picLocks noGrp="1" noChangeAspect="1"/>
          </p:cNvPicPr>
          <p:nvPr>
            <p:ph sz="quarter" idx="12"/>
          </p:nvPr>
        </p:nvPicPr>
        <p:blipFill>
          <a:blip r:embed="rId4"/>
          <a:stretch>
            <a:fillRect/>
          </a:stretch>
        </p:blipFill>
        <p:spPr>
          <a:xfrm>
            <a:off x="533071" y="2029864"/>
            <a:ext cx="7438095" cy="3923809"/>
          </a:xfrm>
        </p:spPr>
      </p:pic>
    </p:spTree>
    <p:extLst>
      <p:ext uri="{BB962C8B-B14F-4D97-AF65-F5344CB8AC3E}">
        <p14:creationId xmlns:p14="http://schemas.microsoft.com/office/powerpoint/2010/main" val="1840275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F18C23F-50F9-4F09-BA93-0D1842DA512F}"/>
              </a:ext>
            </a:extLst>
          </p:cNvPr>
          <p:cNvSpPr/>
          <p:nvPr/>
        </p:nvSpPr>
        <p:spPr>
          <a:xfrm>
            <a:off x="684212" y="2209800"/>
            <a:ext cx="1219200" cy="685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xmlns="" id="{A25CAA03-8638-439A-A41A-4CF5E8468BC6}"/>
              </a:ext>
            </a:extLst>
          </p:cNvPr>
          <p:cNvSpPr>
            <a:spLocks noGrp="1"/>
          </p:cNvSpPr>
          <p:nvPr>
            <p:ph type="body" sz="quarter" idx="14"/>
          </p:nvPr>
        </p:nvSpPr>
        <p:spPr>
          <a:xfrm>
            <a:off x="760412" y="1219200"/>
            <a:ext cx="8001000" cy="757479"/>
          </a:xfrm>
        </p:spPr>
        <p:txBody>
          <a:bodyPr/>
          <a:lstStyle/>
          <a:p>
            <a:r>
              <a:rPr lang="en-US" sz="4800" b="1" dirty="0">
                <a:solidFill>
                  <a:schemeClr val="bg2"/>
                </a:solidFill>
                <a:latin typeface="Arial" panose="020B0604020202020204" pitchFamily="34" charset="0"/>
                <a:cs typeface="Arial" panose="020B0604020202020204" pitchFamily="34" charset="0"/>
              </a:rPr>
              <a:t>Banking Turmoil and Ripple Effects Across Financials</a:t>
            </a:r>
            <a:endParaRPr lang="en-US" sz="4800" dirty="0"/>
          </a:p>
        </p:txBody>
      </p:sp>
      <p:sp>
        <p:nvSpPr>
          <p:cNvPr id="8" name="Text Placeholder 1">
            <a:extLst>
              <a:ext uri="{FF2B5EF4-FFF2-40B4-BE49-F238E27FC236}">
                <a16:creationId xmlns:a16="http://schemas.microsoft.com/office/drawing/2014/main" xmlns="" id="{7722E1EB-60EE-4929-85E5-2A1FE0CCDC22}"/>
              </a:ext>
            </a:extLst>
          </p:cNvPr>
          <p:cNvSpPr txBox="1">
            <a:spLocks/>
          </p:cNvSpPr>
          <p:nvPr/>
        </p:nvSpPr>
        <p:spPr>
          <a:xfrm>
            <a:off x="9066212" y="3505200"/>
            <a:ext cx="1905000" cy="292100"/>
          </a:xfrm>
          <a:prstGeom prst="rect">
            <a:avLst/>
          </a:prstGeom>
        </p:spPr>
        <p:txBody>
          <a:bodyPr>
            <a:normAutofit lnSpcReduction="10000"/>
          </a:bodyPr>
          <a:lstStyle>
            <a:lvl1pPr marL="228531" indent="-228531" algn="l" defTabSz="914126" rtl="0" eaLnBrk="1" latinLnBrk="0" hangingPunct="1">
              <a:lnSpc>
                <a:spcPct val="90000"/>
              </a:lnSpc>
              <a:spcBef>
                <a:spcPts val="1000"/>
              </a:spcBef>
              <a:buFont typeface="Arial" panose="020B0604020202020204" pitchFamily="34" charset="0"/>
              <a:buChar char="•"/>
              <a:defRPr lang="en-US" sz="1500" b="1" kern="1200" dirty="0" smtClean="0">
                <a:solidFill>
                  <a:schemeClr val="bg1"/>
                </a:solidFill>
                <a:latin typeface="Arial" panose="020B0604020202020204" pitchFamily="34" charset="0"/>
                <a:ea typeface="+mj-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lang="en-US" sz="1500" kern="1200" dirty="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US" dirty="0"/>
              <a:t>Arnold Kakuda</a:t>
            </a:r>
          </a:p>
        </p:txBody>
      </p:sp>
      <p:sp>
        <p:nvSpPr>
          <p:cNvPr id="9" name="Text Placeholder 2">
            <a:extLst>
              <a:ext uri="{FF2B5EF4-FFF2-40B4-BE49-F238E27FC236}">
                <a16:creationId xmlns:a16="http://schemas.microsoft.com/office/drawing/2014/main" xmlns="" id="{AAB4BA28-CDD3-41C7-81A1-80AC020A5B13}"/>
              </a:ext>
            </a:extLst>
          </p:cNvPr>
          <p:cNvSpPr txBox="1">
            <a:spLocks/>
          </p:cNvSpPr>
          <p:nvPr/>
        </p:nvSpPr>
        <p:spPr>
          <a:xfrm>
            <a:off x="9066211" y="3771900"/>
            <a:ext cx="2388786" cy="443398"/>
          </a:xfrm>
          <a:prstGeom prst="rect">
            <a:avLst/>
          </a:prstGeom>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lang="en-US" sz="1500" b="0" kern="1200" dirty="0" smtClean="0">
                <a:solidFill>
                  <a:schemeClr val="bg1"/>
                </a:solidFill>
                <a:latin typeface="Arial" panose="020B0604020202020204" pitchFamily="34" charset="0"/>
                <a:ea typeface="+mj-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lang="en-US" sz="1500" kern="1200" dirty="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US" sz="1200" dirty="0"/>
              <a:t>US Banks Credit Analyst</a:t>
            </a:r>
          </a:p>
        </p:txBody>
      </p:sp>
      <p:sp>
        <p:nvSpPr>
          <p:cNvPr id="11" name="Text Placeholder 3">
            <a:extLst>
              <a:ext uri="{FF2B5EF4-FFF2-40B4-BE49-F238E27FC236}">
                <a16:creationId xmlns:a16="http://schemas.microsoft.com/office/drawing/2014/main" xmlns="" id="{904767C4-E769-4676-B9B2-EBD0EB9B95BF}"/>
              </a:ext>
            </a:extLst>
          </p:cNvPr>
          <p:cNvSpPr txBox="1">
            <a:spLocks/>
          </p:cNvSpPr>
          <p:nvPr/>
        </p:nvSpPr>
        <p:spPr>
          <a:xfrm>
            <a:off x="9066212" y="4038600"/>
            <a:ext cx="1905000" cy="265598"/>
          </a:xfrm>
          <a:prstGeom prst="rect">
            <a:avLst/>
          </a:prstGeom>
        </p:spPr>
        <p:txBody>
          <a:bodyPr>
            <a:normAutofit fontScale="85000" lnSpcReduction="10000"/>
          </a:bodyPr>
          <a:lstStyle>
            <a:lvl1pPr marL="228531" indent="-228531" algn="l" defTabSz="914126" rtl="0" eaLnBrk="1" latinLnBrk="0" hangingPunct="1">
              <a:lnSpc>
                <a:spcPct val="90000"/>
              </a:lnSpc>
              <a:spcBef>
                <a:spcPts val="1000"/>
              </a:spcBef>
              <a:buFont typeface="Arial" panose="020B0604020202020204" pitchFamily="34" charset="0"/>
              <a:buChar char="•"/>
              <a:defRPr lang="en-US" sz="1500" b="0" kern="1200" dirty="0" smtClean="0">
                <a:solidFill>
                  <a:schemeClr val="bg1"/>
                </a:solidFill>
                <a:latin typeface="Arial" panose="020B0604020202020204" pitchFamily="34" charset="0"/>
                <a:ea typeface="+mj-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lang="en-US" sz="1500" kern="1200" dirty="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US" dirty="0"/>
              <a:t>Bloomberg Intelligence</a:t>
            </a:r>
          </a:p>
        </p:txBody>
      </p:sp>
      <p:pic>
        <p:nvPicPr>
          <p:cNvPr id="14" name="Picture Placeholder 13" descr="A person in a suit and tie&#10;&#10;Description automatically generated with medium confidence">
            <a:extLst>
              <a:ext uri="{FF2B5EF4-FFF2-40B4-BE49-F238E27FC236}">
                <a16:creationId xmlns:a16="http://schemas.microsoft.com/office/drawing/2014/main" xmlns="" id="{B86A9A5F-2207-4A50-AA08-B02FC8FDECC0}"/>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312" b="1312"/>
          <a:stretch>
            <a:fillRect/>
          </a:stretch>
        </p:blipFill>
        <p:spPr>
          <a:xfrm>
            <a:off x="9142412" y="1295400"/>
            <a:ext cx="1655887" cy="1655887"/>
          </a:xfrm>
        </p:spPr>
      </p:pic>
    </p:spTree>
    <p:extLst>
      <p:ext uri="{BB962C8B-B14F-4D97-AF65-F5344CB8AC3E}">
        <p14:creationId xmlns:p14="http://schemas.microsoft.com/office/powerpoint/2010/main" val="12117484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C7BA3-36E2-480B-A95F-EAF0B7715293}"/>
              </a:ext>
            </a:extLst>
          </p:cNvPr>
          <p:cNvSpPr>
            <a:spLocks noGrp="1"/>
          </p:cNvSpPr>
          <p:nvPr>
            <p:ph type="body" sz="quarter" idx="10"/>
          </p:nvPr>
        </p:nvSpPr>
        <p:spPr>
          <a:xfrm>
            <a:off x="427037" y="701675"/>
            <a:ext cx="9477375" cy="669925"/>
          </a:xfrm>
        </p:spPr>
        <p:txBody>
          <a:bodyPr/>
          <a:lstStyle/>
          <a:p>
            <a:r>
              <a:rPr lang="en-US" dirty="0"/>
              <a:t>Sector Issuance Volumes Since 2017</a:t>
            </a:r>
          </a:p>
        </p:txBody>
      </p:sp>
      <p:sp>
        <p:nvSpPr>
          <p:cNvPr id="4" name="Text Placeholder 3">
            <a:extLst>
              <a:ext uri="{FF2B5EF4-FFF2-40B4-BE49-F238E27FC236}">
                <a16:creationId xmlns:a16="http://schemas.microsoft.com/office/drawing/2014/main" xmlns="" id="{128F8C66-1295-4801-ADDA-F9BCA235DB00}"/>
              </a:ext>
            </a:extLst>
          </p:cNvPr>
          <p:cNvSpPr>
            <a:spLocks noGrp="1"/>
          </p:cNvSpPr>
          <p:nvPr>
            <p:ph type="body" sz="quarter" idx="13"/>
          </p:nvPr>
        </p:nvSpPr>
        <p:spPr>
          <a:xfrm>
            <a:off x="434975" y="6400799"/>
            <a:ext cx="10079037" cy="325613"/>
          </a:xfrm>
        </p:spPr>
        <p:txBody>
          <a:bodyPr/>
          <a:lstStyle/>
          <a:p>
            <a:r>
              <a:rPr lang="en-US" dirty="0"/>
              <a:t>Source: Bloomberg Intelligence; SRCH&lt;GO&gt; and LEAG&lt;GO&gt; custom searches from 01/01/2017 to 03/16/2023</a:t>
            </a:r>
          </a:p>
        </p:txBody>
      </p:sp>
      <p:graphicFrame>
        <p:nvGraphicFramePr>
          <p:cNvPr id="19" name="Content Placeholder 18">
            <a:extLst>
              <a:ext uri="{FF2B5EF4-FFF2-40B4-BE49-F238E27FC236}">
                <a16:creationId xmlns:a16="http://schemas.microsoft.com/office/drawing/2014/main" xmlns="" id="{9E42D83A-9153-4C1B-B2F8-39C829C92FB6}"/>
              </a:ext>
            </a:extLst>
          </p:cNvPr>
          <p:cNvGraphicFramePr>
            <a:graphicFrameLocks noGrp="1"/>
          </p:cNvGraphicFramePr>
          <p:nvPr>
            <p:ph sz="quarter" idx="12"/>
          </p:nvPr>
        </p:nvGraphicFramePr>
        <p:xfrm>
          <a:off x="427038" y="1719263"/>
          <a:ext cx="7650162" cy="45450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16656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xmlns="" id="{C4D0B33E-16EE-4AE0-A5AF-30DA8A07B24F}"/>
              </a:ext>
            </a:extLst>
          </p:cNvPr>
          <p:cNvSpPr>
            <a:spLocks noGrp="1"/>
          </p:cNvSpPr>
          <p:nvPr>
            <p:ph type="body" sz="quarter" idx="10"/>
          </p:nvPr>
        </p:nvSpPr>
        <p:spPr/>
        <p:txBody>
          <a:bodyPr/>
          <a:lstStyle/>
          <a:p>
            <a:r>
              <a:rPr lang="en-US" dirty="0"/>
              <a:t>Cash Sources and Uses</a:t>
            </a:r>
          </a:p>
        </p:txBody>
      </p:sp>
      <p:sp>
        <p:nvSpPr>
          <p:cNvPr id="17" name="Text Placeholder 16">
            <a:extLst>
              <a:ext uri="{FF2B5EF4-FFF2-40B4-BE49-F238E27FC236}">
                <a16:creationId xmlns:a16="http://schemas.microsoft.com/office/drawing/2014/main" xmlns="" id="{C8C37B43-0064-429D-9041-F8ECC07DFB90}"/>
              </a:ext>
            </a:extLst>
          </p:cNvPr>
          <p:cNvSpPr>
            <a:spLocks noGrp="1"/>
          </p:cNvSpPr>
          <p:nvPr>
            <p:ph type="body" sz="quarter" idx="13"/>
          </p:nvPr>
        </p:nvSpPr>
        <p:spPr/>
        <p:txBody>
          <a:bodyPr/>
          <a:lstStyle/>
          <a:p>
            <a:r>
              <a:rPr lang="en-US" dirty="0"/>
              <a:t>Average Leisure Sector Cash Sources/Uses</a:t>
            </a:r>
          </a:p>
          <a:p>
            <a:endParaRPr lang="en-US" dirty="0"/>
          </a:p>
        </p:txBody>
      </p:sp>
      <p:sp>
        <p:nvSpPr>
          <p:cNvPr id="18" name="Text Placeholder 17">
            <a:extLst>
              <a:ext uri="{FF2B5EF4-FFF2-40B4-BE49-F238E27FC236}">
                <a16:creationId xmlns:a16="http://schemas.microsoft.com/office/drawing/2014/main" xmlns="" id="{20FB6CB4-7136-450B-A629-ACED830EAA23}"/>
              </a:ext>
            </a:extLst>
          </p:cNvPr>
          <p:cNvSpPr>
            <a:spLocks noGrp="1"/>
          </p:cNvSpPr>
          <p:nvPr>
            <p:ph type="body" sz="quarter" idx="15"/>
          </p:nvPr>
        </p:nvSpPr>
        <p:spPr/>
        <p:txBody>
          <a:bodyPr/>
          <a:lstStyle/>
          <a:p>
            <a:r>
              <a:rPr lang="en-US" dirty="0"/>
              <a:t>Subsector Cash Sources/Uses: 2022 (Above), 2020 (Below)</a:t>
            </a:r>
          </a:p>
        </p:txBody>
      </p:sp>
      <p:sp>
        <p:nvSpPr>
          <p:cNvPr id="23" name="Text Placeholder 22">
            <a:extLst>
              <a:ext uri="{FF2B5EF4-FFF2-40B4-BE49-F238E27FC236}">
                <a16:creationId xmlns:a16="http://schemas.microsoft.com/office/drawing/2014/main" xmlns="" id="{C0256C3D-6FFC-4DA2-9175-E39456F1C161}"/>
              </a:ext>
            </a:extLst>
          </p:cNvPr>
          <p:cNvSpPr>
            <a:spLocks noGrp="1"/>
          </p:cNvSpPr>
          <p:nvPr>
            <p:ph type="body" sz="quarter" idx="20"/>
          </p:nvPr>
        </p:nvSpPr>
        <p:spPr>
          <a:xfrm>
            <a:off x="434975" y="6096000"/>
            <a:ext cx="9850437" cy="609600"/>
          </a:xfrm>
        </p:spPr>
        <p:txBody>
          <a:bodyPr/>
          <a:lstStyle/>
          <a:p>
            <a:pPr fontAlgn="b"/>
            <a:r>
              <a:rPr lang="en-US" dirty="0"/>
              <a:t>Source: Bloomberg Intelligence; Used FA&lt;GO&gt; data and screened in EQS&lt;GO&gt; on the Terminal for companies based in the U.S. with at least $1B in long-term debt outstanding a/o YE2021: Restaurants and Bars, Travel and Tourism, Casinos and Gambling, Hotels and Motels, Recreational Services, Rental and Leasing Services: Consumer</a:t>
            </a:r>
          </a:p>
          <a:p>
            <a:endParaRPr lang="en-US" dirty="0"/>
          </a:p>
        </p:txBody>
      </p:sp>
      <p:pic>
        <p:nvPicPr>
          <p:cNvPr id="9" name="Content Placeholder 8">
            <a:extLst>
              <a:ext uri="{FF2B5EF4-FFF2-40B4-BE49-F238E27FC236}">
                <a16:creationId xmlns:a16="http://schemas.microsoft.com/office/drawing/2014/main" xmlns="" id="{D39DB127-3CFC-4F79-A56D-DD8FD6841332}"/>
              </a:ext>
            </a:extLst>
          </p:cNvPr>
          <p:cNvPicPr>
            <a:picLocks noGrp="1" noChangeAspect="1"/>
          </p:cNvPicPr>
          <p:nvPr>
            <p:ph sz="quarter" idx="18"/>
          </p:nvPr>
        </p:nvPicPr>
        <p:blipFill>
          <a:blip r:embed="rId3"/>
          <a:stretch>
            <a:fillRect/>
          </a:stretch>
        </p:blipFill>
        <p:spPr>
          <a:xfrm>
            <a:off x="6627813" y="1459409"/>
            <a:ext cx="5211762" cy="2256433"/>
          </a:xfrm>
          <a:prstGeom prst="rect">
            <a:avLst/>
          </a:prstGeom>
        </p:spPr>
      </p:pic>
      <p:pic>
        <p:nvPicPr>
          <p:cNvPr id="10" name="Content Placeholder 9">
            <a:extLst>
              <a:ext uri="{FF2B5EF4-FFF2-40B4-BE49-F238E27FC236}">
                <a16:creationId xmlns:a16="http://schemas.microsoft.com/office/drawing/2014/main" xmlns="" id="{EE7B347F-C698-49CD-8C09-29D356816BC7}"/>
              </a:ext>
            </a:extLst>
          </p:cNvPr>
          <p:cNvPicPr>
            <a:picLocks noGrp="1" noChangeAspect="1"/>
          </p:cNvPicPr>
          <p:nvPr>
            <p:ph sz="quarter" idx="19"/>
          </p:nvPr>
        </p:nvPicPr>
        <p:blipFill>
          <a:blip r:embed="rId4"/>
          <a:stretch>
            <a:fillRect/>
          </a:stretch>
        </p:blipFill>
        <p:spPr>
          <a:xfrm>
            <a:off x="6627813" y="3991051"/>
            <a:ext cx="5211762" cy="2136622"/>
          </a:xfrm>
          <a:prstGeom prst="rect">
            <a:avLst/>
          </a:prstGeom>
        </p:spPr>
      </p:pic>
      <p:graphicFrame>
        <p:nvGraphicFramePr>
          <p:cNvPr id="21" name="Picture Placeholder 20">
            <a:extLst>
              <a:ext uri="{FF2B5EF4-FFF2-40B4-BE49-F238E27FC236}">
                <a16:creationId xmlns:a16="http://schemas.microsoft.com/office/drawing/2014/main" xmlns="" id="{8787B2D0-481B-445F-A133-968E3B9857E7}"/>
              </a:ext>
            </a:extLst>
          </p:cNvPr>
          <p:cNvGraphicFramePr>
            <a:graphicFrameLocks noGrp="1"/>
          </p:cNvGraphicFramePr>
          <p:nvPr>
            <p:ph type="pic" sz="quarter" idx="17"/>
          </p:nvPr>
        </p:nvGraphicFramePr>
        <p:xfrm>
          <a:off x="427038" y="2057400"/>
          <a:ext cx="5972175" cy="40386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2538057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A5902675-DFFC-4A45-A87E-C7B011CC99BC}"/>
              </a:ext>
            </a:extLst>
          </p:cNvPr>
          <p:cNvSpPr/>
          <p:nvPr/>
        </p:nvSpPr>
        <p:spPr>
          <a:xfrm>
            <a:off x="690628" y="1504950"/>
            <a:ext cx="10618115" cy="45289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xmlns="" id="{3F71F4FD-1D3E-4139-B6DB-EB04C6D61BDC}"/>
              </a:ext>
            </a:extLst>
          </p:cNvPr>
          <p:cNvSpPr>
            <a:spLocks noGrp="1"/>
          </p:cNvSpPr>
          <p:nvPr>
            <p:ph type="body" sz="quarter" idx="10"/>
          </p:nvPr>
        </p:nvSpPr>
        <p:spPr/>
        <p:txBody>
          <a:bodyPr/>
          <a:lstStyle/>
          <a:p>
            <a:r>
              <a:rPr lang="en-US" dirty="0"/>
              <a:t>Credits Under Coverage</a:t>
            </a:r>
          </a:p>
        </p:txBody>
      </p:sp>
      <p:sp>
        <p:nvSpPr>
          <p:cNvPr id="4" name="Text Placeholder 3">
            <a:extLst>
              <a:ext uri="{FF2B5EF4-FFF2-40B4-BE49-F238E27FC236}">
                <a16:creationId xmlns:a16="http://schemas.microsoft.com/office/drawing/2014/main" xmlns="" id="{F487D8FD-FD84-4125-8CED-8BB16269F5CC}"/>
              </a:ext>
            </a:extLst>
          </p:cNvPr>
          <p:cNvSpPr>
            <a:spLocks noGrp="1"/>
          </p:cNvSpPr>
          <p:nvPr>
            <p:ph type="body" sz="quarter" idx="13"/>
          </p:nvPr>
        </p:nvSpPr>
        <p:spPr/>
        <p:txBody>
          <a:bodyPr/>
          <a:lstStyle/>
          <a:p>
            <a:r>
              <a:rPr lang="en-US" dirty="0"/>
              <a:t>Source: Bloomberg Intelligence, company websites</a:t>
            </a:r>
          </a:p>
        </p:txBody>
      </p:sp>
      <p:pic>
        <p:nvPicPr>
          <p:cNvPr id="2050" name="Picture 2">
            <a:extLst>
              <a:ext uri="{FF2B5EF4-FFF2-40B4-BE49-F238E27FC236}">
                <a16:creationId xmlns:a16="http://schemas.microsoft.com/office/drawing/2014/main" xmlns="" id="{B424F1A3-AF1A-475E-869C-B4EB6F84A5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3812" y="2138658"/>
            <a:ext cx="1196692" cy="3650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rnival | Brands of the World™ | Download vector logos and logotypes">
            <a:extLst>
              <a:ext uri="{FF2B5EF4-FFF2-40B4-BE49-F238E27FC236}">
                <a16:creationId xmlns:a16="http://schemas.microsoft.com/office/drawing/2014/main" xmlns="" id="{EC163FF5-7571-47FC-B355-2BE0E7823E2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28892" y="4550578"/>
            <a:ext cx="1238863" cy="123886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orporate">
            <a:extLst>
              <a:ext uri="{FF2B5EF4-FFF2-40B4-BE49-F238E27FC236}">
                <a16:creationId xmlns:a16="http://schemas.microsoft.com/office/drawing/2014/main" xmlns="" id="{D8BE5464-5CD3-4825-845D-8F27B23B47CC}"/>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3516" y="4251108"/>
            <a:ext cx="1100637" cy="60863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hotos, Logos &amp;amp; Videos | Darden Restaurants">
            <a:extLst>
              <a:ext uri="{FF2B5EF4-FFF2-40B4-BE49-F238E27FC236}">
                <a16:creationId xmlns:a16="http://schemas.microsoft.com/office/drawing/2014/main" xmlns="" id="{D9BE7FBF-9558-420D-9D68-530BC5C28770}"/>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99390" y="2248591"/>
            <a:ext cx="1666628" cy="41665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edar Fair Entertainment Company (FUN)">
            <a:extLst>
              <a:ext uri="{FF2B5EF4-FFF2-40B4-BE49-F238E27FC236}">
                <a16:creationId xmlns:a16="http://schemas.microsoft.com/office/drawing/2014/main" xmlns="" id="{34ED7964-F929-4398-A0BB-13035028444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75910" y="4971601"/>
            <a:ext cx="1105201" cy="67686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yatt and Genting Americas Announce Plans for Hyatt Regency JFK at Resorts  World New York | Business Wire">
            <a:extLst>
              <a:ext uri="{FF2B5EF4-FFF2-40B4-BE49-F238E27FC236}">
                <a16:creationId xmlns:a16="http://schemas.microsoft.com/office/drawing/2014/main" xmlns="" id="{E0AA6B4A-71ED-4F1D-AC7B-ED5582A350AC}"/>
              </a:ext>
            </a:extLst>
          </p:cNvPr>
          <p:cNvPicPr>
            <a:picLocks noChangeAspect="1" noChangeArrowheads="1"/>
          </p:cNvPicPr>
          <p:nvPr/>
        </p:nvPicPr>
        <p:blipFill>
          <a:blip r:embed="rId8"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5802204" y="2588985"/>
            <a:ext cx="1442060" cy="677768"/>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ilton Logo, history, meaning, symbol, PNG">
            <a:extLst>
              <a:ext uri="{FF2B5EF4-FFF2-40B4-BE49-F238E27FC236}">
                <a16:creationId xmlns:a16="http://schemas.microsoft.com/office/drawing/2014/main" xmlns="" id="{433B904D-61CF-453F-AC78-E611A85DDA2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17117" y="3109318"/>
            <a:ext cx="1272343" cy="715714"/>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The Hertz Corporation - Wikipedia">
            <a:extLst>
              <a:ext uri="{FF2B5EF4-FFF2-40B4-BE49-F238E27FC236}">
                <a16:creationId xmlns:a16="http://schemas.microsoft.com/office/drawing/2014/main" xmlns="" id="{B3D06566-055E-4F3A-AD1E-315FB9B1C29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2135" y="2586086"/>
            <a:ext cx="1065647" cy="39340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Las Vegas Sands to Announce Fourth Quarter 2020 Financial Results | Las  Vegas Sands">
            <a:extLst>
              <a:ext uri="{FF2B5EF4-FFF2-40B4-BE49-F238E27FC236}">
                <a16:creationId xmlns:a16="http://schemas.microsoft.com/office/drawing/2014/main" xmlns="" id="{A54648C5-91F3-422B-94E9-11DA7D61A703}"/>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71042" y="4314678"/>
            <a:ext cx="1925601" cy="695454"/>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Marriott Logo, history, meaning, symbol, PNG">
            <a:extLst>
              <a:ext uri="{FF2B5EF4-FFF2-40B4-BE49-F238E27FC236}">
                <a16:creationId xmlns:a16="http://schemas.microsoft.com/office/drawing/2014/main" xmlns="" id="{860C50E9-70A6-42E6-A9BE-AF6D217B058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41437" y="1957803"/>
            <a:ext cx="1442060" cy="811182"/>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a:extLst>
              <a:ext uri="{FF2B5EF4-FFF2-40B4-BE49-F238E27FC236}">
                <a16:creationId xmlns:a16="http://schemas.microsoft.com/office/drawing/2014/main" xmlns="" id="{83B4C900-D1DF-4DB1-8BB7-FCEBFE25ED7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91507" y="1958806"/>
            <a:ext cx="740588" cy="723996"/>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MGM Resorts - Latest News, Videos, Brochures | TravelPulse">
            <a:extLst>
              <a:ext uri="{FF2B5EF4-FFF2-40B4-BE49-F238E27FC236}">
                <a16:creationId xmlns:a16="http://schemas.microsoft.com/office/drawing/2014/main" xmlns="" id="{CFC5F59E-A978-48D0-81D8-BB11C276C70E}"/>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5149" y="3624769"/>
            <a:ext cx="1647959" cy="1018439"/>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Norwegian Cruise Line Makes Its Great Cruise Comeback With First U.S.  Sailing">
            <a:extLst>
              <a:ext uri="{FF2B5EF4-FFF2-40B4-BE49-F238E27FC236}">
                <a16:creationId xmlns:a16="http://schemas.microsoft.com/office/drawing/2014/main" xmlns="" id="{7F5F9F2B-37C1-4402-AAE0-E46C4338E3AB}"/>
              </a:ext>
            </a:extLst>
          </p:cNvP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11365" y="4823389"/>
            <a:ext cx="1168156" cy="611035"/>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Royal Caribbean Logo - PNG and Vector - Logo Download">
            <a:extLst>
              <a:ext uri="{FF2B5EF4-FFF2-40B4-BE49-F238E27FC236}">
                <a16:creationId xmlns:a16="http://schemas.microsoft.com/office/drawing/2014/main" xmlns="" id="{2C463CFD-8730-451E-A5E9-4D3CF9FF20BC}"/>
              </a:ext>
            </a:extLst>
          </p:cNvPr>
          <p:cNvPicPr>
            <a:picLocks noChangeAspect="1" noChangeArrowheads="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499632" y="4416231"/>
            <a:ext cx="1520006" cy="389999"/>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Starbucks Logo transparent PNG - StickPNG">
            <a:extLst>
              <a:ext uri="{FF2B5EF4-FFF2-40B4-BE49-F238E27FC236}">
                <a16:creationId xmlns:a16="http://schemas.microsoft.com/office/drawing/2014/main" xmlns="" id="{301E46F7-4C8D-4CB1-8673-26DF3D3B8CE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53562" y="2756139"/>
            <a:ext cx="740588" cy="740588"/>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SeaWorld Theme Park - Florida Aquariums | SeaWorld Orlando">
            <a:extLst>
              <a:ext uri="{FF2B5EF4-FFF2-40B4-BE49-F238E27FC236}">
                <a16:creationId xmlns:a16="http://schemas.microsoft.com/office/drawing/2014/main" xmlns="" id="{74300040-3B96-48B9-88A1-098315B53D60}"/>
              </a:ext>
            </a:extLst>
          </p:cNvPr>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52521" y="5059780"/>
            <a:ext cx="1017040" cy="514957"/>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descr="Six Flags logo - Fonts In Use">
            <a:extLst>
              <a:ext uri="{FF2B5EF4-FFF2-40B4-BE49-F238E27FC236}">
                <a16:creationId xmlns:a16="http://schemas.microsoft.com/office/drawing/2014/main" xmlns="" id="{2400C071-FD56-4EB4-821D-5C00CAAC0396}"/>
              </a:ext>
            </a:extLst>
          </p:cNvPr>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46711" y="4423088"/>
            <a:ext cx="1105201" cy="554811"/>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Wynn Resorts - Wikipedia">
            <a:extLst>
              <a:ext uri="{FF2B5EF4-FFF2-40B4-BE49-F238E27FC236}">
                <a16:creationId xmlns:a16="http://schemas.microsoft.com/office/drawing/2014/main" xmlns="" id="{CA911E07-DBAD-4C6F-9A7B-478FD9CC4348}"/>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802315" y="4919394"/>
            <a:ext cx="1365152" cy="608630"/>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46" descr="Yum! Brands to Acquire Leading Omnichannel Ordering and Marketing Platform  Company | Business Wire">
            <a:extLst>
              <a:ext uri="{FF2B5EF4-FFF2-40B4-BE49-F238E27FC236}">
                <a16:creationId xmlns:a16="http://schemas.microsoft.com/office/drawing/2014/main" xmlns="" id="{56F80531-9653-4389-A8D9-33A493D02BCC}"/>
              </a:ext>
            </a:extLst>
          </p:cNvPr>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71076" y="2836681"/>
            <a:ext cx="1366108" cy="683054"/>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descr="Choice Hotels International - Image Gallery - Media Center">
            <a:extLst>
              <a:ext uri="{FF2B5EF4-FFF2-40B4-BE49-F238E27FC236}">
                <a16:creationId xmlns:a16="http://schemas.microsoft.com/office/drawing/2014/main" xmlns="" id="{71BB3517-2118-4B7B-8F3B-3B958E6D51BB}"/>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120443" y="2455437"/>
            <a:ext cx="1644053" cy="621391"/>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xmlns="" id="{C90D2E5E-B69A-40E7-9960-80AF5448118D}"/>
              </a:ext>
            </a:extLst>
          </p:cNvPr>
          <p:cNvSpPr/>
          <p:nvPr/>
        </p:nvSpPr>
        <p:spPr>
          <a:xfrm>
            <a:off x="880081" y="1524000"/>
            <a:ext cx="3019993" cy="176538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6">
            <a:extLst>
              <a:ext uri="{FF2B5EF4-FFF2-40B4-BE49-F238E27FC236}">
                <a16:creationId xmlns:a16="http://schemas.microsoft.com/office/drawing/2014/main" xmlns="" id="{C58BCBCF-25BC-4ADA-A320-9E7D94C41322}"/>
              </a:ext>
            </a:extLst>
          </p:cNvPr>
          <p:cNvSpPr txBox="1">
            <a:spLocks/>
          </p:cNvSpPr>
          <p:nvPr/>
        </p:nvSpPr>
        <p:spPr>
          <a:xfrm>
            <a:off x="1888486" y="1669252"/>
            <a:ext cx="1003182" cy="193899"/>
          </a:xfrm>
          <a:prstGeom prst="rect">
            <a:avLst/>
          </a:prstGeom>
        </p:spPr>
        <p:txBody>
          <a:bodyPr wrap="square" lIns="0" tIns="0" rIns="0" bIns="0" anchor="ctr" anchorCtr="0">
            <a:spAutoFit/>
          </a:bodyPr>
          <a:lstStyle>
            <a:lvl1pPr marL="0" indent="0" algn="l" defTabSz="914126" rtl="0" eaLnBrk="1" latinLnBrk="0" hangingPunct="1">
              <a:lnSpc>
                <a:spcPct val="90000"/>
              </a:lnSpc>
              <a:spcBef>
                <a:spcPts val="1000"/>
              </a:spcBef>
              <a:buFont typeface="Arial" panose="020B0604020202020204" pitchFamily="34" charset="0"/>
              <a:buNone/>
              <a:defRPr sz="1400" kern="1200">
                <a:solidFill>
                  <a:schemeClr val="bg1">
                    <a:lumMod val="65000"/>
                  </a:schemeClr>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b="1" dirty="0">
                <a:solidFill>
                  <a:schemeClr val="tx1"/>
                </a:solidFill>
              </a:rPr>
              <a:t>Rental Cars</a:t>
            </a:r>
          </a:p>
        </p:txBody>
      </p:sp>
      <p:sp>
        <p:nvSpPr>
          <p:cNvPr id="36" name="Oval 35">
            <a:extLst>
              <a:ext uri="{FF2B5EF4-FFF2-40B4-BE49-F238E27FC236}">
                <a16:creationId xmlns:a16="http://schemas.microsoft.com/office/drawing/2014/main" xmlns="" id="{637699E6-0C18-4649-B244-198F47A301D7}"/>
              </a:ext>
            </a:extLst>
          </p:cNvPr>
          <p:cNvSpPr/>
          <p:nvPr/>
        </p:nvSpPr>
        <p:spPr>
          <a:xfrm>
            <a:off x="690629" y="3417514"/>
            <a:ext cx="3453772" cy="2275819"/>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 Placeholder 6">
            <a:extLst>
              <a:ext uri="{FF2B5EF4-FFF2-40B4-BE49-F238E27FC236}">
                <a16:creationId xmlns:a16="http://schemas.microsoft.com/office/drawing/2014/main" xmlns="" id="{E9DCC1DC-F63F-4904-8613-D142C7541302}"/>
              </a:ext>
            </a:extLst>
          </p:cNvPr>
          <p:cNvSpPr txBox="1">
            <a:spLocks/>
          </p:cNvSpPr>
          <p:nvPr/>
        </p:nvSpPr>
        <p:spPr>
          <a:xfrm>
            <a:off x="2020240" y="3524739"/>
            <a:ext cx="690532" cy="193899"/>
          </a:xfrm>
          <a:prstGeom prst="rect">
            <a:avLst/>
          </a:prstGeom>
        </p:spPr>
        <p:txBody>
          <a:bodyPr wrap="square" lIns="0" tIns="0" rIns="0" bIns="0" anchor="ctr" anchorCtr="0">
            <a:spAutoFit/>
          </a:bodyPr>
          <a:lstStyle>
            <a:lvl1pPr marL="0" indent="0" algn="l" defTabSz="914126" rtl="0" eaLnBrk="1" latinLnBrk="0" hangingPunct="1">
              <a:lnSpc>
                <a:spcPct val="90000"/>
              </a:lnSpc>
              <a:spcBef>
                <a:spcPts val="1000"/>
              </a:spcBef>
              <a:buFont typeface="Arial" panose="020B0604020202020204" pitchFamily="34" charset="0"/>
              <a:buNone/>
              <a:defRPr sz="1400" kern="1200">
                <a:solidFill>
                  <a:schemeClr val="bg1">
                    <a:lumMod val="65000"/>
                  </a:schemeClr>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b="1" dirty="0">
                <a:solidFill>
                  <a:schemeClr val="tx1"/>
                </a:solidFill>
              </a:rPr>
              <a:t>Casinos</a:t>
            </a:r>
          </a:p>
        </p:txBody>
      </p:sp>
      <p:sp>
        <p:nvSpPr>
          <p:cNvPr id="38" name="Oval 37">
            <a:extLst>
              <a:ext uri="{FF2B5EF4-FFF2-40B4-BE49-F238E27FC236}">
                <a16:creationId xmlns:a16="http://schemas.microsoft.com/office/drawing/2014/main" xmlns="" id="{9ACB560A-6520-4828-85B9-FD3D1FD0C212}"/>
              </a:ext>
            </a:extLst>
          </p:cNvPr>
          <p:cNvSpPr/>
          <p:nvPr/>
        </p:nvSpPr>
        <p:spPr>
          <a:xfrm>
            <a:off x="3921968" y="1715900"/>
            <a:ext cx="3738990" cy="2241548"/>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 Placeholder 6">
            <a:extLst>
              <a:ext uri="{FF2B5EF4-FFF2-40B4-BE49-F238E27FC236}">
                <a16:creationId xmlns:a16="http://schemas.microsoft.com/office/drawing/2014/main" xmlns="" id="{2E18B465-496A-4EC4-817C-DB54C30A1A08}"/>
              </a:ext>
            </a:extLst>
          </p:cNvPr>
          <p:cNvSpPr txBox="1">
            <a:spLocks/>
          </p:cNvSpPr>
          <p:nvPr/>
        </p:nvSpPr>
        <p:spPr>
          <a:xfrm>
            <a:off x="5518636" y="1861152"/>
            <a:ext cx="545654" cy="193899"/>
          </a:xfrm>
          <a:prstGeom prst="rect">
            <a:avLst/>
          </a:prstGeom>
        </p:spPr>
        <p:txBody>
          <a:bodyPr wrap="square" lIns="0" tIns="0" rIns="0" bIns="0" anchor="ctr" anchorCtr="0">
            <a:spAutoFit/>
          </a:bodyPr>
          <a:lstStyle>
            <a:lvl1pPr marL="0" indent="0" algn="l" defTabSz="914126" rtl="0" eaLnBrk="1" latinLnBrk="0" hangingPunct="1">
              <a:lnSpc>
                <a:spcPct val="90000"/>
              </a:lnSpc>
              <a:spcBef>
                <a:spcPts val="1000"/>
              </a:spcBef>
              <a:buFont typeface="Arial" panose="020B0604020202020204" pitchFamily="34" charset="0"/>
              <a:buNone/>
              <a:defRPr sz="1400" kern="1200">
                <a:solidFill>
                  <a:schemeClr val="bg1">
                    <a:lumMod val="65000"/>
                  </a:schemeClr>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b="1" dirty="0">
                <a:solidFill>
                  <a:schemeClr val="tx1"/>
                </a:solidFill>
              </a:rPr>
              <a:t>Hotels</a:t>
            </a:r>
          </a:p>
        </p:txBody>
      </p:sp>
      <p:sp>
        <p:nvSpPr>
          <p:cNvPr id="40" name="Oval 39">
            <a:extLst>
              <a:ext uri="{FF2B5EF4-FFF2-40B4-BE49-F238E27FC236}">
                <a16:creationId xmlns:a16="http://schemas.microsoft.com/office/drawing/2014/main" xmlns="" id="{9D9C656D-7DC1-4810-9D06-08E1A805B3A4}"/>
              </a:ext>
            </a:extLst>
          </p:cNvPr>
          <p:cNvSpPr/>
          <p:nvPr/>
        </p:nvSpPr>
        <p:spPr>
          <a:xfrm>
            <a:off x="4213532" y="3997125"/>
            <a:ext cx="3136909" cy="2003422"/>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 Placeholder 6">
            <a:extLst>
              <a:ext uri="{FF2B5EF4-FFF2-40B4-BE49-F238E27FC236}">
                <a16:creationId xmlns:a16="http://schemas.microsoft.com/office/drawing/2014/main" xmlns="" id="{6702330E-07E4-4A0E-B080-F67CBA331612}"/>
              </a:ext>
            </a:extLst>
          </p:cNvPr>
          <p:cNvSpPr txBox="1">
            <a:spLocks/>
          </p:cNvSpPr>
          <p:nvPr/>
        </p:nvSpPr>
        <p:spPr>
          <a:xfrm>
            <a:off x="5253488" y="4201970"/>
            <a:ext cx="1105202" cy="193899"/>
          </a:xfrm>
          <a:prstGeom prst="rect">
            <a:avLst/>
          </a:prstGeom>
        </p:spPr>
        <p:txBody>
          <a:bodyPr wrap="square" lIns="0" tIns="0" rIns="0" bIns="0" anchor="ctr" anchorCtr="0">
            <a:spAutoFit/>
          </a:bodyPr>
          <a:lstStyle>
            <a:lvl1pPr marL="0" indent="0" algn="l" defTabSz="914126" rtl="0" eaLnBrk="1" latinLnBrk="0" hangingPunct="1">
              <a:lnSpc>
                <a:spcPct val="90000"/>
              </a:lnSpc>
              <a:spcBef>
                <a:spcPts val="1000"/>
              </a:spcBef>
              <a:buFont typeface="Arial" panose="020B0604020202020204" pitchFamily="34" charset="0"/>
              <a:buNone/>
              <a:defRPr sz="1400" kern="1200">
                <a:solidFill>
                  <a:schemeClr val="bg1">
                    <a:lumMod val="65000"/>
                  </a:schemeClr>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b="1" dirty="0">
                <a:solidFill>
                  <a:schemeClr val="tx1"/>
                </a:solidFill>
              </a:rPr>
              <a:t>Theme Parks</a:t>
            </a:r>
          </a:p>
        </p:txBody>
      </p:sp>
      <p:sp>
        <p:nvSpPr>
          <p:cNvPr id="42" name="Oval 41">
            <a:extLst>
              <a:ext uri="{FF2B5EF4-FFF2-40B4-BE49-F238E27FC236}">
                <a16:creationId xmlns:a16="http://schemas.microsoft.com/office/drawing/2014/main" xmlns="" id="{45F5D172-15A2-4C4C-8028-8A39695E413D}"/>
              </a:ext>
            </a:extLst>
          </p:cNvPr>
          <p:cNvSpPr/>
          <p:nvPr/>
        </p:nvSpPr>
        <p:spPr>
          <a:xfrm>
            <a:off x="7394256" y="3725550"/>
            <a:ext cx="3730758" cy="201540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 Placeholder 6">
            <a:extLst>
              <a:ext uri="{FF2B5EF4-FFF2-40B4-BE49-F238E27FC236}">
                <a16:creationId xmlns:a16="http://schemas.microsoft.com/office/drawing/2014/main" xmlns="" id="{87DC8AFF-01E5-4F30-82D1-39FF1EB26752}"/>
              </a:ext>
            </a:extLst>
          </p:cNvPr>
          <p:cNvSpPr txBox="1">
            <a:spLocks/>
          </p:cNvSpPr>
          <p:nvPr/>
        </p:nvSpPr>
        <p:spPr>
          <a:xfrm>
            <a:off x="8568388" y="3992730"/>
            <a:ext cx="1097689" cy="193899"/>
          </a:xfrm>
          <a:prstGeom prst="rect">
            <a:avLst/>
          </a:prstGeom>
        </p:spPr>
        <p:txBody>
          <a:bodyPr wrap="square" lIns="0" tIns="0" rIns="0" bIns="0" anchor="ctr" anchorCtr="0">
            <a:spAutoFit/>
          </a:bodyPr>
          <a:lstStyle>
            <a:lvl1pPr marL="0" indent="0" algn="l" defTabSz="914126" rtl="0" eaLnBrk="1" latinLnBrk="0" hangingPunct="1">
              <a:lnSpc>
                <a:spcPct val="90000"/>
              </a:lnSpc>
              <a:spcBef>
                <a:spcPts val="1000"/>
              </a:spcBef>
              <a:buFont typeface="Arial" panose="020B0604020202020204" pitchFamily="34" charset="0"/>
              <a:buNone/>
              <a:defRPr sz="1400" kern="1200">
                <a:solidFill>
                  <a:schemeClr val="bg1">
                    <a:lumMod val="65000"/>
                  </a:schemeClr>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b="1" dirty="0">
                <a:solidFill>
                  <a:schemeClr val="tx1"/>
                </a:solidFill>
              </a:rPr>
              <a:t>Cruise Lines</a:t>
            </a:r>
          </a:p>
        </p:txBody>
      </p:sp>
      <p:sp>
        <p:nvSpPr>
          <p:cNvPr id="44" name="Oval 43">
            <a:extLst>
              <a:ext uri="{FF2B5EF4-FFF2-40B4-BE49-F238E27FC236}">
                <a16:creationId xmlns:a16="http://schemas.microsoft.com/office/drawing/2014/main" xmlns="" id="{CCAB714A-82F9-45EC-909F-4853282E0CB5}"/>
              </a:ext>
            </a:extLst>
          </p:cNvPr>
          <p:cNvSpPr/>
          <p:nvPr/>
        </p:nvSpPr>
        <p:spPr>
          <a:xfrm>
            <a:off x="7677469" y="1531859"/>
            <a:ext cx="3522506" cy="214520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 Placeholder 6">
            <a:extLst>
              <a:ext uri="{FF2B5EF4-FFF2-40B4-BE49-F238E27FC236}">
                <a16:creationId xmlns:a16="http://schemas.microsoft.com/office/drawing/2014/main" xmlns="" id="{F92228E0-AB02-4147-AE1C-2563FFA495AC}"/>
              </a:ext>
            </a:extLst>
          </p:cNvPr>
          <p:cNvSpPr txBox="1">
            <a:spLocks/>
          </p:cNvSpPr>
          <p:nvPr/>
        </p:nvSpPr>
        <p:spPr>
          <a:xfrm>
            <a:off x="9002689" y="1669252"/>
            <a:ext cx="1056165" cy="193899"/>
          </a:xfrm>
          <a:prstGeom prst="rect">
            <a:avLst/>
          </a:prstGeom>
        </p:spPr>
        <p:txBody>
          <a:bodyPr wrap="square" lIns="0" tIns="0" rIns="0" bIns="0" anchor="ctr" anchorCtr="0">
            <a:spAutoFit/>
          </a:bodyPr>
          <a:lstStyle>
            <a:lvl1pPr marL="0" indent="0" algn="l" defTabSz="914126" rtl="0" eaLnBrk="1" latinLnBrk="0" hangingPunct="1">
              <a:lnSpc>
                <a:spcPct val="90000"/>
              </a:lnSpc>
              <a:spcBef>
                <a:spcPts val="1000"/>
              </a:spcBef>
              <a:buFont typeface="Arial" panose="020B0604020202020204" pitchFamily="34" charset="0"/>
              <a:buNone/>
              <a:defRPr sz="1400" kern="1200">
                <a:solidFill>
                  <a:schemeClr val="bg1">
                    <a:lumMod val="65000"/>
                  </a:schemeClr>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b="1" dirty="0">
                <a:solidFill>
                  <a:schemeClr val="tx1"/>
                </a:solidFill>
              </a:rPr>
              <a:t>Restaurants</a:t>
            </a:r>
          </a:p>
        </p:txBody>
      </p:sp>
    </p:spTree>
    <p:extLst>
      <p:ext uri="{BB962C8B-B14F-4D97-AF65-F5344CB8AC3E}">
        <p14:creationId xmlns:p14="http://schemas.microsoft.com/office/powerpoint/2010/main" val="36804354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7ED31F5-5262-446B-9A13-38A82686D793}"/>
              </a:ext>
            </a:extLst>
          </p:cNvPr>
          <p:cNvSpPr/>
          <p:nvPr/>
        </p:nvSpPr>
        <p:spPr>
          <a:xfrm>
            <a:off x="684212" y="2209800"/>
            <a:ext cx="838200"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xmlns="" id="{C797061A-CA64-364A-B472-98971D689457}"/>
              </a:ext>
            </a:extLst>
          </p:cNvPr>
          <p:cNvSpPr>
            <a:spLocks noGrp="1"/>
          </p:cNvSpPr>
          <p:nvPr>
            <p:ph type="body" sz="quarter" idx="10"/>
          </p:nvPr>
        </p:nvSpPr>
        <p:spPr/>
        <p:txBody>
          <a:bodyPr>
            <a:normAutofit lnSpcReduction="10000"/>
          </a:bodyPr>
          <a:lstStyle/>
          <a:p>
            <a:pPr marL="0" indent="0">
              <a:buNone/>
            </a:pPr>
            <a:r>
              <a:rPr lang="en-US" dirty="0"/>
              <a:t>Mike Campellone</a:t>
            </a:r>
          </a:p>
        </p:txBody>
      </p:sp>
      <p:sp>
        <p:nvSpPr>
          <p:cNvPr id="3" name="Text Placeholder 2">
            <a:extLst>
              <a:ext uri="{FF2B5EF4-FFF2-40B4-BE49-F238E27FC236}">
                <a16:creationId xmlns:a16="http://schemas.microsoft.com/office/drawing/2014/main" xmlns="" id="{80BB787D-2B16-E644-A297-A67AAD975EB2}"/>
              </a:ext>
            </a:extLst>
          </p:cNvPr>
          <p:cNvSpPr>
            <a:spLocks noGrp="1"/>
          </p:cNvSpPr>
          <p:nvPr>
            <p:ph type="body" sz="quarter" idx="11"/>
          </p:nvPr>
        </p:nvSpPr>
        <p:spPr/>
        <p:txBody>
          <a:bodyPr>
            <a:normAutofit fontScale="77500" lnSpcReduction="20000"/>
          </a:bodyPr>
          <a:lstStyle/>
          <a:p>
            <a:pPr marL="0" indent="0">
              <a:buNone/>
            </a:pPr>
            <a:r>
              <a:rPr lang="en-US" dirty="0"/>
              <a:t>US Retail Credit Analyst</a:t>
            </a:r>
          </a:p>
        </p:txBody>
      </p:sp>
      <p:sp>
        <p:nvSpPr>
          <p:cNvPr id="4" name="Text Placeholder 3">
            <a:extLst>
              <a:ext uri="{FF2B5EF4-FFF2-40B4-BE49-F238E27FC236}">
                <a16:creationId xmlns:a16="http://schemas.microsoft.com/office/drawing/2014/main" xmlns="" id="{5C569DAF-443A-544F-B174-8FD6EC6EF1FF}"/>
              </a:ext>
            </a:extLst>
          </p:cNvPr>
          <p:cNvSpPr>
            <a:spLocks noGrp="1"/>
          </p:cNvSpPr>
          <p:nvPr>
            <p:ph type="body" sz="quarter" idx="13"/>
          </p:nvPr>
        </p:nvSpPr>
        <p:spPr/>
        <p:txBody>
          <a:bodyPr>
            <a:normAutofit fontScale="85000" lnSpcReduction="10000"/>
          </a:bodyPr>
          <a:lstStyle/>
          <a:p>
            <a:pPr marL="0" indent="0">
              <a:buNone/>
            </a:pPr>
            <a:r>
              <a:rPr lang="en-US" dirty="0"/>
              <a:t>Bloomberg Intelligence</a:t>
            </a:r>
          </a:p>
        </p:txBody>
      </p:sp>
      <p:pic>
        <p:nvPicPr>
          <p:cNvPr id="11" name="Picture Placeholder 10" descr="A person in a suit and tie&#10;&#10;Description automatically generated with medium confidence">
            <a:extLst>
              <a:ext uri="{FF2B5EF4-FFF2-40B4-BE49-F238E27FC236}">
                <a16:creationId xmlns:a16="http://schemas.microsoft.com/office/drawing/2014/main" xmlns="" id="{6A9F0E14-7FFE-436D-B106-EC12FC83157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48" r="48"/>
          <a:stretch>
            <a:fillRect/>
          </a:stretch>
        </p:blipFill>
        <p:spPr/>
      </p:pic>
      <p:sp>
        <p:nvSpPr>
          <p:cNvPr id="9" name="Text Placeholder 6">
            <a:extLst>
              <a:ext uri="{FF2B5EF4-FFF2-40B4-BE49-F238E27FC236}">
                <a16:creationId xmlns:a16="http://schemas.microsoft.com/office/drawing/2014/main" xmlns="" id="{9FBF811F-BC98-484F-A962-C0A9E74B4FBA}"/>
              </a:ext>
            </a:extLst>
          </p:cNvPr>
          <p:cNvSpPr txBox="1">
            <a:spLocks/>
          </p:cNvSpPr>
          <p:nvPr/>
        </p:nvSpPr>
        <p:spPr>
          <a:xfrm>
            <a:off x="608012" y="990600"/>
            <a:ext cx="7696200" cy="757479"/>
          </a:xfrm>
          <a:prstGeom prst="rect">
            <a:avLst/>
          </a:prstGeom>
        </p:spPr>
        <p:txBody>
          <a:bodyPr/>
          <a:lstStyle>
            <a:lvl1pPr marL="0" indent="0" algn="l" defTabSz="914126" rtl="0" eaLnBrk="1" latinLnBrk="0" hangingPunct="1">
              <a:lnSpc>
                <a:spcPct val="90000"/>
              </a:lnSpc>
              <a:spcBef>
                <a:spcPts val="1000"/>
              </a:spcBef>
              <a:buFont typeface="Arial" panose="020B0604020202020204" pitchFamily="34" charset="0"/>
              <a:buNone/>
              <a:defRPr sz="4999" b="1" i="0" kern="1200">
                <a:solidFill>
                  <a:schemeClr val="bg1"/>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47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47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4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4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4400" dirty="0">
                <a:solidFill>
                  <a:schemeClr val="bg2"/>
                </a:solidFill>
              </a:rPr>
              <a:t>Health and Outlook of the Global Consumer with the impact on Consumer &amp; Industrial Sectors</a:t>
            </a:r>
            <a:endParaRPr lang="en-US" sz="4400" dirty="0"/>
          </a:p>
        </p:txBody>
      </p:sp>
    </p:spTree>
    <p:extLst>
      <p:ext uri="{BB962C8B-B14F-4D97-AF65-F5344CB8AC3E}">
        <p14:creationId xmlns:p14="http://schemas.microsoft.com/office/powerpoint/2010/main" val="42032190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7F36CEF-3D72-E042-ABEE-1DAE90FAECF1}"/>
              </a:ext>
            </a:extLst>
          </p:cNvPr>
          <p:cNvSpPr>
            <a:spLocks noGrp="1"/>
          </p:cNvSpPr>
          <p:nvPr>
            <p:ph type="body" sz="quarter" idx="10"/>
          </p:nvPr>
        </p:nvSpPr>
        <p:spPr>
          <a:xfrm>
            <a:off x="427037" y="480018"/>
            <a:ext cx="10047734" cy="669751"/>
          </a:xfrm>
        </p:spPr>
        <p:txBody>
          <a:bodyPr>
            <a:noAutofit/>
          </a:bodyPr>
          <a:lstStyle/>
          <a:p>
            <a:r>
              <a:rPr lang="en-US" dirty="0"/>
              <a:t>Health of US Consumer: US Credit Card Debt: Quarterly Change</a:t>
            </a:r>
          </a:p>
        </p:txBody>
      </p:sp>
      <p:pic>
        <p:nvPicPr>
          <p:cNvPr id="7" name="Picture 6" descr="A picture containing chart&#10;&#10;Description automatically generated">
            <a:extLst>
              <a:ext uri="{FF2B5EF4-FFF2-40B4-BE49-F238E27FC236}">
                <a16:creationId xmlns:a16="http://schemas.microsoft.com/office/drawing/2014/main" xmlns="" id="{DDE6D8D3-C3BE-42BD-8168-4AC9C5F74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036" y="1552737"/>
            <a:ext cx="8815974" cy="4503936"/>
          </a:xfrm>
          <a:prstGeom prst="rect">
            <a:avLst/>
          </a:prstGeom>
        </p:spPr>
      </p:pic>
      <p:sp>
        <p:nvSpPr>
          <p:cNvPr id="8" name="Text Placeholder 9">
            <a:extLst>
              <a:ext uri="{FF2B5EF4-FFF2-40B4-BE49-F238E27FC236}">
                <a16:creationId xmlns:a16="http://schemas.microsoft.com/office/drawing/2014/main" xmlns="" id="{CE143285-7790-4AAC-8D40-F4B08A2A3D6B}"/>
              </a:ext>
            </a:extLst>
          </p:cNvPr>
          <p:cNvSpPr txBox="1">
            <a:spLocks/>
          </p:cNvSpPr>
          <p:nvPr/>
        </p:nvSpPr>
        <p:spPr>
          <a:xfrm>
            <a:off x="427036" y="6377982"/>
            <a:ext cx="8815974" cy="380298"/>
          </a:xfrm>
          <a:prstGeom prst="rect">
            <a:avLst/>
          </a:prstGeom>
        </p:spPr>
        <p:txBody>
          <a:bodyPr/>
          <a:lstStyle>
            <a:lvl1pPr marL="0" indent="0" algn="l" defTabSz="914126" rtl="0" eaLnBrk="1" latinLnBrk="0" hangingPunct="1">
              <a:lnSpc>
                <a:spcPct val="90000"/>
              </a:lnSpc>
              <a:spcBef>
                <a:spcPts val="1000"/>
              </a:spcBef>
              <a:buFont typeface="Arial" panose="020B0604020202020204" pitchFamily="34" charset="0"/>
              <a:buNone/>
              <a:defRPr sz="1400" kern="1200">
                <a:solidFill>
                  <a:schemeClr val="bg1">
                    <a:lumMod val="65000"/>
                  </a:schemeClr>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defTabSz="913852"/>
            <a:r>
              <a:rPr lang="en-US" dirty="0">
                <a:solidFill>
                  <a:srgbClr val="FFFFFF">
                    <a:lumMod val="65000"/>
                  </a:srgbClr>
                </a:solidFill>
              </a:rPr>
              <a:t>Source: Bloomberg Intelligence; FRBNY Consumer Credit Panel / Equifax Read Research Report: </a:t>
            </a:r>
            <a:r>
              <a:rPr lang="en-US" dirty="0">
                <a:solidFill>
                  <a:srgbClr val="FFFFFF">
                    <a:lumMod val="65000"/>
                  </a:srgbClr>
                </a:solidFill>
                <a:hlinkClick r:id="rId4"/>
              </a:rPr>
              <a:t>Click Here</a:t>
            </a:r>
            <a:r>
              <a:rPr lang="en-US" dirty="0">
                <a:solidFill>
                  <a:srgbClr val="FFFFFF">
                    <a:lumMod val="65000"/>
                  </a:srgbClr>
                </a:solidFill>
              </a:rPr>
              <a:t>  </a:t>
            </a:r>
          </a:p>
        </p:txBody>
      </p:sp>
    </p:spTree>
    <p:extLst>
      <p:ext uri="{BB962C8B-B14F-4D97-AF65-F5344CB8AC3E}">
        <p14:creationId xmlns:p14="http://schemas.microsoft.com/office/powerpoint/2010/main" val="19455125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7F36CEF-3D72-E042-ABEE-1DAE90FAECF1}"/>
              </a:ext>
            </a:extLst>
          </p:cNvPr>
          <p:cNvSpPr>
            <a:spLocks noGrp="1"/>
          </p:cNvSpPr>
          <p:nvPr>
            <p:ph type="body" sz="quarter" idx="10"/>
          </p:nvPr>
        </p:nvSpPr>
        <p:spPr>
          <a:xfrm>
            <a:off x="427037" y="480018"/>
            <a:ext cx="10047734" cy="669751"/>
          </a:xfrm>
        </p:spPr>
        <p:txBody>
          <a:bodyPr>
            <a:noAutofit/>
          </a:bodyPr>
          <a:lstStyle/>
          <a:p>
            <a:r>
              <a:rPr lang="en-US" dirty="0"/>
              <a:t>Credit Card Transaction Data Shows a Shift in Spending</a:t>
            </a:r>
            <a:br>
              <a:rPr lang="en-US" dirty="0"/>
            </a:br>
            <a:r>
              <a:rPr lang="en-US" dirty="0"/>
              <a:t>(</a:t>
            </a:r>
            <a:r>
              <a:rPr lang="en-US" b="0" i="0" dirty="0">
                <a:solidFill>
                  <a:srgbClr val="EBEBEB"/>
                </a:solidFill>
                <a:effectLst/>
                <a:latin typeface="BB.AvenirMedium"/>
              </a:rPr>
              <a:t>Dollar Volume Growth YoY% - SSS by Industry)</a:t>
            </a:r>
            <a:endParaRPr lang="en-US" dirty="0"/>
          </a:p>
        </p:txBody>
      </p:sp>
      <p:sp>
        <p:nvSpPr>
          <p:cNvPr id="8" name="Text Placeholder 9">
            <a:extLst>
              <a:ext uri="{FF2B5EF4-FFF2-40B4-BE49-F238E27FC236}">
                <a16:creationId xmlns:a16="http://schemas.microsoft.com/office/drawing/2014/main" xmlns="" id="{B9A44C0D-2784-4175-9AF7-D57D23C6E672}"/>
              </a:ext>
            </a:extLst>
          </p:cNvPr>
          <p:cNvSpPr txBox="1">
            <a:spLocks/>
          </p:cNvSpPr>
          <p:nvPr/>
        </p:nvSpPr>
        <p:spPr>
          <a:xfrm>
            <a:off x="298432" y="6317110"/>
            <a:ext cx="8332205" cy="321190"/>
          </a:xfrm>
          <a:prstGeom prst="rect">
            <a:avLst/>
          </a:prstGeom>
        </p:spPr>
        <p:txBody>
          <a:bodyPr/>
          <a:lstStyle>
            <a:lvl1pPr marL="0" indent="0" algn="l" defTabSz="914126" rtl="0" eaLnBrk="1" latinLnBrk="0" hangingPunct="1">
              <a:lnSpc>
                <a:spcPct val="90000"/>
              </a:lnSpc>
              <a:spcBef>
                <a:spcPts val="1000"/>
              </a:spcBef>
              <a:buFont typeface="Arial" panose="020B0604020202020204" pitchFamily="34" charset="0"/>
              <a:buNone/>
              <a:defRPr sz="1400" kern="1200">
                <a:solidFill>
                  <a:schemeClr val="bg1">
                    <a:lumMod val="65000"/>
                  </a:schemeClr>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defTabSz="913852"/>
            <a:r>
              <a:rPr lang="en-US" dirty="0">
                <a:solidFill>
                  <a:srgbClr val="FFFFFF">
                    <a:lumMod val="65000"/>
                  </a:srgbClr>
                </a:solidFill>
              </a:rPr>
              <a:t>Source: Bloomberg Intelligence; Fiserv </a:t>
            </a:r>
            <a:r>
              <a:rPr lang="en-US" dirty="0" err="1">
                <a:solidFill>
                  <a:srgbClr val="FFFFFF">
                    <a:lumMod val="65000"/>
                  </a:srgbClr>
                </a:solidFill>
              </a:rPr>
              <a:t>SpendTrend</a:t>
            </a:r>
            <a:r>
              <a:rPr lang="en-US" dirty="0">
                <a:solidFill>
                  <a:srgbClr val="FFFFFF">
                    <a:lumMod val="65000"/>
                  </a:srgbClr>
                </a:solidFill>
              </a:rPr>
              <a:t>, Read Research Report: </a:t>
            </a:r>
            <a:r>
              <a:rPr lang="en-US" dirty="0">
                <a:solidFill>
                  <a:srgbClr val="FFFFFF">
                    <a:lumMod val="65000"/>
                  </a:srgbClr>
                </a:solidFill>
                <a:hlinkClick r:id="rId3"/>
              </a:rPr>
              <a:t>Click Here</a:t>
            </a:r>
            <a:r>
              <a:rPr lang="en-US" dirty="0">
                <a:solidFill>
                  <a:srgbClr val="FFFFFF">
                    <a:lumMod val="65000"/>
                  </a:srgbClr>
                </a:solidFill>
              </a:rPr>
              <a:t>  </a:t>
            </a:r>
          </a:p>
        </p:txBody>
      </p:sp>
      <p:pic>
        <p:nvPicPr>
          <p:cNvPr id="16" name="Picture 15" descr="Chart&#10;&#10;Description automatically generated">
            <a:extLst>
              <a:ext uri="{FF2B5EF4-FFF2-40B4-BE49-F238E27FC236}">
                <a16:creationId xmlns:a16="http://schemas.microsoft.com/office/drawing/2014/main" xmlns="" id="{AAE79A08-52AD-4998-ABD4-B1D6AA99C9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3847" y="1919245"/>
            <a:ext cx="5326546" cy="3628390"/>
          </a:xfrm>
          <a:prstGeom prst="rect">
            <a:avLst/>
          </a:prstGeom>
        </p:spPr>
      </p:pic>
      <p:pic>
        <p:nvPicPr>
          <p:cNvPr id="18" name="Picture 17" descr="A picture containing chart&#10;&#10;Description automatically generated">
            <a:extLst>
              <a:ext uri="{FF2B5EF4-FFF2-40B4-BE49-F238E27FC236}">
                <a16:creationId xmlns:a16="http://schemas.microsoft.com/office/drawing/2014/main" xmlns="" id="{236E099C-EE65-452F-88F9-A8C43C3E8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432" y="1919245"/>
            <a:ext cx="6049171" cy="3628390"/>
          </a:xfrm>
          <a:prstGeom prst="rect">
            <a:avLst/>
          </a:prstGeom>
        </p:spPr>
      </p:pic>
    </p:spTree>
    <p:extLst>
      <p:ext uri="{BB962C8B-B14F-4D97-AF65-F5344CB8AC3E}">
        <p14:creationId xmlns:p14="http://schemas.microsoft.com/office/powerpoint/2010/main" val="31448849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7F36CEF-3D72-E042-ABEE-1DAE90FAECF1}"/>
              </a:ext>
            </a:extLst>
          </p:cNvPr>
          <p:cNvSpPr>
            <a:spLocks noGrp="1"/>
          </p:cNvSpPr>
          <p:nvPr>
            <p:ph type="body" sz="quarter" idx="10"/>
          </p:nvPr>
        </p:nvSpPr>
        <p:spPr>
          <a:xfrm>
            <a:off x="427037" y="480018"/>
            <a:ext cx="10047734" cy="669751"/>
          </a:xfrm>
        </p:spPr>
        <p:txBody>
          <a:bodyPr>
            <a:noAutofit/>
          </a:bodyPr>
          <a:lstStyle/>
          <a:p>
            <a:r>
              <a:rPr lang="en-US" dirty="0"/>
              <a:t>Excess Inventory a Risk to Retailer Profitability</a:t>
            </a:r>
          </a:p>
        </p:txBody>
      </p:sp>
      <p:pic>
        <p:nvPicPr>
          <p:cNvPr id="4" name="Picture 3" descr="A screenshot of a computer&#10;&#10;Description automatically generated with low confidence">
            <a:extLst>
              <a:ext uri="{FF2B5EF4-FFF2-40B4-BE49-F238E27FC236}">
                <a16:creationId xmlns:a16="http://schemas.microsoft.com/office/drawing/2014/main" xmlns="" id="{FDDD1B92-C75C-4296-B11E-D3CBB0EBEEBA}"/>
              </a:ext>
            </a:extLst>
          </p:cNvPr>
          <p:cNvPicPr>
            <a:picLocks noChangeAspect="1"/>
          </p:cNvPicPr>
          <p:nvPr/>
        </p:nvPicPr>
        <p:blipFill rotWithShape="1">
          <a:blip r:embed="rId3">
            <a:extLst>
              <a:ext uri="{28A0092B-C50C-407E-A947-70E740481C1C}">
                <a14:useLocalDpi xmlns:a14="http://schemas.microsoft.com/office/drawing/2010/main" val="0"/>
              </a:ext>
            </a:extLst>
          </a:blip>
          <a:srcRect b="9630"/>
          <a:stretch/>
        </p:blipFill>
        <p:spPr>
          <a:xfrm>
            <a:off x="427037" y="1545086"/>
            <a:ext cx="7795083" cy="4546102"/>
          </a:xfrm>
          <a:prstGeom prst="rect">
            <a:avLst/>
          </a:prstGeom>
        </p:spPr>
      </p:pic>
      <p:sp>
        <p:nvSpPr>
          <p:cNvPr id="7" name="Text Placeholder 9">
            <a:extLst>
              <a:ext uri="{FF2B5EF4-FFF2-40B4-BE49-F238E27FC236}">
                <a16:creationId xmlns:a16="http://schemas.microsoft.com/office/drawing/2014/main" xmlns="" id="{CAF1BAAB-A4C8-4163-8193-B9B32A099048}"/>
              </a:ext>
            </a:extLst>
          </p:cNvPr>
          <p:cNvSpPr txBox="1">
            <a:spLocks/>
          </p:cNvSpPr>
          <p:nvPr/>
        </p:nvSpPr>
        <p:spPr>
          <a:xfrm>
            <a:off x="427035" y="6437090"/>
            <a:ext cx="8332205" cy="321190"/>
          </a:xfrm>
          <a:prstGeom prst="rect">
            <a:avLst/>
          </a:prstGeom>
        </p:spPr>
        <p:txBody>
          <a:bodyPr/>
          <a:lstStyle>
            <a:lvl1pPr marL="0" indent="0" algn="l" defTabSz="914126" rtl="0" eaLnBrk="1" latinLnBrk="0" hangingPunct="1">
              <a:lnSpc>
                <a:spcPct val="90000"/>
              </a:lnSpc>
              <a:spcBef>
                <a:spcPts val="1000"/>
              </a:spcBef>
              <a:buFont typeface="Arial" panose="020B0604020202020204" pitchFamily="34" charset="0"/>
              <a:buNone/>
              <a:defRPr sz="1400" kern="1200">
                <a:solidFill>
                  <a:schemeClr val="bg1">
                    <a:lumMod val="65000"/>
                  </a:schemeClr>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defTabSz="913852"/>
            <a:r>
              <a:rPr lang="en-US" dirty="0">
                <a:solidFill>
                  <a:srgbClr val="FFFFFF">
                    <a:lumMod val="65000"/>
                  </a:srgbClr>
                </a:solidFill>
              </a:rPr>
              <a:t>Source: Bloomberg Intelligence; Read Research Report: </a:t>
            </a:r>
            <a:r>
              <a:rPr lang="en-US" dirty="0">
                <a:solidFill>
                  <a:srgbClr val="FFFFFF">
                    <a:lumMod val="65000"/>
                  </a:srgbClr>
                </a:solidFill>
                <a:hlinkClick r:id="rId4"/>
              </a:rPr>
              <a:t>Click Here</a:t>
            </a:r>
            <a:r>
              <a:rPr lang="en-US" dirty="0">
                <a:solidFill>
                  <a:srgbClr val="FFFFFF">
                    <a:lumMod val="65000"/>
                  </a:srgbClr>
                </a:solidFill>
              </a:rPr>
              <a:t>  </a:t>
            </a:r>
          </a:p>
        </p:txBody>
      </p:sp>
    </p:spTree>
    <p:extLst>
      <p:ext uri="{BB962C8B-B14F-4D97-AF65-F5344CB8AC3E}">
        <p14:creationId xmlns:p14="http://schemas.microsoft.com/office/powerpoint/2010/main" val="14353277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7F36CEF-3D72-E042-ABEE-1DAE90FAECF1}"/>
              </a:ext>
            </a:extLst>
          </p:cNvPr>
          <p:cNvSpPr>
            <a:spLocks noGrp="1"/>
          </p:cNvSpPr>
          <p:nvPr>
            <p:ph type="body" sz="quarter" idx="10"/>
          </p:nvPr>
        </p:nvSpPr>
        <p:spPr>
          <a:xfrm>
            <a:off x="427035" y="519742"/>
            <a:ext cx="10047734" cy="669751"/>
          </a:xfrm>
        </p:spPr>
        <p:txBody>
          <a:bodyPr>
            <a:noAutofit/>
          </a:bodyPr>
          <a:lstStyle/>
          <a:p>
            <a:r>
              <a:rPr lang="en-US" dirty="0"/>
              <a:t>US Retail Bond Spreads Spike as Spending Slows</a:t>
            </a:r>
          </a:p>
        </p:txBody>
      </p:sp>
      <p:sp>
        <p:nvSpPr>
          <p:cNvPr id="6" name="Text Placeholder 9">
            <a:extLst>
              <a:ext uri="{FF2B5EF4-FFF2-40B4-BE49-F238E27FC236}">
                <a16:creationId xmlns:a16="http://schemas.microsoft.com/office/drawing/2014/main" xmlns="" id="{34DA0734-5689-4698-994E-484419DA9D0B}"/>
              </a:ext>
            </a:extLst>
          </p:cNvPr>
          <p:cNvSpPr txBox="1">
            <a:spLocks/>
          </p:cNvSpPr>
          <p:nvPr/>
        </p:nvSpPr>
        <p:spPr>
          <a:xfrm>
            <a:off x="427035" y="6437090"/>
            <a:ext cx="8332205" cy="321190"/>
          </a:xfrm>
          <a:prstGeom prst="rect">
            <a:avLst/>
          </a:prstGeom>
        </p:spPr>
        <p:txBody>
          <a:bodyPr/>
          <a:lstStyle>
            <a:lvl1pPr marL="0" indent="0" algn="l" defTabSz="914126" rtl="0" eaLnBrk="1" latinLnBrk="0" hangingPunct="1">
              <a:lnSpc>
                <a:spcPct val="90000"/>
              </a:lnSpc>
              <a:spcBef>
                <a:spcPts val="1000"/>
              </a:spcBef>
              <a:buFont typeface="Arial" panose="020B0604020202020204" pitchFamily="34" charset="0"/>
              <a:buNone/>
              <a:defRPr sz="1400" kern="1200">
                <a:solidFill>
                  <a:schemeClr val="bg1">
                    <a:lumMod val="65000"/>
                  </a:schemeClr>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defTabSz="913852"/>
            <a:r>
              <a:rPr lang="en-US" dirty="0">
                <a:solidFill>
                  <a:srgbClr val="FFFFFF">
                    <a:lumMod val="65000"/>
                  </a:srgbClr>
                </a:solidFill>
              </a:rPr>
              <a:t>Source: Bloomberg Intelligence; Read Research Report: </a:t>
            </a:r>
            <a:r>
              <a:rPr lang="en-US" dirty="0">
                <a:solidFill>
                  <a:srgbClr val="FFFFFF">
                    <a:lumMod val="65000"/>
                  </a:srgbClr>
                </a:solidFill>
                <a:hlinkClick r:id="rId3"/>
              </a:rPr>
              <a:t>Click Here</a:t>
            </a:r>
            <a:r>
              <a:rPr lang="en-US" dirty="0">
                <a:solidFill>
                  <a:srgbClr val="FFFFFF">
                    <a:lumMod val="65000"/>
                  </a:srgbClr>
                </a:solidFill>
              </a:rPr>
              <a:t>  </a:t>
            </a:r>
          </a:p>
        </p:txBody>
      </p:sp>
      <p:pic>
        <p:nvPicPr>
          <p:cNvPr id="4" name="Picture 3" descr="Chart, histogram&#10;&#10;Description automatically generated">
            <a:extLst>
              <a:ext uri="{FF2B5EF4-FFF2-40B4-BE49-F238E27FC236}">
                <a16:creationId xmlns:a16="http://schemas.microsoft.com/office/drawing/2014/main" xmlns="" id="{76EA8ACD-E0F4-4191-A1C6-70E52AC45C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034" y="1479294"/>
            <a:ext cx="8526599" cy="4858965"/>
          </a:xfrm>
          <a:prstGeom prst="rect">
            <a:avLst/>
          </a:prstGeom>
        </p:spPr>
      </p:pic>
    </p:spTree>
    <p:extLst>
      <p:ext uri="{BB962C8B-B14F-4D97-AF65-F5344CB8AC3E}">
        <p14:creationId xmlns:p14="http://schemas.microsoft.com/office/powerpoint/2010/main" val="34789043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E9FC47AE-8127-4D49-A284-C77C235DE3F5}"/>
              </a:ext>
            </a:extLst>
          </p:cNvPr>
          <p:cNvSpPr/>
          <p:nvPr/>
        </p:nvSpPr>
        <p:spPr>
          <a:xfrm>
            <a:off x="455612" y="2286000"/>
            <a:ext cx="1295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xmlns="" id="{C797061A-CA64-364A-B472-98971D689457}"/>
              </a:ext>
            </a:extLst>
          </p:cNvPr>
          <p:cNvSpPr>
            <a:spLocks noGrp="1"/>
          </p:cNvSpPr>
          <p:nvPr>
            <p:ph type="body" sz="quarter" idx="10"/>
          </p:nvPr>
        </p:nvSpPr>
        <p:spPr>
          <a:xfrm>
            <a:off x="9176153" y="3404702"/>
            <a:ext cx="1905000" cy="292100"/>
          </a:xfrm>
        </p:spPr>
        <p:txBody>
          <a:bodyPr>
            <a:normAutofit lnSpcReduction="10000"/>
          </a:bodyPr>
          <a:lstStyle/>
          <a:p>
            <a:pPr marL="0" indent="0">
              <a:buNone/>
            </a:pPr>
            <a:r>
              <a:rPr lang="en-US" dirty="0"/>
              <a:t>Matt Geudtner</a:t>
            </a:r>
          </a:p>
        </p:txBody>
      </p:sp>
      <p:sp>
        <p:nvSpPr>
          <p:cNvPr id="3" name="Text Placeholder 2">
            <a:extLst>
              <a:ext uri="{FF2B5EF4-FFF2-40B4-BE49-F238E27FC236}">
                <a16:creationId xmlns:a16="http://schemas.microsoft.com/office/drawing/2014/main" xmlns="" id="{80BB787D-2B16-E644-A297-A67AAD975EB2}"/>
              </a:ext>
            </a:extLst>
          </p:cNvPr>
          <p:cNvSpPr>
            <a:spLocks noGrp="1"/>
          </p:cNvSpPr>
          <p:nvPr>
            <p:ph type="body" sz="quarter" idx="11"/>
          </p:nvPr>
        </p:nvSpPr>
        <p:spPr>
          <a:xfrm>
            <a:off x="9176153" y="3671402"/>
            <a:ext cx="1905000" cy="252898"/>
          </a:xfrm>
        </p:spPr>
        <p:txBody>
          <a:bodyPr>
            <a:normAutofit fontScale="77500" lnSpcReduction="20000"/>
          </a:bodyPr>
          <a:lstStyle/>
          <a:p>
            <a:pPr marL="0" indent="0">
              <a:buNone/>
            </a:pPr>
            <a:r>
              <a:rPr lang="en-US" dirty="0"/>
              <a:t>Industrials Credit Analyst</a:t>
            </a:r>
          </a:p>
        </p:txBody>
      </p:sp>
      <p:sp>
        <p:nvSpPr>
          <p:cNvPr id="4" name="Text Placeholder 3">
            <a:extLst>
              <a:ext uri="{FF2B5EF4-FFF2-40B4-BE49-F238E27FC236}">
                <a16:creationId xmlns:a16="http://schemas.microsoft.com/office/drawing/2014/main" xmlns="" id="{5C569DAF-443A-544F-B174-8FD6EC6EF1FF}"/>
              </a:ext>
            </a:extLst>
          </p:cNvPr>
          <p:cNvSpPr>
            <a:spLocks noGrp="1"/>
          </p:cNvSpPr>
          <p:nvPr>
            <p:ph type="body" sz="quarter" idx="13"/>
          </p:nvPr>
        </p:nvSpPr>
        <p:spPr>
          <a:xfrm>
            <a:off x="9176153" y="3925402"/>
            <a:ext cx="1905000" cy="265598"/>
          </a:xfrm>
        </p:spPr>
        <p:txBody>
          <a:bodyPr>
            <a:normAutofit fontScale="85000" lnSpcReduction="10000"/>
          </a:bodyPr>
          <a:lstStyle/>
          <a:p>
            <a:pPr marL="0" indent="0">
              <a:buNone/>
            </a:pPr>
            <a:r>
              <a:rPr lang="en-US" dirty="0"/>
              <a:t>Bloomberg Intelligence</a:t>
            </a:r>
          </a:p>
        </p:txBody>
      </p:sp>
      <p:pic>
        <p:nvPicPr>
          <p:cNvPr id="6" name="Picture Placeholder 5" descr="A person in a suit and tie&#10;&#10;Description automatically generated with medium confidence">
            <a:extLst>
              <a:ext uri="{FF2B5EF4-FFF2-40B4-BE49-F238E27FC236}">
                <a16:creationId xmlns:a16="http://schemas.microsoft.com/office/drawing/2014/main" xmlns="" id="{98B67D75-08F1-42F3-8DF1-01E1AD0CA15C}"/>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48" r="48"/>
          <a:stretch>
            <a:fillRect/>
          </a:stretch>
        </p:blipFill>
        <p:spPr>
          <a:xfrm>
            <a:off x="9278938" y="1295400"/>
            <a:ext cx="1655762" cy="1657350"/>
          </a:xfrm>
        </p:spPr>
      </p:pic>
      <p:sp>
        <p:nvSpPr>
          <p:cNvPr id="9" name="Text Placeholder 6">
            <a:extLst>
              <a:ext uri="{FF2B5EF4-FFF2-40B4-BE49-F238E27FC236}">
                <a16:creationId xmlns:a16="http://schemas.microsoft.com/office/drawing/2014/main" xmlns="" id="{A569A353-72F2-4A44-AF73-FEA2174B103B}"/>
              </a:ext>
            </a:extLst>
          </p:cNvPr>
          <p:cNvSpPr txBox="1">
            <a:spLocks/>
          </p:cNvSpPr>
          <p:nvPr/>
        </p:nvSpPr>
        <p:spPr>
          <a:xfrm>
            <a:off x="608012" y="1066800"/>
            <a:ext cx="7696200" cy="757479"/>
          </a:xfrm>
          <a:prstGeom prst="rect">
            <a:avLst/>
          </a:prstGeom>
        </p:spPr>
        <p:txBody>
          <a:bodyPr/>
          <a:lstStyle>
            <a:lvl1pPr marL="0" indent="0" algn="l" defTabSz="914126" rtl="0" eaLnBrk="1" latinLnBrk="0" hangingPunct="1">
              <a:lnSpc>
                <a:spcPct val="90000"/>
              </a:lnSpc>
              <a:spcBef>
                <a:spcPts val="1000"/>
              </a:spcBef>
              <a:buFont typeface="Arial" panose="020B0604020202020204" pitchFamily="34" charset="0"/>
              <a:buNone/>
              <a:defRPr sz="4999" b="1" i="0" kern="1200">
                <a:solidFill>
                  <a:schemeClr val="bg1"/>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47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47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4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4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4400" dirty="0">
                <a:solidFill>
                  <a:schemeClr val="bg2"/>
                </a:solidFill>
              </a:rPr>
              <a:t>Health and Outlook of the Global Consumer with the impact on Consumer &amp; Industrial Sectors</a:t>
            </a:r>
            <a:endParaRPr lang="en-US" sz="4400" dirty="0"/>
          </a:p>
        </p:txBody>
      </p:sp>
    </p:spTree>
    <p:extLst>
      <p:ext uri="{BB962C8B-B14F-4D97-AF65-F5344CB8AC3E}">
        <p14:creationId xmlns:p14="http://schemas.microsoft.com/office/powerpoint/2010/main" val="23954107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1F0F069-3076-4A6E-A049-098B4AD67D4C}"/>
              </a:ext>
            </a:extLst>
          </p:cNvPr>
          <p:cNvSpPr>
            <a:spLocks noGrp="1"/>
          </p:cNvSpPr>
          <p:nvPr>
            <p:ph type="body" sz="quarter" idx="10"/>
          </p:nvPr>
        </p:nvSpPr>
        <p:spPr/>
        <p:txBody>
          <a:bodyPr/>
          <a:lstStyle/>
          <a:p>
            <a:r>
              <a:rPr lang="en-US" dirty="0"/>
              <a:t>Aerospace</a:t>
            </a:r>
          </a:p>
        </p:txBody>
      </p:sp>
      <p:pic>
        <p:nvPicPr>
          <p:cNvPr id="4" name="Picture 3">
            <a:extLst>
              <a:ext uri="{FF2B5EF4-FFF2-40B4-BE49-F238E27FC236}">
                <a16:creationId xmlns:a16="http://schemas.microsoft.com/office/drawing/2014/main" xmlns="" id="{FAD2C5BF-C8D8-46F1-A52F-E066DA125C97}"/>
              </a:ext>
            </a:extLst>
          </p:cNvPr>
          <p:cNvPicPr/>
          <p:nvPr/>
        </p:nvPicPr>
        <p:blipFill>
          <a:blip r:embed="rId2"/>
          <a:stretch>
            <a:fillRect/>
          </a:stretch>
        </p:blipFill>
        <p:spPr>
          <a:xfrm>
            <a:off x="531812" y="1600200"/>
            <a:ext cx="8305801" cy="5029200"/>
          </a:xfrm>
          <a:prstGeom prst="rect">
            <a:avLst/>
          </a:prstGeom>
        </p:spPr>
      </p:pic>
    </p:spTree>
    <p:extLst>
      <p:ext uri="{BB962C8B-B14F-4D97-AF65-F5344CB8AC3E}">
        <p14:creationId xmlns:p14="http://schemas.microsoft.com/office/powerpoint/2010/main" val="3144494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7F36CEF-3D72-E042-ABEE-1DAE90FAECF1}"/>
              </a:ext>
            </a:extLst>
          </p:cNvPr>
          <p:cNvSpPr>
            <a:spLocks noGrp="1"/>
          </p:cNvSpPr>
          <p:nvPr>
            <p:ph type="body" sz="quarter" idx="10"/>
          </p:nvPr>
        </p:nvSpPr>
        <p:spPr>
          <a:xfrm>
            <a:off x="427037" y="457200"/>
            <a:ext cx="11534775" cy="914400"/>
          </a:xfrm>
        </p:spPr>
        <p:txBody>
          <a:bodyPr/>
          <a:lstStyle/>
          <a:p>
            <a:r>
              <a:rPr lang="en-US" sz="3200" dirty="0"/>
              <a:t>Financial Bonds (Excluding AT1/Preferreds) Over 20 Bps Wide Vs. Overall IG Index</a:t>
            </a:r>
          </a:p>
        </p:txBody>
      </p:sp>
      <p:sp>
        <p:nvSpPr>
          <p:cNvPr id="11" name="TextBox 10"/>
          <p:cNvSpPr txBox="1"/>
          <p:nvPr/>
        </p:nvSpPr>
        <p:spPr>
          <a:xfrm>
            <a:off x="6246812" y="1642647"/>
            <a:ext cx="5605729" cy="338554"/>
          </a:xfrm>
          <a:prstGeom prst="rect">
            <a:avLst/>
          </a:prstGeom>
          <a:noFill/>
        </p:spPr>
        <p:txBody>
          <a:bodyPr wrap="square" rtlCol="0">
            <a:spAutoFit/>
          </a:bodyPr>
          <a:lstStyle/>
          <a:p>
            <a:r>
              <a:rPr lang="en-US" sz="1600" u="sng" dirty="0">
                <a:solidFill>
                  <a:schemeClr val="bg1"/>
                </a:solidFill>
                <a:latin typeface="Arial" panose="020B0604020202020204" pitchFamily="34" charset="0"/>
                <a:cs typeface="Arial" panose="020B0604020202020204" pitchFamily="34" charset="0"/>
              </a:rPr>
              <a:t>Fins Spreads Used to Be Tight to Corporate Index</a:t>
            </a:r>
          </a:p>
        </p:txBody>
      </p:sp>
      <p:sp>
        <p:nvSpPr>
          <p:cNvPr id="13" name="TextBox 12"/>
          <p:cNvSpPr txBox="1"/>
          <p:nvPr/>
        </p:nvSpPr>
        <p:spPr>
          <a:xfrm>
            <a:off x="303212" y="1611725"/>
            <a:ext cx="5903963" cy="338554"/>
          </a:xfrm>
          <a:prstGeom prst="rect">
            <a:avLst/>
          </a:prstGeom>
          <a:noFill/>
        </p:spPr>
        <p:txBody>
          <a:bodyPr wrap="square" rtlCol="0">
            <a:spAutoFit/>
          </a:bodyPr>
          <a:lstStyle/>
          <a:p>
            <a:r>
              <a:rPr lang="en-US" sz="1600" u="sng" dirty="0">
                <a:solidFill>
                  <a:schemeClr val="bg1"/>
                </a:solidFill>
                <a:latin typeface="Arial" panose="020B0604020202020204" pitchFamily="34" charset="0"/>
                <a:cs typeface="Arial" panose="020B0604020202020204" pitchFamily="34" charset="0"/>
              </a:rPr>
              <a:t>Bank Stocks, Bond Spreads, S&amp;P 500, 10Y UST</a:t>
            </a:r>
          </a:p>
        </p:txBody>
      </p:sp>
      <p:sp>
        <p:nvSpPr>
          <p:cNvPr id="10" name="TextBox 9">
            <a:extLst>
              <a:ext uri="{FF2B5EF4-FFF2-40B4-BE49-F238E27FC236}">
                <a16:creationId xmlns:a16="http://schemas.microsoft.com/office/drawing/2014/main" xmlns="" id="{9CBD2DB2-5738-4A8B-A4C0-ED4133129C96}"/>
              </a:ext>
            </a:extLst>
          </p:cNvPr>
          <p:cNvSpPr txBox="1"/>
          <p:nvPr/>
        </p:nvSpPr>
        <p:spPr>
          <a:xfrm>
            <a:off x="463818" y="6077342"/>
            <a:ext cx="3954194" cy="307777"/>
          </a:xfrm>
          <a:prstGeom prst="rect">
            <a:avLst/>
          </a:prstGeom>
          <a:noFill/>
        </p:spPr>
        <p:txBody>
          <a:bodyPr wrap="square" rtlCol="0">
            <a:spAutoFit/>
          </a:bodyPr>
          <a:lstStyle/>
          <a:p>
            <a:r>
              <a:rPr lang="en-US" sz="1400" dirty="0">
                <a:solidFill>
                  <a:srgbClr val="4BACC6"/>
                </a:solidFill>
                <a:latin typeface="Avenir Next P for BBG"/>
              </a:rPr>
              <a:t>Source: Bloomberg</a:t>
            </a:r>
          </a:p>
        </p:txBody>
      </p:sp>
      <p:pic>
        <p:nvPicPr>
          <p:cNvPr id="4" name="Picture 3">
            <a:extLst>
              <a:ext uri="{FF2B5EF4-FFF2-40B4-BE49-F238E27FC236}">
                <a16:creationId xmlns:a16="http://schemas.microsoft.com/office/drawing/2014/main" xmlns="" id="{7653A959-A4E2-422B-A12E-666E5FE6B2AF}"/>
              </a:ext>
            </a:extLst>
          </p:cNvPr>
          <p:cNvPicPr>
            <a:picLocks noChangeAspect="1"/>
          </p:cNvPicPr>
          <p:nvPr/>
        </p:nvPicPr>
        <p:blipFill rotWithShape="1">
          <a:blip r:embed="rId2"/>
          <a:srcRect t="-1" b="4288"/>
          <a:stretch/>
        </p:blipFill>
        <p:spPr>
          <a:xfrm>
            <a:off x="6194425" y="1981202"/>
            <a:ext cx="5731012" cy="2771420"/>
          </a:xfrm>
          <a:prstGeom prst="rect">
            <a:avLst/>
          </a:prstGeom>
        </p:spPr>
      </p:pic>
      <p:pic>
        <p:nvPicPr>
          <p:cNvPr id="6" name="Picture 5">
            <a:extLst>
              <a:ext uri="{FF2B5EF4-FFF2-40B4-BE49-F238E27FC236}">
                <a16:creationId xmlns:a16="http://schemas.microsoft.com/office/drawing/2014/main" xmlns="" id="{8D3CFF7E-D135-4E1B-A374-AC10C2B4E38B}"/>
              </a:ext>
            </a:extLst>
          </p:cNvPr>
          <p:cNvPicPr>
            <a:picLocks noChangeAspect="1"/>
          </p:cNvPicPr>
          <p:nvPr/>
        </p:nvPicPr>
        <p:blipFill rotWithShape="1">
          <a:blip r:embed="rId3"/>
          <a:srcRect b="3223"/>
          <a:stretch/>
        </p:blipFill>
        <p:spPr>
          <a:xfrm>
            <a:off x="357274" y="1925930"/>
            <a:ext cx="5841810" cy="2981792"/>
          </a:xfrm>
          <a:prstGeom prst="rect">
            <a:avLst/>
          </a:prstGeom>
        </p:spPr>
      </p:pic>
    </p:spTree>
    <p:extLst>
      <p:ext uri="{BB962C8B-B14F-4D97-AF65-F5344CB8AC3E}">
        <p14:creationId xmlns:p14="http://schemas.microsoft.com/office/powerpoint/2010/main" val="22426123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CBF65816-B2BB-4714-82F7-0CE41692620A}"/>
              </a:ext>
            </a:extLst>
          </p:cNvPr>
          <p:cNvSpPr>
            <a:spLocks noGrp="1"/>
          </p:cNvSpPr>
          <p:nvPr>
            <p:ph type="body" sz="quarter" idx="10"/>
          </p:nvPr>
        </p:nvSpPr>
        <p:spPr/>
        <p:txBody>
          <a:bodyPr/>
          <a:lstStyle/>
          <a:p>
            <a:r>
              <a:rPr lang="en-US" dirty="0"/>
              <a:t>Boeing</a:t>
            </a:r>
          </a:p>
        </p:txBody>
      </p:sp>
      <p:pic>
        <p:nvPicPr>
          <p:cNvPr id="4" name="Picture 3">
            <a:extLst>
              <a:ext uri="{FF2B5EF4-FFF2-40B4-BE49-F238E27FC236}">
                <a16:creationId xmlns:a16="http://schemas.microsoft.com/office/drawing/2014/main" xmlns="" id="{F4F0EA62-3764-45E9-B67E-912E5FE9DA17}"/>
              </a:ext>
            </a:extLst>
          </p:cNvPr>
          <p:cNvPicPr/>
          <p:nvPr/>
        </p:nvPicPr>
        <p:blipFill>
          <a:blip r:embed="rId2"/>
          <a:stretch>
            <a:fillRect/>
          </a:stretch>
        </p:blipFill>
        <p:spPr>
          <a:xfrm>
            <a:off x="531812" y="1752600"/>
            <a:ext cx="11126806" cy="4267200"/>
          </a:xfrm>
          <a:prstGeom prst="rect">
            <a:avLst/>
          </a:prstGeom>
        </p:spPr>
      </p:pic>
    </p:spTree>
    <p:extLst>
      <p:ext uri="{BB962C8B-B14F-4D97-AF65-F5344CB8AC3E}">
        <p14:creationId xmlns:p14="http://schemas.microsoft.com/office/powerpoint/2010/main" val="16506248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8424106-8562-4997-B67C-9647259411B9}"/>
              </a:ext>
            </a:extLst>
          </p:cNvPr>
          <p:cNvSpPr>
            <a:spLocks noGrp="1"/>
          </p:cNvSpPr>
          <p:nvPr>
            <p:ph type="body" sz="quarter" idx="10"/>
          </p:nvPr>
        </p:nvSpPr>
        <p:spPr/>
        <p:txBody>
          <a:bodyPr/>
          <a:lstStyle/>
          <a:p>
            <a:r>
              <a:rPr lang="en-US" dirty="0"/>
              <a:t>Boeing</a:t>
            </a:r>
          </a:p>
        </p:txBody>
      </p:sp>
      <p:pic>
        <p:nvPicPr>
          <p:cNvPr id="4" name="Picture 3">
            <a:extLst>
              <a:ext uri="{FF2B5EF4-FFF2-40B4-BE49-F238E27FC236}">
                <a16:creationId xmlns:a16="http://schemas.microsoft.com/office/drawing/2014/main" xmlns="" id="{0F5570BA-C2D4-4599-AAAB-78B9FB6B3661}"/>
              </a:ext>
            </a:extLst>
          </p:cNvPr>
          <p:cNvPicPr/>
          <p:nvPr/>
        </p:nvPicPr>
        <p:blipFill>
          <a:blip r:embed="rId2"/>
          <a:stretch>
            <a:fillRect/>
          </a:stretch>
        </p:blipFill>
        <p:spPr>
          <a:xfrm>
            <a:off x="531812" y="1827784"/>
            <a:ext cx="11126806" cy="4039616"/>
          </a:xfrm>
          <a:prstGeom prst="rect">
            <a:avLst/>
          </a:prstGeom>
        </p:spPr>
      </p:pic>
      <p:sp>
        <p:nvSpPr>
          <p:cNvPr id="5" name="TextBox 4">
            <a:extLst>
              <a:ext uri="{FF2B5EF4-FFF2-40B4-BE49-F238E27FC236}">
                <a16:creationId xmlns:a16="http://schemas.microsoft.com/office/drawing/2014/main" xmlns="" id="{DB1166F9-5F8D-4C2D-BFD4-E898C4B622FA}"/>
              </a:ext>
            </a:extLst>
          </p:cNvPr>
          <p:cNvSpPr txBox="1"/>
          <p:nvPr/>
        </p:nvSpPr>
        <p:spPr>
          <a:xfrm>
            <a:off x="455612" y="6096000"/>
            <a:ext cx="6705600" cy="307777"/>
          </a:xfrm>
          <a:prstGeom prst="rect">
            <a:avLst/>
          </a:prstGeom>
          <a:noFill/>
        </p:spPr>
        <p:txBody>
          <a:bodyPr wrap="square" rtlCol="0">
            <a:spAutoFit/>
          </a:bodyPr>
          <a:lstStyle/>
          <a:p>
            <a:r>
              <a:rPr lang="en-US" sz="1400" dirty="0">
                <a:solidFill>
                  <a:srgbClr val="4BACC6"/>
                </a:solidFill>
                <a:latin typeface="Avenir Next P for BBG"/>
              </a:rPr>
              <a:t>Source: Bloomberg Intelligence, Bloomberg Estimates</a:t>
            </a:r>
          </a:p>
        </p:txBody>
      </p:sp>
    </p:spTree>
    <p:extLst>
      <p:ext uri="{BB962C8B-B14F-4D97-AF65-F5344CB8AC3E}">
        <p14:creationId xmlns:p14="http://schemas.microsoft.com/office/powerpoint/2010/main" val="19382556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435C7BA-E5DF-4CB9-8323-1E2A37FB8436}"/>
              </a:ext>
            </a:extLst>
          </p:cNvPr>
          <p:cNvSpPr>
            <a:spLocks noGrp="1"/>
          </p:cNvSpPr>
          <p:nvPr>
            <p:ph type="body" sz="quarter" idx="10"/>
          </p:nvPr>
        </p:nvSpPr>
        <p:spPr/>
        <p:txBody>
          <a:bodyPr/>
          <a:lstStyle/>
          <a:p>
            <a:r>
              <a:rPr lang="en-US" dirty="0"/>
              <a:t>Boeing</a:t>
            </a:r>
          </a:p>
        </p:txBody>
      </p:sp>
      <p:pic>
        <p:nvPicPr>
          <p:cNvPr id="4" name="Picture 3">
            <a:extLst>
              <a:ext uri="{FF2B5EF4-FFF2-40B4-BE49-F238E27FC236}">
                <a16:creationId xmlns:a16="http://schemas.microsoft.com/office/drawing/2014/main" xmlns="" id="{C036B992-AAE3-459E-9A68-0D12CBB3CD16}"/>
              </a:ext>
            </a:extLst>
          </p:cNvPr>
          <p:cNvPicPr/>
          <p:nvPr/>
        </p:nvPicPr>
        <p:blipFill>
          <a:blip r:embed="rId2"/>
          <a:stretch>
            <a:fillRect/>
          </a:stretch>
        </p:blipFill>
        <p:spPr>
          <a:xfrm>
            <a:off x="427036" y="1828800"/>
            <a:ext cx="11231581" cy="4191000"/>
          </a:xfrm>
          <a:prstGeom prst="rect">
            <a:avLst/>
          </a:prstGeom>
        </p:spPr>
      </p:pic>
    </p:spTree>
    <p:extLst>
      <p:ext uri="{BB962C8B-B14F-4D97-AF65-F5344CB8AC3E}">
        <p14:creationId xmlns:p14="http://schemas.microsoft.com/office/powerpoint/2010/main" val="14084888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056B3E9-C61A-4928-A5A1-07326FEBD7E4}"/>
              </a:ext>
            </a:extLst>
          </p:cNvPr>
          <p:cNvSpPr>
            <a:spLocks noGrp="1"/>
          </p:cNvSpPr>
          <p:nvPr>
            <p:ph type="body" sz="quarter" idx="10"/>
          </p:nvPr>
        </p:nvSpPr>
        <p:spPr/>
        <p:txBody>
          <a:bodyPr/>
          <a:lstStyle/>
          <a:p>
            <a:r>
              <a:rPr lang="en-US" dirty="0"/>
              <a:t>Boeing</a:t>
            </a:r>
          </a:p>
        </p:txBody>
      </p:sp>
      <p:pic>
        <p:nvPicPr>
          <p:cNvPr id="4" name="Picture 3">
            <a:extLst>
              <a:ext uri="{FF2B5EF4-FFF2-40B4-BE49-F238E27FC236}">
                <a16:creationId xmlns:a16="http://schemas.microsoft.com/office/drawing/2014/main" xmlns="" id="{9F69FCAE-91CD-4268-941A-569A4C39B1C9}"/>
              </a:ext>
            </a:extLst>
          </p:cNvPr>
          <p:cNvPicPr/>
          <p:nvPr/>
        </p:nvPicPr>
        <p:blipFill>
          <a:blip r:embed="rId2"/>
          <a:stretch>
            <a:fillRect/>
          </a:stretch>
        </p:blipFill>
        <p:spPr>
          <a:xfrm>
            <a:off x="427037" y="1676400"/>
            <a:ext cx="11153775" cy="4267200"/>
          </a:xfrm>
          <a:prstGeom prst="rect">
            <a:avLst/>
          </a:prstGeom>
        </p:spPr>
      </p:pic>
    </p:spTree>
    <p:extLst>
      <p:ext uri="{BB962C8B-B14F-4D97-AF65-F5344CB8AC3E}">
        <p14:creationId xmlns:p14="http://schemas.microsoft.com/office/powerpoint/2010/main" val="27216520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D2C04BD-D882-4740-82E8-013DF8D80F2E}"/>
              </a:ext>
            </a:extLst>
          </p:cNvPr>
          <p:cNvSpPr>
            <a:spLocks noGrp="1"/>
          </p:cNvSpPr>
          <p:nvPr>
            <p:ph type="body" sz="quarter" idx="10"/>
          </p:nvPr>
        </p:nvSpPr>
        <p:spPr/>
        <p:txBody>
          <a:bodyPr/>
          <a:lstStyle/>
          <a:p>
            <a:r>
              <a:rPr lang="en-US" dirty="0"/>
              <a:t>Howmet</a:t>
            </a:r>
          </a:p>
        </p:txBody>
      </p:sp>
      <p:pic>
        <p:nvPicPr>
          <p:cNvPr id="4" name="Picture 3">
            <a:extLst>
              <a:ext uri="{FF2B5EF4-FFF2-40B4-BE49-F238E27FC236}">
                <a16:creationId xmlns:a16="http://schemas.microsoft.com/office/drawing/2014/main" xmlns="" id="{2A481E4F-611B-4E92-A8A5-3E8F87F4D492}"/>
              </a:ext>
            </a:extLst>
          </p:cNvPr>
          <p:cNvPicPr/>
          <p:nvPr/>
        </p:nvPicPr>
        <p:blipFill>
          <a:blip r:embed="rId2"/>
          <a:stretch>
            <a:fillRect/>
          </a:stretch>
        </p:blipFill>
        <p:spPr>
          <a:xfrm>
            <a:off x="427036" y="1676400"/>
            <a:ext cx="11231581" cy="4343400"/>
          </a:xfrm>
          <a:prstGeom prst="rect">
            <a:avLst/>
          </a:prstGeom>
        </p:spPr>
      </p:pic>
      <p:sp>
        <p:nvSpPr>
          <p:cNvPr id="5" name="TextBox 4">
            <a:extLst>
              <a:ext uri="{FF2B5EF4-FFF2-40B4-BE49-F238E27FC236}">
                <a16:creationId xmlns:a16="http://schemas.microsoft.com/office/drawing/2014/main" xmlns="" id="{3EE279B3-EF07-4956-B7B8-DF6A45A2B3AB}"/>
              </a:ext>
            </a:extLst>
          </p:cNvPr>
          <p:cNvSpPr txBox="1"/>
          <p:nvPr/>
        </p:nvSpPr>
        <p:spPr>
          <a:xfrm>
            <a:off x="455612" y="6096000"/>
            <a:ext cx="6705600" cy="307777"/>
          </a:xfrm>
          <a:prstGeom prst="rect">
            <a:avLst/>
          </a:prstGeom>
          <a:noFill/>
        </p:spPr>
        <p:txBody>
          <a:bodyPr wrap="square" rtlCol="0">
            <a:spAutoFit/>
          </a:bodyPr>
          <a:lstStyle/>
          <a:p>
            <a:r>
              <a:rPr lang="en-US" sz="1400" dirty="0">
                <a:solidFill>
                  <a:srgbClr val="4BACC6"/>
                </a:solidFill>
                <a:latin typeface="Avenir Next P for BBG"/>
              </a:rPr>
              <a:t>Source: Bloomberg Intelligence, Company Filings, Bloomberg Estimates</a:t>
            </a:r>
          </a:p>
        </p:txBody>
      </p:sp>
    </p:spTree>
    <p:extLst>
      <p:ext uri="{BB962C8B-B14F-4D97-AF65-F5344CB8AC3E}">
        <p14:creationId xmlns:p14="http://schemas.microsoft.com/office/powerpoint/2010/main" val="41854223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48177ED-7A9A-477C-B802-9F3E5441360A}"/>
              </a:ext>
            </a:extLst>
          </p:cNvPr>
          <p:cNvSpPr>
            <a:spLocks noGrp="1"/>
          </p:cNvSpPr>
          <p:nvPr>
            <p:ph type="body" sz="quarter" idx="10"/>
          </p:nvPr>
        </p:nvSpPr>
        <p:spPr/>
        <p:txBody>
          <a:bodyPr/>
          <a:lstStyle/>
          <a:p>
            <a:r>
              <a:rPr lang="en-US" dirty="0"/>
              <a:t>Howmet</a:t>
            </a:r>
          </a:p>
        </p:txBody>
      </p:sp>
      <p:pic>
        <p:nvPicPr>
          <p:cNvPr id="4" name="Picture 3">
            <a:extLst>
              <a:ext uri="{FF2B5EF4-FFF2-40B4-BE49-F238E27FC236}">
                <a16:creationId xmlns:a16="http://schemas.microsoft.com/office/drawing/2014/main" xmlns="" id="{6C7D2FF0-800C-4AC5-B636-DFB78F2CAC68}"/>
              </a:ext>
            </a:extLst>
          </p:cNvPr>
          <p:cNvPicPr/>
          <p:nvPr/>
        </p:nvPicPr>
        <p:blipFill>
          <a:blip r:embed="rId2"/>
          <a:stretch>
            <a:fillRect/>
          </a:stretch>
        </p:blipFill>
        <p:spPr>
          <a:xfrm>
            <a:off x="912812" y="1828800"/>
            <a:ext cx="9144000" cy="4114800"/>
          </a:xfrm>
          <a:prstGeom prst="rect">
            <a:avLst/>
          </a:prstGeom>
        </p:spPr>
      </p:pic>
    </p:spTree>
    <p:extLst>
      <p:ext uri="{BB962C8B-B14F-4D97-AF65-F5344CB8AC3E}">
        <p14:creationId xmlns:p14="http://schemas.microsoft.com/office/powerpoint/2010/main" val="15056914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D09E3D3F-B5FA-425B-B83A-EC5EB8FE9473}"/>
              </a:ext>
            </a:extLst>
          </p:cNvPr>
          <p:cNvSpPr/>
          <p:nvPr/>
        </p:nvSpPr>
        <p:spPr>
          <a:xfrm>
            <a:off x="684212" y="2286000"/>
            <a:ext cx="1219200"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xmlns="" id="{C797061A-CA64-364A-B472-98971D689457}"/>
              </a:ext>
            </a:extLst>
          </p:cNvPr>
          <p:cNvSpPr>
            <a:spLocks noGrp="1"/>
          </p:cNvSpPr>
          <p:nvPr>
            <p:ph type="body" sz="quarter" idx="10"/>
          </p:nvPr>
        </p:nvSpPr>
        <p:spPr>
          <a:xfrm>
            <a:off x="9176153" y="3404702"/>
            <a:ext cx="1905000" cy="292100"/>
          </a:xfrm>
        </p:spPr>
        <p:txBody>
          <a:bodyPr>
            <a:normAutofit lnSpcReduction="10000"/>
          </a:bodyPr>
          <a:lstStyle/>
          <a:p>
            <a:pPr marL="0" indent="0">
              <a:buNone/>
            </a:pPr>
            <a:r>
              <a:rPr lang="en-US" dirty="0"/>
              <a:t>Spencer Cutter</a:t>
            </a:r>
          </a:p>
        </p:txBody>
      </p:sp>
      <p:sp>
        <p:nvSpPr>
          <p:cNvPr id="3" name="Text Placeholder 2">
            <a:extLst>
              <a:ext uri="{FF2B5EF4-FFF2-40B4-BE49-F238E27FC236}">
                <a16:creationId xmlns:a16="http://schemas.microsoft.com/office/drawing/2014/main" xmlns="" id="{80BB787D-2B16-E644-A297-A67AAD975EB2}"/>
              </a:ext>
            </a:extLst>
          </p:cNvPr>
          <p:cNvSpPr>
            <a:spLocks noGrp="1"/>
          </p:cNvSpPr>
          <p:nvPr>
            <p:ph type="body" sz="quarter" idx="11"/>
          </p:nvPr>
        </p:nvSpPr>
        <p:spPr>
          <a:xfrm>
            <a:off x="9176153" y="3671402"/>
            <a:ext cx="1905000" cy="252898"/>
          </a:xfrm>
        </p:spPr>
        <p:txBody>
          <a:bodyPr>
            <a:normAutofit fontScale="92500" lnSpcReduction="20000"/>
          </a:bodyPr>
          <a:lstStyle/>
          <a:p>
            <a:pPr marL="0" indent="0">
              <a:buNone/>
            </a:pPr>
            <a:r>
              <a:rPr lang="en-US" dirty="0"/>
              <a:t>Energy Credit Analyst</a:t>
            </a:r>
          </a:p>
        </p:txBody>
      </p:sp>
      <p:sp>
        <p:nvSpPr>
          <p:cNvPr id="4" name="Text Placeholder 3">
            <a:extLst>
              <a:ext uri="{FF2B5EF4-FFF2-40B4-BE49-F238E27FC236}">
                <a16:creationId xmlns:a16="http://schemas.microsoft.com/office/drawing/2014/main" xmlns="" id="{5C569DAF-443A-544F-B174-8FD6EC6EF1FF}"/>
              </a:ext>
            </a:extLst>
          </p:cNvPr>
          <p:cNvSpPr>
            <a:spLocks noGrp="1"/>
          </p:cNvSpPr>
          <p:nvPr>
            <p:ph type="body" sz="quarter" idx="13"/>
          </p:nvPr>
        </p:nvSpPr>
        <p:spPr>
          <a:xfrm>
            <a:off x="9176153" y="3925402"/>
            <a:ext cx="1905000" cy="265598"/>
          </a:xfrm>
        </p:spPr>
        <p:txBody>
          <a:bodyPr>
            <a:normAutofit fontScale="85000" lnSpcReduction="10000"/>
          </a:bodyPr>
          <a:lstStyle/>
          <a:p>
            <a:pPr marL="0" indent="0">
              <a:buNone/>
            </a:pPr>
            <a:r>
              <a:rPr lang="en-US" dirty="0"/>
              <a:t>Bloomberg Intelligence</a:t>
            </a:r>
          </a:p>
        </p:txBody>
      </p:sp>
      <p:sp>
        <p:nvSpPr>
          <p:cNvPr id="7" name="Text Placeholder 6">
            <a:extLst>
              <a:ext uri="{FF2B5EF4-FFF2-40B4-BE49-F238E27FC236}">
                <a16:creationId xmlns:a16="http://schemas.microsoft.com/office/drawing/2014/main" xmlns="" id="{A25CAA03-8638-439A-A41A-4CF5E8468BC6}"/>
              </a:ext>
            </a:extLst>
          </p:cNvPr>
          <p:cNvSpPr>
            <a:spLocks noGrp="1"/>
          </p:cNvSpPr>
          <p:nvPr>
            <p:ph type="body" sz="quarter" idx="14"/>
          </p:nvPr>
        </p:nvSpPr>
        <p:spPr>
          <a:xfrm>
            <a:off x="608012" y="1066800"/>
            <a:ext cx="8154400" cy="757479"/>
          </a:xfrm>
        </p:spPr>
        <p:txBody>
          <a:bodyPr/>
          <a:lstStyle/>
          <a:p>
            <a:r>
              <a:rPr lang="en-US" sz="4800" b="1" dirty="0">
                <a:solidFill>
                  <a:schemeClr val="bg2"/>
                </a:solidFill>
                <a:latin typeface="Arial" panose="020B0604020202020204" pitchFamily="34" charset="0"/>
                <a:cs typeface="Arial" panose="020B0604020202020204" pitchFamily="34" charset="0"/>
              </a:rPr>
              <a:t>Energy Discussion and important capital allocation decisions that need to be made</a:t>
            </a:r>
            <a:endParaRPr lang="en-US" sz="4800" dirty="0"/>
          </a:p>
        </p:txBody>
      </p:sp>
      <p:pic>
        <p:nvPicPr>
          <p:cNvPr id="10" name="Picture Placeholder 9" descr="A person in a suit and tie&#10;&#10;Description automatically generated with medium confidence">
            <a:extLst>
              <a:ext uri="{FF2B5EF4-FFF2-40B4-BE49-F238E27FC236}">
                <a16:creationId xmlns:a16="http://schemas.microsoft.com/office/drawing/2014/main" xmlns="" id="{27DDEA9F-B543-47DF-BF38-806CE2D20D2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5622" b="5622"/>
          <a:stretch>
            <a:fillRect/>
          </a:stretch>
        </p:blipFill>
        <p:spPr>
          <a:xfrm>
            <a:off x="9278938" y="1295400"/>
            <a:ext cx="1655762" cy="1657350"/>
          </a:xfrm>
        </p:spPr>
      </p:pic>
    </p:spTree>
    <p:extLst>
      <p:ext uri="{BB962C8B-B14F-4D97-AF65-F5344CB8AC3E}">
        <p14:creationId xmlns:p14="http://schemas.microsoft.com/office/powerpoint/2010/main" val="41006979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CBF65816-B2BB-4714-82F7-0CE41692620A}"/>
              </a:ext>
            </a:extLst>
          </p:cNvPr>
          <p:cNvSpPr>
            <a:spLocks noGrp="1"/>
          </p:cNvSpPr>
          <p:nvPr>
            <p:ph type="body" sz="quarter" idx="10"/>
          </p:nvPr>
        </p:nvSpPr>
        <p:spPr/>
        <p:txBody>
          <a:bodyPr/>
          <a:lstStyle/>
          <a:p>
            <a:r>
              <a:rPr lang="en-US" dirty="0"/>
              <a:t>2008 GFC – Oil Plunged, Spreads Widened, but…</a:t>
            </a:r>
          </a:p>
        </p:txBody>
      </p:sp>
      <p:pic>
        <p:nvPicPr>
          <p:cNvPr id="5" name="Picture 4">
            <a:extLst>
              <a:ext uri="{FF2B5EF4-FFF2-40B4-BE49-F238E27FC236}">
                <a16:creationId xmlns:a16="http://schemas.microsoft.com/office/drawing/2014/main" xmlns="" id="{998F53B4-1CC6-41E9-A82E-F3400F80D07E}"/>
              </a:ext>
            </a:extLst>
          </p:cNvPr>
          <p:cNvPicPr>
            <a:picLocks noChangeAspect="1"/>
          </p:cNvPicPr>
          <p:nvPr/>
        </p:nvPicPr>
        <p:blipFill>
          <a:blip r:embed="rId2"/>
          <a:stretch>
            <a:fillRect/>
          </a:stretch>
        </p:blipFill>
        <p:spPr>
          <a:xfrm>
            <a:off x="1370012" y="1426043"/>
            <a:ext cx="9372600" cy="4746157"/>
          </a:xfrm>
          <a:prstGeom prst="rect">
            <a:avLst/>
          </a:prstGeom>
        </p:spPr>
      </p:pic>
    </p:spTree>
    <p:extLst>
      <p:ext uri="{BB962C8B-B14F-4D97-AF65-F5344CB8AC3E}">
        <p14:creationId xmlns:p14="http://schemas.microsoft.com/office/powerpoint/2010/main" val="35205819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CBF65816-B2BB-4714-82F7-0CE41692620A}"/>
              </a:ext>
            </a:extLst>
          </p:cNvPr>
          <p:cNvSpPr>
            <a:spLocks noGrp="1"/>
          </p:cNvSpPr>
          <p:nvPr>
            <p:ph type="body" sz="quarter" idx="10"/>
          </p:nvPr>
        </p:nvSpPr>
        <p:spPr/>
        <p:txBody>
          <a:bodyPr/>
          <a:lstStyle/>
          <a:p>
            <a:r>
              <a:rPr lang="en-US" dirty="0"/>
              <a:t>2008 GFC – Energy Was Still A “Safe Haven” </a:t>
            </a:r>
          </a:p>
        </p:txBody>
      </p:sp>
      <p:pic>
        <p:nvPicPr>
          <p:cNvPr id="4" name="Picture 3">
            <a:extLst>
              <a:ext uri="{FF2B5EF4-FFF2-40B4-BE49-F238E27FC236}">
                <a16:creationId xmlns:a16="http://schemas.microsoft.com/office/drawing/2014/main" xmlns="" id="{B9D11B59-1675-43AF-AC4A-391429DA326D}"/>
              </a:ext>
            </a:extLst>
          </p:cNvPr>
          <p:cNvPicPr>
            <a:picLocks noChangeAspect="1"/>
          </p:cNvPicPr>
          <p:nvPr/>
        </p:nvPicPr>
        <p:blipFill>
          <a:blip r:embed="rId2"/>
          <a:stretch>
            <a:fillRect/>
          </a:stretch>
        </p:blipFill>
        <p:spPr>
          <a:xfrm>
            <a:off x="1522412" y="1500428"/>
            <a:ext cx="8991599" cy="4662737"/>
          </a:xfrm>
          <a:prstGeom prst="rect">
            <a:avLst/>
          </a:prstGeom>
        </p:spPr>
      </p:pic>
    </p:spTree>
    <p:extLst>
      <p:ext uri="{BB962C8B-B14F-4D97-AF65-F5344CB8AC3E}">
        <p14:creationId xmlns:p14="http://schemas.microsoft.com/office/powerpoint/2010/main" val="29139945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CBF65816-B2BB-4714-82F7-0CE41692620A}"/>
              </a:ext>
            </a:extLst>
          </p:cNvPr>
          <p:cNvSpPr>
            <a:spLocks noGrp="1"/>
          </p:cNvSpPr>
          <p:nvPr>
            <p:ph type="body" sz="quarter" idx="10"/>
          </p:nvPr>
        </p:nvSpPr>
        <p:spPr/>
        <p:txBody>
          <a:bodyPr/>
          <a:lstStyle/>
          <a:p>
            <a:r>
              <a:rPr lang="en-US" dirty="0"/>
              <a:t>Independent Energy - Where Is The Market Today?</a:t>
            </a:r>
          </a:p>
        </p:txBody>
      </p:sp>
      <p:pic>
        <p:nvPicPr>
          <p:cNvPr id="5" name="Picture 4">
            <a:extLst>
              <a:ext uri="{FF2B5EF4-FFF2-40B4-BE49-F238E27FC236}">
                <a16:creationId xmlns:a16="http://schemas.microsoft.com/office/drawing/2014/main" xmlns="" id="{BF462C7D-9442-4FEA-A077-0A9E3E37AE7E}"/>
              </a:ext>
            </a:extLst>
          </p:cNvPr>
          <p:cNvPicPr>
            <a:picLocks noChangeAspect="1"/>
          </p:cNvPicPr>
          <p:nvPr/>
        </p:nvPicPr>
        <p:blipFill>
          <a:blip r:embed="rId2"/>
          <a:stretch>
            <a:fillRect/>
          </a:stretch>
        </p:blipFill>
        <p:spPr>
          <a:xfrm>
            <a:off x="1217612" y="1381380"/>
            <a:ext cx="9143999" cy="5034468"/>
          </a:xfrm>
          <a:prstGeom prst="rect">
            <a:avLst/>
          </a:prstGeom>
        </p:spPr>
      </p:pic>
    </p:spTree>
    <p:extLst>
      <p:ext uri="{BB962C8B-B14F-4D97-AF65-F5344CB8AC3E}">
        <p14:creationId xmlns:p14="http://schemas.microsoft.com/office/powerpoint/2010/main" val="3859907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7F36CEF-3D72-E042-ABEE-1DAE90FAECF1}"/>
              </a:ext>
            </a:extLst>
          </p:cNvPr>
          <p:cNvSpPr>
            <a:spLocks noGrp="1"/>
          </p:cNvSpPr>
          <p:nvPr>
            <p:ph type="body" sz="quarter" idx="10"/>
          </p:nvPr>
        </p:nvSpPr>
        <p:spPr>
          <a:xfrm>
            <a:off x="427037" y="457200"/>
            <a:ext cx="11534775" cy="914400"/>
          </a:xfrm>
        </p:spPr>
        <p:txBody>
          <a:bodyPr/>
          <a:lstStyle/>
          <a:p>
            <a:r>
              <a:rPr lang="en-US" sz="3200" dirty="0"/>
              <a:t>March Total Returns Positive While Excess Returns Negative</a:t>
            </a:r>
          </a:p>
        </p:txBody>
      </p:sp>
      <p:sp>
        <p:nvSpPr>
          <p:cNvPr id="13" name="TextBox 12"/>
          <p:cNvSpPr txBox="1"/>
          <p:nvPr/>
        </p:nvSpPr>
        <p:spPr>
          <a:xfrm>
            <a:off x="3046412" y="1611725"/>
            <a:ext cx="5903963" cy="338554"/>
          </a:xfrm>
          <a:prstGeom prst="rect">
            <a:avLst/>
          </a:prstGeom>
          <a:noFill/>
        </p:spPr>
        <p:txBody>
          <a:bodyPr wrap="square" rtlCol="0">
            <a:spAutoFit/>
          </a:bodyPr>
          <a:lstStyle/>
          <a:p>
            <a:r>
              <a:rPr lang="en-US" sz="1600" u="sng" dirty="0">
                <a:solidFill>
                  <a:schemeClr val="bg1"/>
                </a:solidFill>
                <a:latin typeface="Arial" panose="020B0604020202020204" pitchFamily="34" charset="0"/>
                <a:cs typeface="Arial" panose="020B0604020202020204" pitchFamily="34" charset="0"/>
              </a:rPr>
              <a:t>Big U.S. Banks March 23: Total &amp; Excess Returns</a:t>
            </a:r>
          </a:p>
        </p:txBody>
      </p:sp>
      <p:sp>
        <p:nvSpPr>
          <p:cNvPr id="10" name="TextBox 9">
            <a:extLst>
              <a:ext uri="{FF2B5EF4-FFF2-40B4-BE49-F238E27FC236}">
                <a16:creationId xmlns:a16="http://schemas.microsoft.com/office/drawing/2014/main" xmlns="" id="{B4B16CB1-AE52-43D1-8B9F-E82847B80D89}"/>
              </a:ext>
            </a:extLst>
          </p:cNvPr>
          <p:cNvSpPr txBox="1"/>
          <p:nvPr/>
        </p:nvSpPr>
        <p:spPr>
          <a:xfrm>
            <a:off x="463818" y="6321623"/>
            <a:ext cx="3954194" cy="307777"/>
          </a:xfrm>
          <a:prstGeom prst="rect">
            <a:avLst/>
          </a:prstGeom>
          <a:noFill/>
        </p:spPr>
        <p:txBody>
          <a:bodyPr wrap="square" rtlCol="0">
            <a:spAutoFit/>
          </a:bodyPr>
          <a:lstStyle/>
          <a:p>
            <a:r>
              <a:rPr lang="en-US" sz="1400" dirty="0">
                <a:solidFill>
                  <a:srgbClr val="4BACC6"/>
                </a:solidFill>
                <a:latin typeface="Avenir Next P for BBG"/>
              </a:rPr>
              <a:t>Source: Bloomberg</a:t>
            </a:r>
          </a:p>
        </p:txBody>
      </p:sp>
      <p:pic>
        <p:nvPicPr>
          <p:cNvPr id="9" name="Picture 8">
            <a:extLst>
              <a:ext uri="{FF2B5EF4-FFF2-40B4-BE49-F238E27FC236}">
                <a16:creationId xmlns:a16="http://schemas.microsoft.com/office/drawing/2014/main" xmlns="" id="{677B4900-B177-4F06-9321-5D74EE95209F}"/>
              </a:ext>
            </a:extLst>
          </p:cNvPr>
          <p:cNvPicPr>
            <a:picLocks noChangeAspect="1"/>
          </p:cNvPicPr>
          <p:nvPr/>
        </p:nvPicPr>
        <p:blipFill rotWithShape="1">
          <a:blip r:embed="rId2"/>
          <a:srcRect b="91833"/>
          <a:stretch/>
        </p:blipFill>
        <p:spPr>
          <a:xfrm>
            <a:off x="3091181" y="1966321"/>
            <a:ext cx="5097194" cy="338554"/>
          </a:xfrm>
          <a:prstGeom prst="rect">
            <a:avLst/>
          </a:prstGeom>
        </p:spPr>
      </p:pic>
      <p:pic>
        <p:nvPicPr>
          <p:cNvPr id="4" name="Picture 3">
            <a:extLst>
              <a:ext uri="{FF2B5EF4-FFF2-40B4-BE49-F238E27FC236}">
                <a16:creationId xmlns:a16="http://schemas.microsoft.com/office/drawing/2014/main" xmlns="" id="{5A9823AA-2EA8-4161-9C3D-F45982B7C507}"/>
              </a:ext>
            </a:extLst>
          </p:cNvPr>
          <p:cNvPicPr>
            <a:picLocks noChangeAspect="1"/>
          </p:cNvPicPr>
          <p:nvPr/>
        </p:nvPicPr>
        <p:blipFill>
          <a:blip r:embed="rId3"/>
          <a:stretch>
            <a:fillRect/>
          </a:stretch>
        </p:blipFill>
        <p:spPr>
          <a:xfrm>
            <a:off x="3046412" y="2286000"/>
            <a:ext cx="5097194" cy="3487553"/>
          </a:xfrm>
          <a:prstGeom prst="rect">
            <a:avLst/>
          </a:prstGeom>
        </p:spPr>
      </p:pic>
    </p:spTree>
    <p:extLst>
      <p:ext uri="{BB962C8B-B14F-4D97-AF65-F5344CB8AC3E}">
        <p14:creationId xmlns:p14="http://schemas.microsoft.com/office/powerpoint/2010/main" val="8587040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4934CC7-75E9-7D45-8105-E7787CFEE39A}"/>
              </a:ext>
            </a:extLst>
          </p:cNvPr>
          <p:cNvSpPr>
            <a:spLocks noGrp="1"/>
          </p:cNvSpPr>
          <p:nvPr>
            <p:ph type="body" sz="quarter" idx="10"/>
          </p:nvPr>
        </p:nvSpPr>
        <p:spPr>
          <a:xfrm>
            <a:off x="427037" y="381001"/>
            <a:ext cx="11534775" cy="838200"/>
          </a:xfrm>
        </p:spPr>
        <p:txBody>
          <a:bodyPr/>
          <a:lstStyle/>
          <a:p>
            <a:r>
              <a:rPr lang="en-US" dirty="0">
                <a:solidFill>
                  <a:srgbClr val="EBEBEB"/>
                </a:solidFill>
              </a:rPr>
              <a:t>Strong Balance Sheets Entering 2023</a:t>
            </a:r>
            <a:endParaRPr lang="en-US" dirty="0">
              <a:solidFill>
                <a:schemeClr val="accent1">
                  <a:lumMod val="60000"/>
                  <a:lumOff val="40000"/>
                </a:schemeClr>
              </a:solidFill>
            </a:endParaRPr>
          </a:p>
        </p:txBody>
      </p:sp>
      <p:pic>
        <p:nvPicPr>
          <p:cNvPr id="5" name="Picture 4">
            <a:extLst>
              <a:ext uri="{FF2B5EF4-FFF2-40B4-BE49-F238E27FC236}">
                <a16:creationId xmlns:a16="http://schemas.microsoft.com/office/drawing/2014/main" xmlns="" id="{6A471CE2-E841-4DC2-9DC3-84A049457C37}"/>
              </a:ext>
            </a:extLst>
          </p:cNvPr>
          <p:cNvPicPr>
            <a:picLocks noChangeAspect="1"/>
          </p:cNvPicPr>
          <p:nvPr/>
        </p:nvPicPr>
        <p:blipFill>
          <a:blip r:embed="rId2"/>
          <a:stretch>
            <a:fillRect/>
          </a:stretch>
        </p:blipFill>
        <p:spPr>
          <a:xfrm>
            <a:off x="6246812" y="1828800"/>
            <a:ext cx="5410200" cy="3581400"/>
          </a:xfrm>
          <a:prstGeom prst="rect">
            <a:avLst/>
          </a:prstGeom>
        </p:spPr>
      </p:pic>
      <p:pic>
        <p:nvPicPr>
          <p:cNvPr id="7" name="Picture 6">
            <a:extLst>
              <a:ext uri="{FF2B5EF4-FFF2-40B4-BE49-F238E27FC236}">
                <a16:creationId xmlns:a16="http://schemas.microsoft.com/office/drawing/2014/main" xmlns="" id="{BEB19C9D-2934-4754-81A0-DE5C5CDC4227}"/>
              </a:ext>
            </a:extLst>
          </p:cNvPr>
          <p:cNvPicPr>
            <a:picLocks noChangeAspect="1"/>
          </p:cNvPicPr>
          <p:nvPr/>
        </p:nvPicPr>
        <p:blipFill>
          <a:blip r:embed="rId3"/>
          <a:stretch>
            <a:fillRect/>
          </a:stretch>
        </p:blipFill>
        <p:spPr>
          <a:xfrm>
            <a:off x="531813" y="1828800"/>
            <a:ext cx="5638799" cy="3581400"/>
          </a:xfrm>
          <a:prstGeom prst="rect">
            <a:avLst/>
          </a:prstGeom>
        </p:spPr>
      </p:pic>
    </p:spTree>
    <p:extLst>
      <p:ext uri="{BB962C8B-B14F-4D97-AF65-F5344CB8AC3E}">
        <p14:creationId xmlns:p14="http://schemas.microsoft.com/office/powerpoint/2010/main" val="27324967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CBF65816-B2BB-4714-82F7-0CE41692620A}"/>
              </a:ext>
            </a:extLst>
          </p:cNvPr>
          <p:cNvSpPr>
            <a:spLocks noGrp="1"/>
          </p:cNvSpPr>
          <p:nvPr>
            <p:ph type="body" sz="quarter" idx="10"/>
          </p:nvPr>
        </p:nvSpPr>
        <p:spPr/>
        <p:txBody>
          <a:bodyPr/>
          <a:lstStyle/>
          <a:p>
            <a:r>
              <a:rPr lang="en-US" dirty="0"/>
              <a:t>Sustainable Free Cash Flow at $50 Oil</a:t>
            </a:r>
          </a:p>
        </p:txBody>
      </p:sp>
      <p:pic>
        <p:nvPicPr>
          <p:cNvPr id="4" name="Picture 3">
            <a:extLst>
              <a:ext uri="{FF2B5EF4-FFF2-40B4-BE49-F238E27FC236}">
                <a16:creationId xmlns:a16="http://schemas.microsoft.com/office/drawing/2014/main" xmlns="" id="{87088BA1-6128-438B-AD2B-FE22A5A1D452}"/>
              </a:ext>
            </a:extLst>
          </p:cNvPr>
          <p:cNvPicPr>
            <a:picLocks noChangeAspect="1"/>
          </p:cNvPicPr>
          <p:nvPr/>
        </p:nvPicPr>
        <p:blipFill>
          <a:blip r:embed="rId2"/>
          <a:stretch>
            <a:fillRect/>
          </a:stretch>
        </p:blipFill>
        <p:spPr>
          <a:xfrm>
            <a:off x="1674813" y="1368694"/>
            <a:ext cx="8431526" cy="4879706"/>
          </a:xfrm>
          <a:prstGeom prst="rect">
            <a:avLst/>
          </a:prstGeom>
        </p:spPr>
      </p:pic>
    </p:spTree>
    <p:extLst>
      <p:ext uri="{BB962C8B-B14F-4D97-AF65-F5344CB8AC3E}">
        <p14:creationId xmlns:p14="http://schemas.microsoft.com/office/powerpoint/2010/main" val="21510555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CBF65816-B2BB-4714-82F7-0CE41692620A}"/>
              </a:ext>
            </a:extLst>
          </p:cNvPr>
          <p:cNvSpPr>
            <a:spLocks noGrp="1"/>
          </p:cNvSpPr>
          <p:nvPr>
            <p:ph type="body" sz="quarter" idx="10"/>
          </p:nvPr>
        </p:nvSpPr>
        <p:spPr/>
        <p:txBody>
          <a:bodyPr/>
          <a:lstStyle/>
          <a:p>
            <a:r>
              <a:rPr lang="en-US" dirty="0"/>
              <a:t>What About Natural Gas?</a:t>
            </a:r>
          </a:p>
        </p:txBody>
      </p:sp>
      <p:pic>
        <p:nvPicPr>
          <p:cNvPr id="5" name="Picture 4">
            <a:extLst>
              <a:ext uri="{FF2B5EF4-FFF2-40B4-BE49-F238E27FC236}">
                <a16:creationId xmlns:a16="http://schemas.microsoft.com/office/drawing/2014/main" xmlns="" id="{12CC6793-8D1B-423B-8B7D-5EDA13950F1B}"/>
              </a:ext>
            </a:extLst>
          </p:cNvPr>
          <p:cNvPicPr>
            <a:picLocks noChangeAspect="1"/>
          </p:cNvPicPr>
          <p:nvPr/>
        </p:nvPicPr>
        <p:blipFill>
          <a:blip r:embed="rId2"/>
          <a:stretch>
            <a:fillRect/>
          </a:stretch>
        </p:blipFill>
        <p:spPr>
          <a:xfrm>
            <a:off x="1446212" y="1438523"/>
            <a:ext cx="8991599" cy="4812405"/>
          </a:xfrm>
          <a:prstGeom prst="rect">
            <a:avLst/>
          </a:prstGeom>
        </p:spPr>
      </p:pic>
    </p:spTree>
    <p:extLst>
      <p:ext uri="{BB962C8B-B14F-4D97-AF65-F5344CB8AC3E}">
        <p14:creationId xmlns:p14="http://schemas.microsoft.com/office/powerpoint/2010/main" val="19030702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CBF65816-B2BB-4714-82F7-0CE41692620A}"/>
              </a:ext>
            </a:extLst>
          </p:cNvPr>
          <p:cNvSpPr>
            <a:spLocks noGrp="1"/>
          </p:cNvSpPr>
          <p:nvPr>
            <p:ph type="body" sz="quarter" idx="10"/>
          </p:nvPr>
        </p:nvSpPr>
        <p:spPr/>
        <p:txBody>
          <a:bodyPr/>
          <a:lstStyle/>
          <a:p>
            <a:r>
              <a:rPr lang="en-US" dirty="0"/>
              <a:t>Credit Metrics Expected to Remain Solid</a:t>
            </a:r>
          </a:p>
        </p:txBody>
      </p:sp>
      <p:pic>
        <p:nvPicPr>
          <p:cNvPr id="4" name="Picture 3">
            <a:extLst>
              <a:ext uri="{FF2B5EF4-FFF2-40B4-BE49-F238E27FC236}">
                <a16:creationId xmlns:a16="http://schemas.microsoft.com/office/drawing/2014/main" xmlns="" id="{F001C2D0-A5DF-4EC4-8D3B-4107410DB8E8}"/>
              </a:ext>
            </a:extLst>
          </p:cNvPr>
          <p:cNvPicPr>
            <a:picLocks noChangeAspect="1"/>
          </p:cNvPicPr>
          <p:nvPr/>
        </p:nvPicPr>
        <p:blipFill>
          <a:blip r:embed="rId2"/>
          <a:stretch>
            <a:fillRect/>
          </a:stretch>
        </p:blipFill>
        <p:spPr>
          <a:xfrm>
            <a:off x="912812" y="1981200"/>
            <a:ext cx="9997193" cy="3443336"/>
          </a:xfrm>
          <a:prstGeom prst="rect">
            <a:avLst/>
          </a:prstGeom>
        </p:spPr>
      </p:pic>
      <p:sp>
        <p:nvSpPr>
          <p:cNvPr id="5" name="TextBox 4">
            <a:extLst>
              <a:ext uri="{FF2B5EF4-FFF2-40B4-BE49-F238E27FC236}">
                <a16:creationId xmlns:a16="http://schemas.microsoft.com/office/drawing/2014/main" xmlns="" id="{5BD800F2-52BD-4FDA-8998-6FBC525C1E3F}"/>
              </a:ext>
            </a:extLst>
          </p:cNvPr>
          <p:cNvSpPr txBox="1"/>
          <p:nvPr/>
        </p:nvSpPr>
        <p:spPr>
          <a:xfrm>
            <a:off x="455612" y="6096000"/>
            <a:ext cx="6011594" cy="307777"/>
          </a:xfrm>
          <a:prstGeom prst="rect">
            <a:avLst/>
          </a:prstGeom>
          <a:noFill/>
        </p:spPr>
        <p:txBody>
          <a:bodyPr wrap="square" rtlCol="0">
            <a:spAutoFit/>
          </a:bodyPr>
          <a:lstStyle/>
          <a:p>
            <a:r>
              <a:rPr lang="en-US" sz="1400" dirty="0">
                <a:solidFill>
                  <a:srgbClr val="4BACC6"/>
                </a:solidFill>
                <a:latin typeface="Avenir Next P for BBG"/>
              </a:rPr>
              <a:t>Source: Bloomberg Data, Bloomberg Estimates</a:t>
            </a:r>
          </a:p>
        </p:txBody>
      </p:sp>
    </p:spTree>
    <p:extLst>
      <p:ext uri="{BB962C8B-B14F-4D97-AF65-F5344CB8AC3E}">
        <p14:creationId xmlns:p14="http://schemas.microsoft.com/office/powerpoint/2010/main" val="1201604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CBF65816-B2BB-4714-82F7-0CE41692620A}"/>
              </a:ext>
            </a:extLst>
          </p:cNvPr>
          <p:cNvSpPr>
            <a:spLocks noGrp="1"/>
          </p:cNvSpPr>
          <p:nvPr>
            <p:ph type="body" sz="quarter" idx="10"/>
          </p:nvPr>
        </p:nvSpPr>
        <p:spPr/>
        <p:txBody>
          <a:bodyPr/>
          <a:lstStyle/>
          <a:p>
            <a:r>
              <a:rPr lang="en-US" dirty="0"/>
              <a:t>Borrowing Base Breathing Room</a:t>
            </a:r>
          </a:p>
        </p:txBody>
      </p:sp>
      <p:pic>
        <p:nvPicPr>
          <p:cNvPr id="5" name="Picture 4">
            <a:extLst>
              <a:ext uri="{FF2B5EF4-FFF2-40B4-BE49-F238E27FC236}">
                <a16:creationId xmlns:a16="http://schemas.microsoft.com/office/drawing/2014/main" xmlns="" id="{5CC78FB1-24D2-4932-B13D-9022176C8AF4}"/>
              </a:ext>
            </a:extLst>
          </p:cNvPr>
          <p:cNvPicPr>
            <a:picLocks noChangeAspect="1"/>
          </p:cNvPicPr>
          <p:nvPr/>
        </p:nvPicPr>
        <p:blipFill>
          <a:blip r:embed="rId2"/>
          <a:stretch>
            <a:fillRect/>
          </a:stretch>
        </p:blipFill>
        <p:spPr>
          <a:xfrm>
            <a:off x="989012" y="1981200"/>
            <a:ext cx="10302257" cy="2981191"/>
          </a:xfrm>
          <a:prstGeom prst="rect">
            <a:avLst/>
          </a:prstGeom>
        </p:spPr>
      </p:pic>
      <p:sp>
        <p:nvSpPr>
          <p:cNvPr id="4" name="TextBox 3">
            <a:extLst>
              <a:ext uri="{FF2B5EF4-FFF2-40B4-BE49-F238E27FC236}">
                <a16:creationId xmlns:a16="http://schemas.microsoft.com/office/drawing/2014/main" xmlns="" id="{056FD202-9553-4C37-A71A-CDCB488AC21A}"/>
              </a:ext>
            </a:extLst>
          </p:cNvPr>
          <p:cNvSpPr txBox="1"/>
          <p:nvPr/>
        </p:nvSpPr>
        <p:spPr>
          <a:xfrm>
            <a:off x="455612" y="6096000"/>
            <a:ext cx="6011594" cy="307777"/>
          </a:xfrm>
          <a:prstGeom prst="rect">
            <a:avLst/>
          </a:prstGeom>
          <a:noFill/>
        </p:spPr>
        <p:txBody>
          <a:bodyPr wrap="square" rtlCol="0">
            <a:spAutoFit/>
          </a:bodyPr>
          <a:lstStyle/>
          <a:p>
            <a:r>
              <a:rPr lang="en-US" sz="1400" dirty="0">
                <a:solidFill>
                  <a:srgbClr val="4BACC6"/>
                </a:solidFill>
                <a:latin typeface="Avenir Next P for BBG"/>
              </a:rPr>
              <a:t>Source: Bloomberg Data</a:t>
            </a:r>
          </a:p>
        </p:txBody>
      </p:sp>
    </p:spTree>
    <p:extLst>
      <p:ext uri="{BB962C8B-B14F-4D97-AF65-F5344CB8AC3E}">
        <p14:creationId xmlns:p14="http://schemas.microsoft.com/office/powerpoint/2010/main" val="25295298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76853EE-7D4E-4E19-9DA6-181A0534B5C7}"/>
              </a:ext>
            </a:extLst>
          </p:cNvPr>
          <p:cNvSpPr/>
          <p:nvPr/>
        </p:nvSpPr>
        <p:spPr>
          <a:xfrm>
            <a:off x="608012" y="2286000"/>
            <a:ext cx="1143000"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xmlns="" id="{A25CAA03-8638-439A-A41A-4CF5E8468BC6}"/>
              </a:ext>
            </a:extLst>
          </p:cNvPr>
          <p:cNvSpPr>
            <a:spLocks noGrp="1"/>
          </p:cNvSpPr>
          <p:nvPr>
            <p:ph type="body" sz="quarter" idx="14"/>
          </p:nvPr>
        </p:nvSpPr>
        <p:spPr>
          <a:xfrm>
            <a:off x="608012" y="1066800"/>
            <a:ext cx="7924800" cy="757479"/>
          </a:xfrm>
        </p:spPr>
        <p:txBody>
          <a:bodyPr/>
          <a:lstStyle/>
          <a:p>
            <a:r>
              <a:rPr lang="en-US" sz="4400" b="1" dirty="0">
                <a:solidFill>
                  <a:schemeClr val="bg2"/>
                </a:solidFill>
                <a:latin typeface="Arial" panose="020B0604020202020204" pitchFamily="34" charset="0"/>
                <a:cs typeface="Arial" panose="020B0604020202020204" pitchFamily="34" charset="0"/>
              </a:rPr>
              <a:t>Relative value update on the TMT sector, including how to optimize Bloomberg functionality and data</a:t>
            </a:r>
            <a:endParaRPr lang="en-US" sz="4400" dirty="0"/>
          </a:p>
        </p:txBody>
      </p:sp>
      <p:sp>
        <p:nvSpPr>
          <p:cNvPr id="8" name="Text Placeholder 1">
            <a:extLst>
              <a:ext uri="{FF2B5EF4-FFF2-40B4-BE49-F238E27FC236}">
                <a16:creationId xmlns:a16="http://schemas.microsoft.com/office/drawing/2014/main" xmlns="" id="{7722E1EB-60EE-4929-85E5-2A1FE0CCDC22}"/>
              </a:ext>
            </a:extLst>
          </p:cNvPr>
          <p:cNvSpPr txBox="1">
            <a:spLocks/>
          </p:cNvSpPr>
          <p:nvPr/>
        </p:nvSpPr>
        <p:spPr>
          <a:xfrm>
            <a:off x="9066212" y="3505200"/>
            <a:ext cx="1905000" cy="292100"/>
          </a:xfrm>
          <a:prstGeom prst="rect">
            <a:avLst/>
          </a:prstGeom>
        </p:spPr>
        <p:txBody>
          <a:bodyPr>
            <a:normAutofit lnSpcReduction="10000"/>
          </a:bodyPr>
          <a:lstStyle>
            <a:lvl1pPr marL="228531" indent="-228531" algn="l" defTabSz="914126" rtl="0" eaLnBrk="1" latinLnBrk="0" hangingPunct="1">
              <a:lnSpc>
                <a:spcPct val="90000"/>
              </a:lnSpc>
              <a:spcBef>
                <a:spcPts val="1000"/>
              </a:spcBef>
              <a:buFont typeface="Arial" panose="020B0604020202020204" pitchFamily="34" charset="0"/>
              <a:buChar char="•"/>
              <a:defRPr lang="en-US" sz="1500" b="1" kern="1200" dirty="0" smtClean="0">
                <a:solidFill>
                  <a:schemeClr val="bg1"/>
                </a:solidFill>
                <a:latin typeface="Arial" panose="020B0604020202020204" pitchFamily="34" charset="0"/>
                <a:ea typeface="+mj-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lang="en-US" sz="1500" kern="1200" dirty="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US" dirty="0"/>
              <a:t>Stephen Flynn</a:t>
            </a:r>
          </a:p>
        </p:txBody>
      </p:sp>
      <p:sp>
        <p:nvSpPr>
          <p:cNvPr id="9" name="Text Placeholder 2">
            <a:extLst>
              <a:ext uri="{FF2B5EF4-FFF2-40B4-BE49-F238E27FC236}">
                <a16:creationId xmlns:a16="http://schemas.microsoft.com/office/drawing/2014/main" xmlns="" id="{AAB4BA28-CDD3-41C7-81A1-80AC020A5B13}"/>
              </a:ext>
            </a:extLst>
          </p:cNvPr>
          <p:cNvSpPr txBox="1">
            <a:spLocks/>
          </p:cNvSpPr>
          <p:nvPr/>
        </p:nvSpPr>
        <p:spPr>
          <a:xfrm>
            <a:off x="9066211" y="3771900"/>
            <a:ext cx="2388786" cy="443398"/>
          </a:xfrm>
          <a:prstGeom prst="rect">
            <a:avLst/>
          </a:prstGeom>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lang="en-US" sz="1500" b="0" kern="1200" dirty="0" smtClean="0">
                <a:solidFill>
                  <a:schemeClr val="bg1"/>
                </a:solidFill>
                <a:latin typeface="Arial" panose="020B0604020202020204" pitchFamily="34" charset="0"/>
                <a:ea typeface="+mj-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lang="en-US" sz="1500" kern="1200" dirty="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US" sz="1200" dirty="0"/>
              <a:t>Telecom &amp; Media Credit Analyst</a:t>
            </a:r>
          </a:p>
        </p:txBody>
      </p:sp>
      <p:sp>
        <p:nvSpPr>
          <p:cNvPr id="11" name="Text Placeholder 3">
            <a:extLst>
              <a:ext uri="{FF2B5EF4-FFF2-40B4-BE49-F238E27FC236}">
                <a16:creationId xmlns:a16="http://schemas.microsoft.com/office/drawing/2014/main" xmlns="" id="{904767C4-E769-4676-B9B2-EBD0EB9B95BF}"/>
              </a:ext>
            </a:extLst>
          </p:cNvPr>
          <p:cNvSpPr txBox="1">
            <a:spLocks/>
          </p:cNvSpPr>
          <p:nvPr/>
        </p:nvSpPr>
        <p:spPr>
          <a:xfrm>
            <a:off x="9066212" y="4025900"/>
            <a:ext cx="1905000" cy="265598"/>
          </a:xfrm>
          <a:prstGeom prst="rect">
            <a:avLst/>
          </a:prstGeom>
        </p:spPr>
        <p:txBody>
          <a:bodyPr>
            <a:normAutofit fontScale="85000" lnSpcReduction="10000"/>
          </a:bodyPr>
          <a:lstStyle>
            <a:lvl1pPr marL="228531" indent="-228531" algn="l" defTabSz="914126" rtl="0" eaLnBrk="1" latinLnBrk="0" hangingPunct="1">
              <a:lnSpc>
                <a:spcPct val="90000"/>
              </a:lnSpc>
              <a:spcBef>
                <a:spcPts val="1000"/>
              </a:spcBef>
              <a:buFont typeface="Arial" panose="020B0604020202020204" pitchFamily="34" charset="0"/>
              <a:buChar char="•"/>
              <a:defRPr lang="en-US" sz="1500" b="0" kern="1200" dirty="0" smtClean="0">
                <a:solidFill>
                  <a:schemeClr val="bg1"/>
                </a:solidFill>
                <a:latin typeface="Arial" panose="020B0604020202020204" pitchFamily="34" charset="0"/>
                <a:ea typeface="+mj-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lang="en-US" sz="1500" kern="1200" dirty="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US"/>
              <a:t>Bloomberg Intelligence</a:t>
            </a:r>
          </a:p>
        </p:txBody>
      </p:sp>
      <p:pic>
        <p:nvPicPr>
          <p:cNvPr id="26" name="Picture Placeholder 25" descr="A person wearing glasses and a suit&#10;&#10;Description automatically generated with medium confidence">
            <a:extLst>
              <a:ext uri="{FF2B5EF4-FFF2-40B4-BE49-F238E27FC236}">
                <a16:creationId xmlns:a16="http://schemas.microsoft.com/office/drawing/2014/main" xmlns="" id="{2754E9E1-6B09-4B2E-A8FA-CB61AE9AF522}"/>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4925" b="14925"/>
          <a:stretch>
            <a:fillRect/>
          </a:stretch>
        </p:blipFill>
        <p:spPr>
          <a:xfrm>
            <a:off x="8990012" y="1295400"/>
            <a:ext cx="1655762" cy="1655763"/>
          </a:xfrm>
        </p:spPr>
      </p:pic>
    </p:spTree>
    <p:extLst>
      <p:ext uri="{BB962C8B-B14F-4D97-AF65-F5344CB8AC3E}">
        <p14:creationId xmlns:p14="http://schemas.microsoft.com/office/powerpoint/2010/main" val="29444086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4934CC7-75E9-7D45-8105-E7787CFEE39A}"/>
              </a:ext>
            </a:extLst>
          </p:cNvPr>
          <p:cNvSpPr>
            <a:spLocks noGrp="1"/>
          </p:cNvSpPr>
          <p:nvPr>
            <p:ph type="body" sz="quarter" idx="10"/>
          </p:nvPr>
        </p:nvSpPr>
        <p:spPr/>
        <p:txBody>
          <a:bodyPr/>
          <a:lstStyle/>
          <a:p>
            <a:r>
              <a:rPr lang="en-US" dirty="0"/>
              <a:t>Netflix: Bond Spreads Tight or Just Right?</a:t>
            </a:r>
            <a:br>
              <a:rPr lang="en-US" dirty="0"/>
            </a:br>
            <a:endParaRPr lang="en-US" dirty="0"/>
          </a:p>
        </p:txBody>
      </p:sp>
      <p:pic>
        <p:nvPicPr>
          <p:cNvPr id="4" name="Picture 3">
            <a:extLst>
              <a:ext uri="{FF2B5EF4-FFF2-40B4-BE49-F238E27FC236}">
                <a16:creationId xmlns:a16="http://schemas.microsoft.com/office/drawing/2014/main" xmlns="" id="{13E41C3E-9F63-4935-8576-C3D173623216}"/>
              </a:ext>
            </a:extLst>
          </p:cNvPr>
          <p:cNvPicPr>
            <a:picLocks noChangeAspect="1"/>
          </p:cNvPicPr>
          <p:nvPr/>
        </p:nvPicPr>
        <p:blipFill>
          <a:blip r:embed="rId2"/>
          <a:stretch>
            <a:fillRect/>
          </a:stretch>
        </p:blipFill>
        <p:spPr>
          <a:xfrm>
            <a:off x="2055812" y="1829000"/>
            <a:ext cx="7438095" cy="3200000"/>
          </a:xfrm>
          <a:prstGeom prst="rect">
            <a:avLst/>
          </a:prstGeom>
        </p:spPr>
      </p:pic>
    </p:spTree>
    <p:extLst>
      <p:ext uri="{BB962C8B-B14F-4D97-AF65-F5344CB8AC3E}">
        <p14:creationId xmlns:p14="http://schemas.microsoft.com/office/powerpoint/2010/main" val="12643333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4934CC7-75E9-7D45-8105-E7787CFEE39A}"/>
              </a:ext>
            </a:extLst>
          </p:cNvPr>
          <p:cNvSpPr>
            <a:spLocks noGrp="1"/>
          </p:cNvSpPr>
          <p:nvPr>
            <p:ph type="body" sz="quarter" idx="10"/>
          </p:nvPr>
        </p:nvSpPr>
        <p:spPr/>
        <p:txBody>
          <a:bodyPr/>
          <a:lstStyle/>
          <a:p>
            <a:r>
              <a:rPr lang="en-US" dirty="0"/>
              <a:t>Netflix: Credit Summary</a:t>
            </a:r>
          </a:p>
        </p:txBody>
      </p:sp>
      <p:sp>
        <p:nvSpPr>
          <p:cNvPr id="3" name="TextBox 2">
            <a:extLst>
              <a:ext uri="{FF2B5EF4-FFF2-40B4-BE49-F238E27FC236}">
                <a16:creationId xmlns:a16="http://schemas.microsoft.com/office/drawing/2014/main" xmlns="" id="{47D7A358-7997-47B1-A6D9-FBF1F2526AAE}"/>
              </a:ext>
            </a:extLst>
          </p:cNvPr>
          <p:cNvSpPr txBox="1"/>
          <p:nvPr/>
        </p:nvSpPr>
        <p:spPr>
          <a:xfrm>
            <a:off x="1141412" y="1981200"/>
            <a:ext cx="8229600"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rPr>
              <a:t>Netflix has $8.9 billion of US$ denominated unsecured bonds due 2024-30</a:t>
            </a:r>
          </a:p>
          <a:p>
            <a:pPr marL="285750" indent="-285750">
              <a:buFont typeface="Arial" panose="020B0604020202020204" pitchFamily="34" charset="0"/>
              <a:buChar char="•"/>
            </a:pPr>
            <a:r>
              <a:rPr lang="en-US" sz="2000" dirty="0">
                <a:solidFill>
                  <a:schemeClr val="bg1"/>
                </a:solidFill>
              </a:rPr>
              <a:t>Notes are rated Ba1 (Positive) by Moody’s, BBB (Stable) by S&amp;P</a:t>
            </a:r>
          </a:p>
          <a:p>
            <a:pPr marL="285750" indent="-285750">
              <a:buFont typeface="Arial" panose="020B0604020202020204" pitchFamily="34" charset="0"/>
              <a:buChar char="•"/>
            </a:pPr>
            <a:r>
              <a:rPr lang="en-US" sz="2000" dirty="0">
                <a:solidFill>
                  <a:schemeClr val="bg1"/>
                </a:solidFill>
              </a:rPr>
              <a:t>Low net leverage at ~1.3x  </a:t>
            </a:r>
          </a:p>
          <a:p>
            <a:pPr marL="285750" indent="-285750">
              <a:buFont typeface="Arial" panose="020B0604020202020204" pitchFamily="34" charset="0"/>
              <a:buChar char="•"/>
            </a:pPr>
            <a:r>
              <a:rPr lang="en-US" sz="2000" dirty="0">
                <a:solidFill>
                  <a:schemeClr val="bg1"/>
                </a:solidFill>
              </a:rPr>
              <a:t>Returned to Subscriber Growth in 2H22</a:t>
            </a:r>
          </a:p>
          <a:p>
            <a:pPr marL="285750" indent="-285750">
              <a:buFont typeface="Arial" panose="020B0604020202020204" pitchFamily="34" charset="0"/>
              <a:buChar char="•"/>
            </a:pPr>
            <a:r>
              <a:rPr lang="en-US" sz="2000" dirty="0">
                <a:solidFill>
                  <a:schemeClr val="bg1"/>
                </a:solidFill>
              </a:rPr>
              <a:t>Conservative balance sheet goals </a:t>
            </a:r>
          </a:p>
          <a:p>
            <a:pPr marL="666643" lvl="1" indent="-285750">
              <a:buFont typeface="Wingdings" panose="05000000000000000000" pitchFamily="2" charset="2"/>
              <a:buChar char="§"/>
            </a:pPr>
            <a:r>
              <a:rPr lang="en-US" sz="2000" dirty="0">
                <a:solidFill>
                  <a:schemeClr val="bg1"/>
                </a:solidFill>
              </a:rPr>
              <a:t>Within gross debt target of $10-$15 billion</a:t>
            </a:r>
          </a:p>
          <a:p>
            <a:pPr marL="666643" lvl="1" indent="-285750">
              <a:buFont typeface="Wingdings" panose="05000000000000000000" pitchFamily="2" charset="2"/>
              <a:buChar char="§"/>
            </a:pPr>
            <a:r>
              <a:rPr lang="en-US" sz="2000" dirty="0">
                <a:solidFill>
                  <a:schemeClr val="bg1"/>
                </a:solidFill>
              </a:rPr>
              <a:t>Above preferred minimum cash balance of ~$5.4 billion</a:t>
            </a:r>
          </a:p>
          <a:p>
            <a:pPr lvl="1"/>
            <a:endParaRPr lang="en-US" sz="2000" dirty="0">
              <a:solidFill>
                <a:schemeClr val="bg1"/>
              </a:solidFill>
            </a:endParaRPr>
          </a:p>
          <a:p>
            <a:pPr lvl="1"/>
            <a:r>
              <a:rPr lang="en-US" sz="2000" dirty="0">
                <a:solidFill>
                  <a:schemeClr val="accent1">
                    <a:lumMod val="60000"/>
                    <a:lumOff val="40000"/>
                  </a:schemeClr>
                </a:solidFill>
              </a:rPr>
              <a:t>Moody’s press release (April 21, 2022)</a:t>
            </a:r>
            <a:br>
              <a:rPr lang="en-US" sz="2000" dirty="0">
                <a:solidFill>
                  <a:schemeClr val="accent1">
                    <a:lumMod val="60000"/>
                    <a:lumOff val="40000"/>
                  </a:schemeClr>
                </a:solidFill>
              </a:rPr>
            </a:br>
            <a:r>
              <a:rPr lang="en-US" sz="2000" i="1" dirty="0">
                <a:solidFill>
                  <a:schemeClr val="accent1">
                    <a:lumMod val="60000"/>
                    <a:lumOff val="40000"/>
                  </a:schemeClr>
                </a:solidFill>
              </a:rPr>
              <a:t>“As a result, we will likely observe a few more quarters to determine the new trend lines and reset more specific expectations as well as evaluate Netflix’s fresh new levers to grow revenue and free cash flows before considering raising the company's credit ratings to investment grade.”</a:t>
            </a:r>
          </a:p>
        </p:txBody>
      </p:sp>
    </p:spTree>
    <p:extLst>
      <p:ext uri="{BB962C8B-B14F-4D97-AF65-F5344CB8AC3E}">
        <p14:creationId xmlns:p14="http://schemas.microsoft.com/office/powerpoint/2010/main" val="29069684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4934CC7-75E9-7D45-8105-E7787CFEE39A}"/>
              </a:ext>
            </a:extLst>
          </p:cNvPr>
          <p:cNvSpPr>
            <a:spLocks noGrp="1"/>
          </p:cNvSpPr>
          <p:nvPr>
            <p:ph type="body" sz="quarter" idx="10"/>
          </p:nvPr>
        </p:nvSpPr>
        <p:spPr>
          <a:xfrm>
            <a:off x="427037" y="701675"/>
            <a:ext cx="11306175" cy="517525"/>
          </a:xfrm>
        </p:spPr>
        <p:txBody>
          <a:bodyPr/>
          <a:lstStyle/>
          <a:p>
            <a:r>
              <a:rPr lang="en-US" dirty="0"/>
              <a:t>Netflix Bonds Tight to Ba1-Ba3 HY Index Peers  </a:t>
            </a:r>
            <a:r>
              <a:rPr lang="en-US" dirty="0">
                <a:solidFill>
                  <a:schemeClr val="accent1">
                    <a:lumMod val="60000"/>
                    <a:lumOff val="40000"/>
                  </a:schemeClr>
                </a:solidFill>
              </a:rPr>
              <a:t>FIW &lt;GO&gt;</a:t>
            </a:r>
          </a:p>
        </p:txBody>
      </p:sp>
      <p:pic>
        <p:nvPicPr>
          <p:cNvPr id="4" name="Picture 3">
            <a:extLst>
              <a:ext uri="{FF2B5EF4-FFF2-40B4-BE49-F238E27FC236}">
                <a16:creationId xmlns:a16="http://schemas.microsoft.com/office/drawing/2014/main" xmlns="" id="{B028477D-B819-4CA8-85AB-67A4E6833470}"/>
              </a:ext>
            </a:extLst>
          </p:cNvPr>
          <p:cNvPicPr>
            <a:picLocks noChangeAspect="1"/>
          </p:cNvPicPr>
          <p:nvPr/>
        </p:nvPicPr>
        <p:blipFill>
          <a:blip r:embed="rId2"/>
          <a:stretch>
            <a:fillRect/>
          </a:stretch>
        </p:blipFill>
        <p:spPr>
          <a:xfrm>
            <a:off x="608012" y="1600200"/>
            <a:ext cx="10820400" cy="4556125"/>
          </a:xfrm>
          <a:prstGeom prst="rect">
            <a:avLst/>
          </a:prstGeom>
        </p:spPr>
      </p:pic>
    </p:spTree>
    <p:extLst>
      <p:ext uri="{BB962C8B-B14F-4D97-AF65-F5344CB8AC3E}">
        <p14:creationId xmlns:p14="http://schemas.microsoft.com/office/powerpoint/2010/main" val="29845335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4934CC7-75E9-7D45-8105-E7787CFEE39A}"/>
              </a:ext>
            </a:extLst>
          </p:cNvPr>
          <p:cNvSpPr>
            <a:spLocks noGrp="1"/>
          </p:cNvSpPr>
          <p:nvPr>
            <p:ph type="body" sz="quarter" idx="10"/>
          </p:nvPr>
        </p:nvSpPr>
        <p:spPr/>
        <p:txBody>
          <a:bodyPr/>
          <a:lstStyle/>
          <a:p>
            <a:r>
              <a:rPr lang="en-US" dirty="0"/>
              <a:t>Netflix vs. Sector Notes Rated BBB- to BBB+</a:t>
            </a:r>
          </a:p>
        </p:txBody>
      </p:sp>
      <p:sp>
        <p:nvSpPr>
          <p:cNvPr id="6" name="TextBox 5">
            <a:extLst>
              <a:ext uri="{FF2B5EF4-FFF2-40B4-BE49-F238E27FC236}">
                <a16:creationId xmlns:a16="http://schemas.microsoft.com/office/drawing/2014/main" xmlns="" id="{C81ABD28-4594-433D-BAFA-AD23D9DB7F90}"/>
              </a:ext>
            </a:extLst>
          </p:cNvPr>
          <p:cNvSpPr txBox="1"/>
          <p:nvPr/>
        </p:nvSpPr>
        <p:spPr>
          <a:xfrm>
            <a:off x="436294" y="2101086"/>
            <a:ext cx="1905000" cy="461665"/>
          </a:xfrm>
          <a:prstGeom prst="rect">
            <a:avLst/>
          </a:prstGeom>
          <a:noFill/>
        </p:spPr>
        <p:txBody>
          <a:bodyPr wrap="square" rtlCol="0">
            <a:spAutoFit/>
          </a:bodyPr>
          <a:lstStyle/>
          <a:p>
            <a:r>
              <a:rPr lang="en-US" sz="2400" b="1" dirty="0">
                <a:solidFill>
                  <a:schemeClr val="accent1">
                    <a:lumMod val="60000"/>
                    <a:lumOff val="40000"/>
                  </a:schemeClr>
                </a:solidFill>
              </a:rPr>
              <a:t>SRCH &lt;GO&gt;</a:t>
            </a:r>
          </a:p>
        </p:txBody>
      </p:sp>
      <p:sp>
        <p:nvSpPr>
          <p:cNvPr id="7" name="TextBox 6">
            <a:extLst>
              <a:ext uri="{FF2B5EF4-FFF2-40B4-BE49-F238E27FC236}">
                <a16:creationId xmlns:a16="http://schemas.microsoft.com/office/drawing/2014/main" xmlns="" id="{466E2976-9B87-46F3-9950-5949A0A19CC9}"/>
              </a:ext>
            </a:extLst>
          </p:cNvPr>
          <p:cNvSpPr txBox="1"/>
          <p:nvPr/>
        </p:nvSpPr>
        <p:spPr>
          <a:xfrm>
            <a:off x="427037" y="2598003"/>
            <a:ext cx="1571625" cy="830997"/>
          </a:xfrm>
          <a:prstGeom prst="rect">
            <a:avLst/>
          </a:prstGeom>
          <a:noFill/>
        </p:spPr>
        <p:txBody>
          <a:bodyPr wrap="square" rtlCol="0">
            <a:spAutoFit/>
          </a:bodyPr>
          <a:lstStyle/>
          <a:p>
            <a:r>
              <a:rPr lang="en-US" sz="2400" b="1" dirty="0">
                <a:solidFill>
                  <a:schemeClr val="accent1">
                    <a:lumMod val="60000"/>
                    <a:lumOff val="40000"/>
                  </a:schemeClr>
                </a:solidFill>
              </a:rPr>
              <a:t>Export to FIW</a:t>
            </a:r>
          </a:p>
        </p:txBody>
      </p:sp>
      <p:pic>
        <p:nvPicPr>
          <p:cNvPr id="1026" name="Picture 2">
            <a:extLst>
              <a:ext uri="{FF2B5EF4-FFF2-40B4-BE49-F238E27FC236}">
                <a16:creationId xmlns:a16="http://schemas.microsoft.com/office/drawing/2014/main" xmlns="" id="{8D79B673-7C01-4AF9-A41E-ADCA2AAF6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7699" y="1690687"/>
            <a:ext cx="9628525" cy="4252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60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7F36CEF-3D72-E042-ABEE-1DAE90FAECF1}"/>
              </a:ext>
            </a:extLst>
          </p:cNvPr>
          <p:cNvSpPr>
            <a:spLocks noGrp="1"/>
          </p:cNvSpPr>
          <p:nvPr>
            <p:ph type="body" sz="quarter" idx="10"/>
          </p:nvPr>
        </p:nvSpPr>
        <p:spPr>
          <a:xfrm>
            <a:off x="427037" y="457200"/>
            <a:ext cx="11534775" cy="914400"/>
          </a:xfrm>
        </p:spPr>
        <p:txBody>
          <a:bodyPr/>
          <a:lstStyle/>
          <a:p>
            <a:r>
              <a:rPr lang="en-US" sz="3200" dirty="0"/>
              <a:t>Biggest US Banks Provide a Shelter From Regional Worries</a:t>
            </a:r>
          </a:p>
        </p:txBody>
      </p:sp>
      <p:sp>
        <p:nvSpPr>
          <p:cNvPr id="13" name="TextBox 12"/>
          <p:cNvSpPr txBox="1"/>
          <p:nvPr/>
        </p:nvSpPr>
        <p:spPr>
          <a:xfrm>
            <a:off x="1141412" y="1611725"/>
            <a:ext cx="4037366" cy="338554"/>
          </a:xfrm>
          <a:prstGeom prst="rect">
            <a:avLst/>
          </a:prstGeom>
          <a:noFill/>
        </p:spPr>
        <p:txBody>
          <a:bodyPr wrap="square" rtlCol="0">
            <a:spAutoFit/>
          </a:bodyPr>
          <a:lstStyle/>
          <a:p>
            <a:r>
              <a:rPr lang="en-US" sz="1600" u="sng" dirty="0">
                <a:solidFill>
                  <a:schemeClr val="bg1"/>
                </a:solidFill>
                <a:latin typeface="Arial" panose="020B0604020202020204" pitchFamily="34" charset="0"/>
                <a:cs typeface="Arial" panose="020B0604020202020204" pitchFamily="34" charset="0"/>
              </a:rPr>
              <a:t>Bank Index: 1 Month Stock Change</a:t>
            </a:r>
          </a:p>
        </p:txBody>
      </p:sp>
      <p:sp>
        <p:nvSpPr>
          <p:cNvPr id="10" name="TextBox 9">
            <a:extLst>
              <a:ext uri="{FF2B5EF4-FFF2-40B4-BE49-F238E27FC236}">
                <a16:creationId xmlns:a16="http://schemas.microsoft.com/office/drawing/2014/main" xmlns="" id="{B4B16CB1-AE52-43D1-8B9F-E82847B80D89}"/>
              </a:ext>
            </a:extLst>
          </p:cNvPr>
          <p:cNvSpPr txBox="1"/>
          <p:nvPr/>
        </p:nvSpPr>
        <p:spPr>
          <a:xfrm>
            <a:off x="463818" y="6321623"/>
            <a:ext cx="3954194" cy="307777"/>
          </a:xfrm>
          <a:prstGeom prst="rect">
            <a:avLst/>
          </a:prstGeom>
          <a:noFill/>
        </p:spPr>
        <p:txBody>
          <a:bodyPr wrap="square" rtlCol="0">
            <a:spAutoFit/>
          </a:bodyPr>
          <a:lstStyle/>
          <a:p>
            <a:r>
              <a:rPr lang="en-US" sz="1400" dirty="0">
                <a:solidFill>
                  <a:srgbClr val="4BACC6"/>
                </a:solidFill>
                <a:latin typeface="Avenir Next P for BBG"/>
              </a:rPr>
              <a:t>Source: Bloomberg</a:t>
            </a:r>
          </a:p>
        </p:txBody>
      </p:sp>
      <p:sp>
        <p:nvSpPr>
          <p:cNvPr id="14" name="TextBox 13">
            <a:extLst>
              <a:ext uri="{FF2B5EF4-FFF2-40B4-BE49-F238E27FC236}">
                <a16:creationId xmlns:a16="http://schemas.microsoft.com/office/drawing/2014/main" xmlns="" id="{FFC49D80-2A09-438C-8987-6A6528220861}"/>
              </a:ext>
            </a:extLst>
          </p:cNvPr>
          <p:cNvSpPr txBox="1"/>
          <p:nvPr/>
        </p:nvSpPr>
        <p:spPr>
          <a:xfrm>
            <a:off x="5942012" y="1642646"/>
            <a:ext cx="4533598" cy="338554"/>
          </a:xfrm>
          <a:prstGeom prst="rect">
            <a:avLst/>
          </a:prstGeom>
          <a:noFill/>
        </p:spPr>
        <p:txBody>
          <a:bodyPr wrap="square" rtlCol="0">
            <a:spAutoFit/>
          </a:bodyPr>
          <a:lstStyle/>
          <a:p>
            <a:r>
              <a:rPr lang="en-US" sz="1600" u="sng" dirty="0">
                <a:solidFill>
                  <a:schemeClr val="bg1"/>
                </a:solidFill>
                <a:latin typeface="Arial" panose="020B0604020202020204" pitchFamily="34" charset="0"/>
                <a:cs typeface="Arial" panose="020B0604020202020204" pitchFamily="34" charset="0"/>
              </a:rPr>
              <a:t>USD Bank Bonds: 1 Month G-Spread Change</a:t>
            </a:r>
          </a:p>
        </p:txBody>
      </p:sp>
      <p:pic>
        <p:nvPicPr>
          <p:cNvPr id="8" name="Picture 7">
            <a:extLst>
              <a:ext uri="{FF2B5EF4-FFF2-40B4-BE49-F238E27FC236}">
                <a16:creationId xmlns:a16="http://schemas.microsoft.com/office/drawing/2014/main" xmlns="" id="{2DCFD44D-0DC5-44C4-9C63-3EF3B81702AB}"/>
              </a:ext>
            </a:extLst>
          </p:cNvPr>
          <p:cNvPicPr>
            <a:picLocks noChangeAspect="1"/>
          </p:cNvPicPr>
          <p:nvPr/>
        </p:nvPicPr>
        <p:blipFill>
          <a:blip r:embed="rId2"/>
          <a:stretch>
            <a:fillRect/>
          </a:stretch>
        </p:blipFill>
        <p:spPr>
          <a:xfrm>
            <a:off x="760412" y="1990042"/>
            <a:ext cx="5210174" cy="3113536"/>
          </a:xfrm>
          <a:prstGeom prst="rect">
            <a:avLst/>
          </a:prstGeom>
        </p:spPr>
      </p:pic>
      <p:pic>
        <p:nvPicPr>
          <p:cNvPr id="5" name="Picture 4">
            <a:extLst>
              <a:ext uri="{FF2B5EF4-FFF2-40B4-BE49-F238E27FC236}">
                <a16:creationId xmlns:a16="http://schemas.microsoft.com/office/drawing/2014/main" xmlns="" id="{89264239-8A34-4A2B-9F36-EF216498F1E4}"/>
              </a:ext>
            </a:extLst>
          </p:cNvPr>
          <p:cNvPicPr>
            <a:picLocks noChangeAspect="1"/>
          </p:cNvPicPr>
          <p:nvPr/>
        </p:nvPicPr>
        <p:blipFill>
          <a:blip r:embed="rId3"/>
          <a:stretch>
            <a:fillRect/>
          </a:stretch>
        </p:blipFill>
        <p:spPr>
          <a:xfrm>
            <a:off x="4951412" y="1964390"/>
            <a:ext cx="6448978" cy="3542911"/>
          </a:xfrm>
          <a:prstGeom prst="rect">
            <a:avLst/>
          </a:prstGeom>
        </p:spPr>
      </p:pic>
    </p:spTree>
    <p:extLst>
      <p:ext uri="{BB962C8B-B14F-4D97-AF65-F5344CB8AC3E}">
        <p14:creationId xmlns:p14="http://schemas.microsoft.com/office/powerpoint/2010/main" val="32289413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4934CC7-75E9-7D45-8105-E7787CFEE39A}"/>
              </a:ext>
            </a:extLst>
          </p:cNvPr>
          <p:cNvSpPr>
            <a:spLocks noGrp="1"/>
          </p:cNvSpPr>
          <p:nvPr>
            <p:ph type="body" sz="quarter" idx="10"/>
          </p:nvPr>
        </p:nvSpPr>
        <p:spPr/>
        <p:txBody>
          <a:bodyPr/>
          <a:lstStyle/>
          <a:p>
            <a:r>
              <a:rPr lang="en-US" dirty="0"/>
              <a:t>Netflix In-Line With Sector Notes Rated BBB- to BBB+</a:t>
            </a:r>
          </a:p>
        </p:txBody>
      </p:sp>
      <p:sp>
        <p:nvSpPr>
          <p:cNvPr id="6" name="TextBox 5">
            <a:extLst>
              <a:ext uri="{FF2B5EF4-FFF2-40B4-BE49-F238E27FC236}">
                <a16:creationId xmlns:a16="http://schemas.microsoft.com/office/drawing/2014/main" xmlns="" id="{C81ABD28-4594-433D-BAFA-AD23D9DB7F90}"/>
              </a:ext>
            </a:extLst>
          </p:cNvPr>
          <p:cNvSpPr txBox="1"/>
          <p:nvPr/>
        </p:nvSpPr>
        <p:spPr>
          <a:xfrm>
            <a:off x="436294" y="2101086"/>
            <a:ext cx="1905000" cy="461665"/>
          </a:xfrm>
          <a:prstGeom prst="rect">
            <a:avLst/>
          </a:prstGeom>
          <a:noFill/>
        </p:spPr>
        <p:txBody>
          <a:bodyPr wrap="square" rtlCol="0">
            <a:spAutoFit/>
          </a:bodyPr>
          <a:lstStyle/>
          <a:p>
            <a:r>
              <a:rPr lang="en-US" sz="2400" b="1" dirty="0">
                <a:solidFill>
                  <a:schemeClr val="accent1">
                    <a:lumMod val="60000"/>
                    <a:lumOff val="40000"/>
                  </a:schemeClr>
                </a:solidFill>
              </a:rPr>
              <a:t>SRCH &lt;GO&gt;</a:t>
            </a:r>
          </a:p>
        </p:txBody>
      </p:sp>
      <p:sp>
        <p:nvSpPr>
          <p:cNvPr id="7" name="TextBox 6">
            <a:extLst>
              <a:ext uri="{FF2B5EF4-FFF2-40B4-BE49-F238E27FC236}">
                <a16:creationId xmlns:a16="http://schemas.microsoft.com/office/drawing/2014/main" xmlns="" id="{466E2976-9B87-46F3-9950-5949A0A19CC9}"/>
              </a:ext>
            </a:extLst>
          </p:cNvPr>
          <p:cNvSpPr txBox="1"/>
          <p:nvPr/>
        </p:nvSpPr>
        <p:spPr>
          <a:xfrm>
            <a:off x="427037" y="2598003"/>
            <a:ext cx="1571625" cy="830997"/>
          </a:xfrm>
          <a:prstGeom prst="rect">
            <a:avLst/>
          </a:prstGeom>
          <a:noFill/>
        </p:spPr>
        <p:txBody>
          <a:bodyPr wrap="square" rtlCol="0">
            <a:spAutoFit/>
          </a:bodyPr>
          <a:lstStyle/>
          <a:p>
            <a:r>
              <a:rPr lang="en-US" sz="2400" b="1" dirty="0">
                <a:solidFill>
                  <a:schemeClr val="accent1">
                    <a:lumMod val="60000"/>
                    <a:lumOff val="40000"/>
                  </a:schemeClr>
                </a:solidFill>
              </a:rPr>
              <a:t>Export to FIW</a:t>
            </a:r>
          </a:p>
        </p:txBody>
      </p:sp>
      <p:pic>
        <p:nvPicPr>
          <p:cNvPr id="9" name="Picture 8">
            <a:extLst>
              <a:ext uri="{FF2B5EF4-FFF2-40B4-BE49-F238E27FC236}">
                <a16:creationId xmlns:a16="http://schemas.microsoft.com/office/drawing/2014/main" xmlns="" id="{2A4E8913-4C98-4B4F-BC0A-EEC3BD41487D}"/>
              </a:ext>
            </a:extLst>
          </p:cNvPr>
          <p:cNvPicPr>
            <a:picLocks noChangeAspect="1"/>
          </p:cNvPicPr>
          <p:nvPr/>
        </p:nvPicPr>
        <p:blipFill>
          <a:blip r:embed="rId2"/>
          <a:stretch>
            <a:fillRect/>
          </a:stretch>
        </p:blipFill>
        <p:spPr>
          <a:xfrm>
            <a:off x="2132013" y="1371600"/>
            <a:ext cx="8153400" cy="5024066"/>
          </a:xfrm>
          <a:prstGeom prst="rect">
            <a:avLst/>
          </a:prstGeom>
        </p:spPr>
      </p:pic>
    </p:spTree>
    <p:extLst>
      <p:ext uri="{BB962C8B-B14F-4D97-AF65-F5344CB8AC3E}">
        <p14:creationId xmlns:p14="http://schemas.microsoft.com/office/powerpoint/2010/main" val="28479843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D0627E0-73DF-4265-8F83-8C389CA76FAE}"/>
              </a:ext>
            </a:extLst>
          </p:cNvPr>
          <p:cNvSpPr/>
          <p:nvPr/>
        </p:nvSpPr>
        <p:spPr>
          <a:xfrm>
            <a:off x="760412" y="2133600"/>
            <a:ext cx="1295400"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
            <a:extLst>
              <a:ext uri="{FF2B5EF4-FFF2-40B4-BE49-F238E27FC236}">
                <a16:creationId xmlns:a16="http://schemas.microsoft.com/office/drawing/2014/main" xmlns="" id="{7722E1EB-60EE-4929-85E5-2A1FE0CCDC22}"/>
              </a:ext>
            </a:extLst>
          </p:cNvPr>
          <p:cNvSpPr txBox="1">
            <a:spLocks/>
          </p:cNvSpPr>
          <p:nvPr/>
        </p:nvSpPr>
        <p:spPr>
          <a:xfrm>
            <a:off x="9066212" y="3505200"/>
            <a:ext cx="1905000" cy="292100"/>
          </a:xfrm>
          <a:prstGeom prst="rect">
            <a:avLst/>
          </a:prstGeom>
        </p:spPr>
        <p:txBody>
          <a:bodyPr>
            <a:normAutofit lnSpcReduction="10000"/>
          </a:bodyPr>
          <a:lstStyle>
            <a:lvl1pPr marL="228531" indent="-228531" algn="l" defTabSz="914126" rtl="0" eaLnBrk="1" latinLnBrk="0" hangingPunct="1">
              <a:lnSpc>
                <a:spcPct val="90000"/>
              </a:lnSpc>
              <a:spcBef>
                <a:spcPts val="1000"/>
              </a:spcBef>
              <a:buFont typeface="Arial" panose="020B0604020202020204" pitchFamily="34" charset="0"/>
              <a:buChar char="•"/>
              <a:defRPr lang="en-US" sz="1500" b="1" kern="1200" dirty="0" smtClean="0">
                <a:solidFill>
                  <a:schemeClr val="bg1"/>
                </a:solidFill>
                <a:latin typeface="Arial" panose="020B0604020202020204" pitchFamily="34" charset="0"/>
                <a:ea typeface="+mj-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lang="en-US" sz="1500" kern="1200" dirty="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US" dirty="0"/>
              <a:t>Robert Schiffman</a:t>
            </a:r>
          </a:p>
        </p:txBody>
      </p:sp>
      <p:sp>
        <p:nvSpPr>
          <p:cNvPr id="9" name="Text Placeholder 2">
            <a:extLst>
              <a:ext uri="{FF2B5EF4-FFF2-40B4-BE49-F238E27FC236}">
                <a16:creationId xmlns:a16="http://schemas.microsoft.com/office/drawing/2014/main" xmlns="" id="{AAB4BA28-CDD3-41C7-81A1-80AC020A5B13}"/>
              </a:ext>
            </a:extLst>
          </p:cNvPr>
          <p:cNvSpPr txBox="1">
            <a:spLocks/>
          </p:cNvSpPr>
          <p:nvPr/>
        </p:nvSpPr>
        <p:spPr>
          <a:xfrm>
            <a:off x="9066211" y="3771900"/>
            <a:ext cx="2388786" cy="443398"/>
          </a:xfrm>
          <a:prstGeom prst="rect">
            <a:avLst/>
          </a:prstGeom>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lang="en-US" sz="1500" b="0" kern="1200" dirty="0" smtClean="0">
                <a:solidFill>
                  <a:schemeClr val="bg1"/>
                </a:solidFill>
                <a:latin typeface="Arial" panose="020B0604020202020204" pitchFamily="34" charset="0"/>
                <a:ea typeface="+mj-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lang="en-US" sz="1500" kern="1200" dirty="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US" sz="1200" dirty="0"/>
              <a:t>Technology Credit Analyst</a:t>
            </a:r>
          </a:p>
        </p:txBody>
      </p:sp>
      <p:sp>
        <p:nvSpPr>
          <p:cNvPr id="11" name="Text Placeholder 3">
            <a:extLst>
              <a:ext uri="{FF2B5EF4-FFF2-40B4-BE49-F238E27FC236}">
                <a16:creationId xmlns:a16="http://schemas.microsoft.com/office/drawing/2014/main" xmlns="" id="{904767C4-E769-4676-B9B2-EBD0EB9B95BF}"/>
              </a:ext>
            </a:extLst>
          </p:cNvPr>
          <p:cNvSpPr txBox="1">
            <a:spLocks/>
          </p:cNvSpPr>
          <p:nvPr/>
        </p:nvSpPr>
        <p:spPr>
          <a:xfrm>
            <a:off x="9066212" y="4038600"/>
            <a:ext cx="1905000" cy="265598"/>
          </a:xfrm>
          <a:prstGeom prst="rect">
            <a:avLst/>
          </a:prstGeom>
        </p:spPr>
        <p:txBody>
          <a:bodyPr>
            <a:normAutofit fontScale="85000" lnSpcReduction="10000"/>
          </a:bodyPr>
          <a:lstStyle>
            <a:lvl1pPr marL="228531" indent="-228531" algn="l" defTabSz="914126" rtl="0" eaLnBrk="1" latinLnBrk="0" hangingPunct="1">
              <a:lnSpc>
                <a:spcPct val="90000"/>
              </a:lnSpc>
              <a:spcBef>
                <a:spcPts val="1000"/>
              </a:spcBef>
              <a:buFont typeface="Arial" panose="020B0604020202020204" pitchFamily="34" charset="0"/>
              <a:buChar char="•"/>
              <a:defRPr lang="en-US" sz="1500" b="0" kern="1200" dirty="0" smtClean="0">
                <a:solidFill>
                  <a:schemeClr val="bg1"/>
                </a:solidFill>
                <a:latin typeface="Arial" panose="020B0604020202020204" pitchFamily="34" charset="0"/>
                <a:ea typeface="+mj-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lang="en-US" sz="1500" kern="1200" dirty="0" smtClean="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lang="en-US" sz="1500" kern="1200" dirty="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US" dirty="0"/>
              <a:t>Bloomberg Intelligence</a:t>
            </a:r>
          </a:p>
        </p:txBody>
      </p:sp>
      <p:pic>
        <p:nvPicPr>
          <p:cNvPr id="5" name="Picture Placeholder 4" descr="A person in a suit and tie&#10;&#10;Description automatically generated with medium confidence">
            <a:extLst>
              <a:ext uri="{FF2B5EF4-FFF2-40B4-BE49-F238E27FC236}">
                <a16:creationId xmlns:a16="http://schemas.microsoft.com/office/drawing/2014/main" xmlns="" id="{75297EBD-795C-4577-80EB-DFFAE310932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48" r="48"/>
          <a:stretch>
            <a:fillRect/>
          </a:stretch>
        </p:blipFill>
        <p:spPr/>
      </p:pic>
      <p:sp>
        <p:nvSpPr>
          <p:cNvPr id="10" name="Text Placeholder 6">
            <a:extLst>
              <a:ext uri="{FF2B5EF4-FFF2-40B4-BE49-F238E27FC236}">
                <a16:creationId xmlns:a16="http://schemas.microsoft.com/office/drawing/2014/main" xmlns="" id="{D42AECAD-8414-4419-BF19-057D98E01EE9}"/>
              </a:ext>
            </a:extLst>
          </p:cNvPr>
          <p:cNvSpPr txBox="1">
            <a:spLocks/>
          </p:cNvSpPr>
          <p:nvPr/>
        </p:nvSpPr>
        <p:spPr>
          <a:xfrm>
            <a:off x="608012" y="990600"/>
            <a:ext cx="7924800" cy="757479"/>
          </a:xfrm>
          <a:prstGeom prst="rect">
            <a:avLst/>
          </a:prstGeom>
        </p:spPr>
        <p:txBody>
          <a:bodyPr/>
          <a:lstStyle>
            <a:lvl1pPr marL="0" indent="0" algn="l" defTabSz="914126" rtl="0" eaLnBrk="1" latinLnBrk="0" hangingPunct="1">
              <a:lnSpc>
                <a:spcPct val="90000"/>
              </a:lnSpc>
              <a:spcBef>
                <a:spcPts val="1000"/>
              </a:spcBef>
              <a:buFont typeface="Arial" panose="020B0604020202020204" pitchFamily="34" charset="0"/>
              <a:buNone/>
              <a:defRPr sz="4999" b="1" i="0" kern="1200">
                <a:solidFill>
                  <a:schemeClr val="bg1"/>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47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47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4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4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4400" dirty="0">
                <a:solidFill>
                  <a:schemeClr val="bg2"/>
                </a:solidFill>
              </a:rPr>
              <a:t>Relative value update on the TMT sector, including how to optimize Bloomberg functionality and data</a:t>
            </a:r>
            <a:endParaRPr lang="en-US" sz="4400" dirty="0"/>
          </a:p>
        </p:txBody>
      </p:sp>
    </p:spTree>
    <p:extLst>
      <p:ext uri="{BB962C8B-B14F-4D97-AF65-F5344CB8AC3E}">
        <p14:creationId xmlns:p14="http://schemas.microsoft.com/office/powerpoint/2010/main" val="31088083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4934CC7-75E9-7D45-8105-E7787CFEE39A}"/>
              </a:ext>
            </a:extLst>
          </p:cNvPr>
          <p:cNvSpPr>
            <a:spLocks noGrp="1"/>
          </p:cNvSpPr>
          <p:nvPr>
            <p:ph type="body" sz="quarter" idx="10"/>
          </p:nvPr>
        </p:nvSpPr>
        <p:spPr/>
        <p:txBody>
          <a:bodyPr/>
          <a:lstStyle/>
          <a:p>
            <a:r>
              <a:rPr lang="en-US" dirty="0"/>
              <a:t>What is Technology and has it Outperformed the Market?</a:t>
            </a:r>
            <a:br>
              <a:rPr lang="en-US" dirty="0"/>
            </a:br>
            <a:endParaRPr lang="en-US" dirty="0"/>
          </a:p>
          <a:p>
            <a:r>
              <a:rPr lang="en-US" dirty="0"/>
              <a:t/>
            </a:r>
            <a:br>
              <a:rPr lang="en-US" dirty="0"/>
            </a:br>
            <a:endParaRPr lang="en-US" dirty="0"/>
          </a:p>
        </p:txBody>
      </p:sp>
      <p:pic>
        <p:nvPicPr>
          <p:cNvPr id="5" name="Picture 4" descr="A picture containing text, clipart, vector graphics&#10;&#10;Description automatically generated">
            <a:extLst>
              <a:ext uri="{FF2B5EF4-FFF2-40B4-BE49-F238E27FC236}">
                <a16:creationId xmlns:a16="http://schemas.microsoft.com/office/drawing/2014/main" xmlns="" id="{49FEE541-ED25-4B2F-961F-F1E62F747C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253" y="1748092"/>
            <a:ext cx="1589346" cy="1371600"/>
          </a:xfrm>
          <a:prstGeom prst="rect">
            <a:avLst/>
          </a:prstGeom>
        </p:spPr>
      </p:pic>
      <p:pic>
        <p:nvPicPr>
          <p:cNvPr id="7" name="Picture 6" descr="Logo, company name&#10;&#10;Description automatically generated">
            <a:extLst>
              <a:ext uri="{FF2B5EF4-FFF2-40B4-BE49-F238E27FC236}">
                <a16:creationId xmlns:a16="http://schemas.microsoft.com/office/drawing/2014/main" xmlns="" id="{C9C53D99-D863-40FC-AC94-F8A288D56A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4412" y="1742265"/>
            <a:ext cx="2801856" cy="1368357"/>
          </a:xfrm>
          <a:prstGeom prst="rect">
            <a:avLst/>
          </a:prstGeom>
        </p:spPr>
      </p:pic>
      <p:pic>
        <p:nvPicPr>
          <p:cNvPr id="10" name="Picture 9" descr="A picture containing text, light, dark&#10;&#10;Description automatically generated">
            <a:extLst>
              <a:ext uri="{FF2B5EF4-FFF2-40B4-BE49-F238E27FC236}">
                <a16:creationId xmlns:a16="http://schemas.microsoft.com/office/drawing/2014/main" xmlns="" id="{9EC3A34A-BB8A-4A0B-B667-8F2571D17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6212" y="1430051"/>
            <a:ext cx="3361476" cy="1992783"/>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xmlns="" id="{416F65BF-701B-4D4A-B5AB-DE654CAB49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0012" y="1801291"/>
            <a:ext cx="2417069" cy="1318401"/>
          </a:xfrm>
          <a:prstGeom prst="rect">
            <a:avLst/>
          </a:prstGeom>
        </p:spPr>
      </p:pic>
      <p:pic>
        <p:nvPicPr>
          <p:cNvPr id="16" name="Picture 15" descr="Logo, icon&#10;&#10;Description automatically generated">
            <a:extLst>
              <a:ext uri="{FF2B5EF4-FFF2-40B4-BE49-F238E27FC236}">
                <a16:creationId xmlns:a16="http://schemas.microsoft.com/office/drawing/2014/main" xmlns="" id="{3BD44704-41B6-4E45-AD2E-3D11ED9BC3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4812" y="4114800"/>
            <a:ext cx="2137668" cy="1409602"/>
          </a:xfrm>
          <a:prstGeom prst="rect">
            <a:avLst/>
          </a:prstGeom>
        </p:spPr>
      </p:pic>
      <p:pic>
        <p:nvPicPr>
          <p:cNvPr id="23" name="Picture 22" descr="Logo&#10;&#10;Description automatically generated">
            <a:extLst>
              <a:ext uri="{FF2B5EF4-FFF2-40B4-BE49-F238E27FC236}">
                <a16:creationId xmlns:a16="http://schemas.microsoft.com/office/drawing/2014/main" xmlns="" id="{9E945E9F-7AC1-418D-BF3A-A4585795C4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95345" y="4134458"/>
            <a:ext cx="2518668" cy="1389944"/>
          </a:xfrm>
          <a:prstGeom prst="rect">
            <a:avLst/>
          </a:prstGeom>
        </p:spPr>
      </p:pic>
      <p:pic>
        <p:nvPicPr>
          <p:cNvPr id="25" name="Picture 24" descr="A picture containing text, clipart&#10;&#10;Description automatically generated">
            <a:extLst>
              <a:ext uri="{FF2B5EF4-FFF2-40B4-BE49-F238E27FC236}">
                <a16:creationId xmlns:a16="http://schemas.microsoft.com/office/drawing/2014/main" xmlns="" id="{799801D5-A577-485F-B3D3-87D53AF18C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48893" y="4114799"/>
            <a:ext cx="3361476" cy="1409601"/>
          </a:xfrm>
          <a:prstGeom prst="rect">
            <a:avLst/>
          </a:prstGeom>
        </p:spPr>
      </p:pic>
    </p:spTree>
    <p:extLst>
      <p:ext uri="{BB962C8B-B14F-4D97-AF65-F5344CB8AC3E}">
        <p14:creationId xmlns:p14="http://schemas.microsoft.com/office/powerpoint/2010/main" val="2744510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hematic&#10;&#10;Description automatically generated">
            <a:extLst>
              <a:ext uri="{FF2B5EF4-FFF2-40B4-BE49-F238E27FC236}">
                <a16:creationId xmlns:a16="http://schemas.microsoft.com/office/drawing/2014/main" xmlns="" id="{4D028223-24DB-4236-817F-CD340A4DD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7020" y="1219200"/>
            <a:ext cx="8796260" cy="4876800"/>
          </a:xfrm>
          <a:prstGeom prst="rect">
            <a:avLst/>
          </a:prstGeom>
        </p:spPr>
      </p:pic>
      <p:sp>
        <p:nvSpPr>
          <p:cNvPr id="6" name="Text Placeholder 1">
            <a:extLst>
              <a:ext uri="{FF2B5EF4-FFF2-40B4-BE49-F238E27FC236}">
                <a16:creationId xmlns:a16="http://schemas.microsoft.com/office/drawing/2014/main" xmlns="" id="{1CF889BE-0550-4718-AB55-4D245867AA59}"/>
              </a:ext>
            </a:extLst>
          </p:cNvPr>
          <p:cNvSpPr txBox="1">
            <a:spLocks/>
          </p:cNvSpPr>
          <p:nvPr/>
        </p:nvSpPr>
        <p:spPr>
          <a:xfrm>
            <a:off x="427037" y="701675"/>
            <a:ext cx="11306175" cy="517525"/>
          </a:xfrm>
          <a:prstGeom prst="rect">
            <a:avLst/>
          </a:prstGeom>
        </p:spPr>
        <p:txBody>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3000" b="1" dirty="0">
                <a:solidFill>
                  <a:schemeClr val="bg1"/>
                </a:solidFill>
                <a:latin typeface="Arial" panose="020B0604020202020204" pitchFamily="34" charset="0"/>
                <a:cs typeface="Arial" panose="020B0604020202020204" pitchFamily="34" charset="0"/>
              </a:rPr>
              <a:t>Tech Beats IG Index YTD or Does It?   </a:t>
            </a:r>
            <a:r>
              <a:rPr lang="en-US" dirty="0">
                <a:solidFill>
                  <a:schemeClr val="accent1">
                    <a:lumMod val="60000"/>
                    <a:lumOff val="40000"/>
                  </a:schemeClr>
                </a:solidFill>
              </a:rPr>
              <a:t>PORT &lt;GO&gt;</a:t>
            </a:r>
          </a:p>
        </p:txBody>
      </p:sp>
    </p:spTree>
    <p:extLst>
      <p:ext uri="{BB962C8B-B14F-4D97-AF65-F5344CB8AC3E}">
        <p14:creationId xmlns:p14="http://schemas.microsoft.com/office/powerpoint/2010/main" val="25034039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B860A4F-837F-4CA2-8381-749BBEECE147}"/>
              </a:ext>
            </a:extLst>
          </p:cNvPr>
          <p:cNvSpPr txBox="1"/>
          <p:nvPr/>
        </p:nvSpPr>
        <p:spPr>
          <a:xfrm>
            <a:off x="455612" y="228600"/>
            <a:ext cx="9753600" cy="553998"/>
          </a:xfrm>
          <a:prstGeom prst="rect">
            <a:avLst/>
          </a:prstGeom>
          <a:noFill/>
        </p:spPr>
        <p:txBody>
          <a:bodyPr wrap="square">
            <a:spAutoFit/>
          </a:bodyPr>
          <a:lstStyle/>
          <a:p>
            <a:r>
              <a:rPr lang="en-US" sz="3000" b="1" dirty="0">
                <a:solidFill>
                  <a:schemeClr val="bg1"/>
                </a:solidFill>
                <a:latin typeface="Arial" panose="020B0604020202020204" pitchFamily="34" charset="0"/>
                <a:cs typeface="Arial" panose="020B0604020202020204" pitchFamily="34" charset="0"/>
              </a:rPr>
              <a:t>Returns for Largest IG Technology Issuers</a:t>
            </a:r>
            <a:endParaRPr lang="en-US" sz="3000" dirty="0"/>
          </a:p>
        </p:txBody>
      </p:sp>
      <p:pic>
        <p:nvPicPr>
          <p:cNvPr id="5" name="Picture 4" descr="A screenshot of a computer&#10;&#10;Description automatically generated with medium confidence">
            <a:extLst>
              <a:ext uri="{FF2B5EF4-FFF2-40B4-BE49-F238E27FC236}">
                <a16:creationId xmlns:a16="http://schemas.microsoft.com/office/drawing/2014/main" xmlns="" id="{591EE8CF-234C-420C-8739-F87894FE86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412" y="763363"/>
            <a:ext cx="8915400" cy="5618202"/>
          </a:xfrm>
          <a:prstGeom prst="rect">
            <a:avLst/>
          </a:prstGeom>
        </p:spPr>
      </p:pic>
    </p:spTree>
    <p:extLst>
      <p:ext uri="{BB962C8B-B14F-4D97-AF65-F5344CB8AC3E}">
        <p14:creationId xmlns:p14="http://schemas.microsoft.com/office/powerpoint/2010/main" val="39849629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4934CC7-75E9-7D45-8105-E7787CFEE39A}"/>
              </a:ext>
            </a:extLst>
          </p:cNvPr>
          <p:cNvSpPr>
            <a:spLocks noGrp="1"/>
          </p:cNvSpPr>
          <p:nvPr>
            <p:ph type="body" sz="quarter" idx="10"/>
          </p:nvPr>
        </p:nvSpPr>
        <p:spPr>
          <a:xfrm>
            <a:off x="379412" y="362560"/>
            <a:ext cx="11306175" cy="517525"/>
          </a:xfrm>
        </p:spPr>
        <p:txBody>
          <a:bodyPr/>
          <a:lstStyle/>
          <a:p>
            <a:r>
              <a:rPr lang="en-US" dirty="0"/>
              <a:t>Largest Technology Issuers   </a:t>
            </a:r>
            <a:r>
              <a:rPr lang="en-US" dirty="0">
                <a:solidFill>
                  <a:schemeClr val="accent1">
                    <a:lumMod val="60000"/>
                    <a:lumOff val="40000"/>
                  </a:schemeClr>
                </a:solidFill>
              </a:rPr>
              <a:t>PORT &lt;GO&gt;</a:t>
            </a:r>
          </a:p>
        </p:txBody>
      </p:sp>
      <p:pic>
        <p:nvPicPr>
          <p:cNvPr id="4" name="Picture 3" descr="Text&#10;&#10;Description automatically generated">
            <a:extLst>
              <a:ext uri="{FF2B5EF4-FFF2-40B4-BE49-F238E27FC236}">
                <a16:creationId xmlns:a16="http://schemas.microsoft.com/office/drawing/2014/main" xmlns="" id="{9465328E-44AD-4370-8318-6E2FDAC634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5812" y="1169474"/>
            <a:ext cx="7014468" cy="5325966"/>
          </a:xfrm>
          <a:prstGeom prst="rect">
            <a:avLst/>
          </a:prstGeom>
        </p:spPr>
      </p:pic>
    </p:spTree>
    <p:extLst>
      <p:ext uri="{BB962C8B-B14F-4D97-AF65-F5344CB8AC3E}">
        <p14:creationId xmlns:p14="http://schemas.microsoft.com/office/powerpoint/2010/main" val="34761635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4934CC7-75E9-7D45-8105-E7787CFEE39A}"/>
              </a:ext>
            </a:extLst>
          </p:cNvPr>
          <p:cNvSpPr>
            <a:spLocks noGrp="1"/>
          </p:cNvSpPr>
          <p:nvPr>
            <p:ph type="body" sz="quarter" idx="10"/>
          </p:nvPr>
        </p:nvSpPr>
        <p:spPr>
          <a:xfrm>
            <a:off x="427037" y="701675"/>
            <a:ext cx="11306175" cy="517525"/>
          </a:xfrm>
        </p:spPr>
        <p:txBody>
          <a:bodyPr/>
          <a:lstStyle/>
          <a:p>
            <a:r>
              <a:rPr lang="en-US" dirty="0"/>
              <a:t>Who, What, Where Can I Find What I’m Looking For? </a:t>
            </a:r>
            <a:endParaRPr lang="en-US" dirty="0">
              <a:solidFill>
                <a:schemeClr val="accent1">
                  <a:lumMod val="60000"/>
                  <a:lumOff val="40000"/>
                </a:schemeClr>
              </a:solidFill>
            </a:endParaRPr>
          </a:p>
        </p:txBody>
      </p:sp>
      <p:pic>
        <p:nvPicPr>
          <p:cNvPr id="21" name="Picture 20" descr="Chart, sunburst chart&#10;&#10;Description automatically generated">
            <a:extLst>
              <a:ext uri="{FF2B5EF4-FFF2-40B4-BE49-F238E27FC236}">
                <a16:creationId xmlns:a16="http://schemas.microsoft.com/office/drawing/2014/main" xmlns="" id="{BA605CC9-FB52-4CBE-8E1B-018489295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250" y="1370867"/>
            <a:ext cx="4975860" cy="4982297"/>
          </a:xfrm>
          <a:prstGeom prst="rect">
            <a:avLst/>
          </a:prstGeom>
        </p:spPr>
      </p:pic>
      <p:pic>
        <p:nvPicPr>
          <p:cNvPr id="4" name="Picture 3" descr="Chart, sunburst chart&#10;&#10;Description automatically generated">
            <a:extLst>
              <a:ext uri="{FF2B5EF4-FFF2-40B4-BE49-F238E27FC236}">
                <a16:creationId xmlns:a16="http://schemas.microsoft.com/office/drawing/2014/main" xmlns="" id="{0D310619-C533-46A7-8140-51FF9DB0E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2716" y="1370867"/>
            <a:ext cx="4224945" cy="4982297"/>
          </a:xfrm>
          <a:prstGeom prst="rect">
            <a:avLst/>
          </a:prstGeom>
        </p:spPr>
      </p:pic>
    </p:spTree>
    <p:extLst>
      <p:ext uri="{BB962C8B-B14F-4D97-AF65-F5344CB8AC3E}">
        <p14:creationId xmlns:p14="http://schemas.microsoft.com/office/powerpoint/2010/main" val="10382474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4934CC7-75E9-7D45-8105-E7787CFEE39A}"/>
              </a:ext>
            </a:extLst>
          </p:cNvPr>
          <p:cNvSpPr>
            <a:spLocks noGrp="1"/>
          </p:cNvSpPr>
          <p:nvPr>
            <p:ph type="body" sz="quarter" idx="10"/>
          </p:nvPr>
        </p:nvSpPr>
        <p:spPr>
          <a:xfrm>
            <a:off x="427037" y="701675"/>
            <a:ext cx="11306175" cy="517525"/>
          </a:xfrm>
        </p:spPr>
        <p:txBody>
          <a:bodyPr/>
          <a:lstStyle/>
          <a:p>
            <a:r>
              <a:rPr lang="en-US" dirty="0"/>
              <a:t>What if I’m Interested in Convertibles?    </a:t>
            </a:r>
            <a:r>
              <a:rPr lang="en-US" dirty="0">
                <a:solidFill>
                  <a:schemeClr val="accent1">
                    <a:lumMod val="60000"/>
                    <a:lumOff val="40000"/>
                  </a:schemeClr>
                </a:solidFill>
              </a:rPr>
              <a:t>PORT &lt;GO&gt;</a:t>
            </a:r>
          </a:p>
        </p:txBody>
      </p:sp>
      <p:pic>
        <p:nvPicPr>
          <p:cNvPr id="4" name="Picture 3" descr="Text&#10;&#10;Description automatically generated with medium confidence">
            <a:extLst>
              <a:ext uri="{FF2B5EF4-FFF2-40B4-BE49-F238E27FC236}">
                <a16:creationId xmlns:a16="http://schemas.microsoft.com/office/drawing/2014/main" xmlns="" id="{B5B74F54-EDAC-4176-BD16-33971880D6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5812" y="1251155"/>
            <a:ext cx="7624068" cy="5007871"/>
          </a:xfrm>
          <a:prstGeom prst="rect">
            <a:avLst/>
          </a:prstGeom>
        </p:spPr>
      </p:pic>
    </p:spTree>
    <p:extLst>
      <p:ext uri="{BB962C8B-B14F-4D97-AF65-F5344CB8AC3E}">
        <p14:creationId xmlns:p14="http://schemas.microsoft.com/office/powerpoint/2010/main" val="23338625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709DB53-A015-F344-B735-41B7CF5254EE}"/>
              </a:ext>
            </a:extLst>
          </p:cNvPr>
          <p:cNvSpPr/>
          <p:nvPr/>
        </p:nvSpPr>
        <p:spPr>
          <a:xfrm>
            <a:off x="2665412" y="228600"/>
            <a:ext cx="6170594" cy="904350"/>
          </a:xfrm>
          <a:prstGeom prst="rect">
            <a:avLst/>
          </a:prstGeom>
        </p:spPr>
        <p:txBody>
          <a:bodyPr wrap="square">
            <a:spAutoFit/>
          </a:bodyPr>
          <a:lstStyle/>
          <a:p>
            <a:pPr algn="ctr">
              <a:lnSpc>
                <a:spcPct val="105000"/>
              </a:lnSpc>
            </a:pPr>
            <a:r>
              <a:rPr lang="en-US" sz="5400" dirty="0">
                <a:solidFill>
                  <a:schemeClr val="bg1"/>
                </a:solidFill>
                <a:latin typeface="Arial" panose="020B0604020202020204" pitchFamily="34" charset="0"/>
                <a:cs typeface="Arial" panose="020B0604020202020204" pitchFamily="34" charset="0"/>
              </a:rPr>
              <a:t>Q&amp;A</a:t>
            </a:r>
          </a:p>
        </p:txBody>
      </p:sp>
      <p:cxnSp>
        <p:nvCxnSpPr>
          <p:cNvPr id="3" name="Straight Connector 2">
            <a:extLst>
              <a:ext uri="{FF2B5EF4-FFF2-40B4-BE49-F238E27FC236}">
                <a16:creationId xmlns:a16="http://schemas.microsoft.com/office/drawing/2014/main" xmlns="" id="{5FBE7E72-86A4-DF42-A84A-7F26024CCE3F}"/>
              </a:ext>
            </a:extLst>
          </p:cNvPr>
          <p:cNvCxnSpPr>
            <a:cxnSpLocks/>
          </p:cNvCxnSpPr>
          <p:nvPr/>
        </p:nvCxnSpPr>
        <p:spPr>
          <a:xfrm>
            <a:off x="5103812" y="1066800"/>
            <a:ext cx="1371600"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xmlns="" id="{770D373C-39AB-4AEA-B0D6-C5BEC25F050E}"/>
              </a:ext>
            </a:extLst>
          </p:cNvPr>
          <p:cNvSpPr txBox="1">
            <a:spLocks/>
          </p:cNvSpPr>
          <p:nvPr/>
        </p:nvSpPr>
        <p:spPr>
          <a:xfrm>
            <a:off x="1293812" y="990600"/>
            <a:ext cx="9290530" cy="4876800"/>
          </a:xfrm>
          <a:prstGeom prst="rect">
            <a:avLst/>
          </a:prstGeom>
        </p:spPr>
        <p:txBody>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spcBef>
                <a:spcPts val="0"/>
              </a:spcBef>
              <a:buNone/>
            </a:pPr>
            <a:r>
              <a:rPr lang="en-US" sz="2800" b="1" u="sng" dirty="0">
                <a:solidFill>
                  <a:schemeClr val="accent2"/>
                </a:solidFill>
                <a:latin typeface="Arial" panose="020B0604020202020204" pitchFamily="34" charset="0"/>
                <a:cs typeface="Arial" panose="020B0604020202020204" pitchFamily="34" charset="0"/>
              </a:rPr>
              <a:t>BI Analysts</a:t>
            </a:r>
            <a:r>
              <a:rPr lang="en-US" sz="2800" dirty="0">
                <a:solidFill>
                  <a:schemeClr val="bg1"/>
                </a:solidFill>
                <a:latin typeface="Arial" panose="020B0604020202020204" pitchFamily="34" charset="0"/>
                <a:cs typeface="Arial" panose="020B0604020202020204" pitchFamily="34" charset="0"/>
              </a:rPr>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Joel Levington		</a:t>
            </a:r>
            <a:r>
              <a:rPr lang="en-US" sz="2800" dirty="0">
                <a:solidFill>
                  <a:srgbClr val="0070C0"/>
                </a:solidFill>
                <a:latin typeface="Arial" panose="020B0604020202020204" pitchFamily="34" charset="0"/>
                <a:cs typeface="Arial" panose="020B0604020202020204" pitchFamily="34" charset="0"/>
              </a:rPr>
              <a:t>jlevington1@bloomberg.net</a:t>
            </a:r>
            <a:br>
              <a:rPr lang="en-US" sz="2800" dirty="0">
                <a:solidFill>
                  <a:srgbClr val="0070C0"/>
                </a:solidFill>
                <a:latin typeface="Arial" panose="020B0604020202020204" pitchFamily="34" charset="0"/>
                <a:cs typeface="Arial" panose="020B0604020202020204" pitchFamily="34" charset="0"/>
              </a:rPr>
            </a:br>
            <a:r>
              <a:rPr lang="en-US" sz="2800" dirty="0">
                <a:solidFill>
                  <a:schemeClr val="bg2"/>
                </a:solidFill>
                <a:latin typeface="Arial" panose="020B0604020202020204" pitchFamily="34" charset="0"/>
                <a:cs typeface="Arial" panose="020B0604020202020204" pitchFamily="34" charset="0"/>
              </a:rPr>
              <a:t>Himanshu Bakshi	</a:t>
            </a:r>
            <a:r>
              <a:rPr lang="en-US" sz="2800" dirty="0">
                <a:solidFill>
                  <a:srgbClr val="0070C0"/>
                </a:solidFill>
                <a:latin typeface="Arial" panose="020B0604020202020204" pitchFamily="34" charset="0"/>
                <a:cs typeface="Arial" panose="020B0604020202020204" pitchFamily="34" charset="0"/>
              </a:rPr>
              <a:t>hibakshi@bloomberg.net</a:t>
            </a:r>
            <a:r>
              <a:rPr lang="en-US" sz="2800" dirty="0">
                <a:solidFill>
                  <a:schemeClr val="bg2"/>
                </a:solidFill>
                <a:latin typeface="Arial" panose="020B0604020202020204" pitchFamily="34" charset="0"/>
                <a:cs typeface="Arial" panose="020B0604020202020204" pitchFamily="34" charset="0"/>
              </a:rPr>
              <a:t/>
            </a:r>
            <a:br>
              <a:rPr lang="en-US" sz="2800" dirty="0">
                <a:solidFill>
                  <a:schemeClr val="bg2"/>
                </a:solidFill>
                <a:latin typeface="Arial" panose="020B0604020202020204" pitchFamily="34" charset="0"/>
                <a:cs typeface="Arial" panose="020B0604020202020204" pitchFamily="34" charset="0"/>
              </a:rPr>
            </a:br>
            <a:r>
              <a:rPr lang="en-US" sz="2800" dirty="0">
                <a:solidFill>
                  <a:schemeClr val="bg2"/>
                </a:solidFill>
                <a:latin typeface="Arial" panose="020B0604020202020204" pitchFamily="34" charset="0"/>
                <a:cs typeface="Arial" panose="020B0604020202020204" pitchFamily="34" charset="0"/>
              </a:rPr>
              <a:t>Robert Schiffman	</a:t>
            </a:r>
            <a:r>
              <a:rPr lang="en-US" sz="2800" dirty="0">
                <a:solidFill>
                  <a:srgbClr val="0070C0"/>
                </a:solidFill>
                <a:latin typeface="Arial" panose="020B0604020202020204" pitchFamily="34" charset="0"/>
                <a:cs typeface="Arial" panose="020B0604020202020204" pitchFamily="34" charset="0"/>
              </a:rPr>
              <a:t>rschiffman3@bloomberg.net</a:t>
            </a:r>
            <a:br>
              <a:rPr lang="en-US" sz="2800" dirty="0">
                <a:solidFill>
                  <a:srgbClr val="0070C0"/>
                </a:solidFill>
                <a:latin typeface="Arial" panose="020B0604020202020204" pitchFamily="34" charset="0"/>
                <a:cs typeface="Arial" panose="020B0604020202020204" pitchFamily="34" charset="0"/>
              </a:rPr>
            </a:br>
            <a:r>
              <a:rPr lang="en-US" sz="2800" dirty="0">
                <a:solidFill>
                  <a:schemeClr val="bg2"/>
                </a:solidFill>
                <a:latin typeface="Arial" panose="020B0604020202020204" pitchFamily="34" charset="0"/>
                <a:cs typeface="Arial" panose="020B0604020202020204" pitchFamily="34" charset="0"/>
              </a:rPr>
              <a:t>Mike Campellone 	</a:t>
            </a:r>
            <a:r>
              <a:rPr lang="en-US" sz="2800" dirty="0">
                <a:solidFill>
                  <a:srgbClr val="0070C0"/>
                </a:solidFill>
                <a:latin typeface="Arial" panose="020B0604020202020204" pitchFamily="34" charset="0"/>
                <a:cs typeface="Arial" panose="020B0604020202020204" pitchFamily="34" charset="0"/>
              </a:rPr>
              <a:t>mcamplellone2@bloomberg.net</a:t>
            </a:r>
            <a:r>
              <a:rPr lang="en-US" sz="2800" dirty="0">
                <a:solidFill>
                  <a:schemeClr val="bg2"/>
                </a:solidFill>
                <a:latin typeface="Arial" panose="020B0604020202020204" pitchFamily="34" charset="0"/>
                <a:cs typeface="Arial" panose="020B0604020202020204" pitchFamily="34" charset="0"/>
              </a:rPr>
              <a:t/>
            </a:r>
            <a:br>
              <a:rPr lang="en-US" sz="2800" dirty="0">
                <a:solidFill>
                  <a:schemeClr val="bg2"/>
                </a:solidFill>
                <a:latin typeface="Arial" panose="020B0604020202020204" pitchFamily="34" charset="0"/>
                <a:cs typeface="Arial" panose="020B0604020202020204" pitchFamily="34" charset="0"/>
              </a:rPr>
            </a:br>
            <a:r>
              <a:rPr lang="en-US" sz="2800" dirty="0">
                <a:solidFill>
                  <a:schemeClr val="bg2"/>
                </a:solidFill>
                <a:latin typeface="Arial" panose="020B0604020202020204" pitchFamily="34" charset="0"/>
                <a:cs typeface="Arial" panose="020B0604020202020204" pitchFamily="34" charset="0"/>
              </a:rPr>
              <a:t>Spencer Cutter 		</a:t>
            </a:r>
            <a:r>
              <a:rPr lang="en-US" sz="2800" dirty="0">
                <a:solidFill>
                  <a:srgbClr val="0070C0"/>
                </a:solidFill>
                <a:latin typeface="Arial" panose="020B0604020202020204" pitchFamily="34" charset="0"/>
                <a:cs typeface="Arial" panose="020B0604020202020204" pitchFamily="34" charset="0"/>
              </a:rPr>
              <a:t>scutter3@bloomberg.net</a:t>
            </a:r>
            <a:r>
              <a:rPr lang="en-US" sz="2800" dirty="0">
                <a:solidFill>
                  <a:schemeClr val="bg2"/>
                </a:solidFill>
                <a:latin typeface="Arial" panose="020B0604020202020204" pitchFamily="34" charset="0"/>
                <a:cs typeface="Arial" panose="020B0604020202020204" pitchFamily="34" charset="0"/>
              </a:rPr>
              <a:t/>
            </a:r>
            <a:br>
              <a:rPr lang="en-US" sz="2800" dirty="0">
                <a:solidFill>
                  <a:schemeClr val="bg2"/>
                </a:solidFill>
                <a:latin typeface="Arial" panose="020B0604020202020204" pitchFamily="34" charset="0"/>
                <a:cs typeface="Arial" panose="020B0604020202020204" pitchFamily="34" charset="0"/>
              </a:rPr>
            </a:br>
            <a:r>
              <a:rPr lang="en-US" sz="2800" dirty="0">
                <a:solidFill>
                  <a:schemeClr val="bg2"/>
                </a:solidFill>
                <a:latin typeface="Arial" panose="020B0604020202020204" pitchFamily="34" charset="0"/>
                <a:cs typeface="Arial" panose="020B0604020202020204" pitchFamily="34" charset="0"/>
              </a:rPr>
              <a:t>Stephen Flynn 		</a:t>
            </a:r>
            <a:r>
              <a:rPr lang="en-US" sz="2800" dirty="0">
                <a:solidFill>
                  <a:srgbClr val="0070C0"/>
                </a:solidFill>
                <a:latin typeface="Arial" panose="020B0604020202020204" pitchFamily="34" charset="0"/>
                <a:cs typeface="Arial" panose="020B0604020202020204" pitchFamily="34" charset="0"/>
              </a:rPr>
              <a:t>sflynn58@bloomberg.net</a:t>
            </a:r>
            <a:r>
              <a:rPr lang="en-US" sz="2800" dirty="0">
                <a:solidFill>
                  <a:schemeClr val="bg2"/>
                </a:solidFill>
                <a:latin typeface="Arial" panose="020B0604020202020204" pitchFamily="34" charset="0"/>
                <a:cs typeface="Arial" panose="020B0604020202020204" pitchFamily="34" charset="0"/>
              </a:rPr>
              <a:t/>
            </a:r>
            <a:br>
              <a:rPr lang="en-US" sz="2800" dirty="0">
                <a:solidFill>
                  <a:schemeClr val="bg2"/>
                </a:solidFill>
                <a:latin typeface="Arial" panose="020B0604020202020204" pitchFamily="34" charset="0"/>
                <a:cs typeface="Arial" panose="020B0604020202020204" pitchFamily="34" charset="0"/>
              </a:rPr>
            </a:br>
            <a:r>
              <a:rPr lang="en-US" sz="2800" dirty="0">
                <a:solidFill>
                  <a:schemeClr val="bg2"/>
                </a:solidFill>
                <a:latin typeface="Arial" panose="020B0604020202020204" pitchFamily="34" charset="0"/>
                <a:cs typeface="Arial" panose="020B0604020202020204" pitchFamily="34" charset="0"/>
              </a:rPr>
              <a:t>Matt Geudtner 		</a:t>
            </a:r>
            <a:r>
              <a:rPr lang="en-US" sz="2800" dirty="0">
                <a:solidFill>
                  <a:srgbClr val="0070C0"/>
                </a:solidFill>
                <a:latin typeface="Arial" panose="020B0604020202020204" pitchFamily="34" charset="0"/>
                <a:cs typeface="Arial" panose="020B0604020202020204" pitchFamily="34" charset="0"/>
              </a:rPr>
              <a:t>mgeudtner1@bloomberg.net</a:t>
            </a:r>
            <a:r>
              <a:rPr lang="en-US" sz="2800" dirty="0">
                <a:solidFill>
                  <a:schemeClr val="bg2"/>
                </a:solidFill>
                <a:latin typeface="Arial" panose="020B0604020202020204" pitchFamily="34" charset="0"/>
                <a:cs typeface="Arial" panose="020B0604020202020204" pitchFamily="34" charset="0"/>
              </a:rPr>
              <a:t/>
            </a:r>
            <a:br>
              <a:rPr lang="en-US" sz="2800" dirty="0">
                <a:solidFill>
                  <a:schemeClr val="bg2"/>
                </a:solidFill>
                <a:latin typeface="Arial" panose="020B0604020202020204" pitchFamily="34" charset="0"/>
                <a:cs typeface="Arial" panose="020B0604020202020204" pitchFamily="34" charset="0"/>
              </a:rPr>
            </a:br>
            <a:r>
              <a:rPr lang="en-US" sz="2800" dirty="0">
                <a:solidFill>
                  <a:schemeClr val="bg2"/>
                </a:solidFill>
                <a:latin typeface="Arial" panose="020B0604020202020204" pitchFamily="34" charset="0"/>
                <a:cs typeface="Arial" panose="020B0604020202020204" pitchFamily="34" charset="0"/>
              </a:rPr>
              <a:t>David Havens 		</a:t>
            </a:r>
            <a:r>
              <a:rPr lang="en-US" sz="2800" dirty="0">
                <a:solidFill>
                  <a:srgbClr val="0070C0"/>
                </a:solidFill>
                <a:latin typeface="Arial" panose="020B0604020202020204" pitchFamily="34" charset="0"/>
                <a:cs typeface="Arial" panose="020B0604020202020204" pitchFamily="34" charset="0"/>
              </a:rPr>
              <a:t>dhavens18@bloomberg.net</a:t>
            </a:r>
            <a:r>
              <a:rPr lang="en-US" sz="2800" dirty="0">
                <a:solidFill>
                  <a:schemeClr val="bg2"/>
                </a:solidFill>
                <a:latin typeface="Arial" panose="020B0604020202020204" pitchFamily="34" charset="0"/>
                <a:cs typeface="Arial" panose="020B0604020202020204" pitchFamily="34" charset="0"/>
              </a:rPr>
              <a:t/>
            </a:r>
            <a:br>
              <a:rPr lang="en-US" sz="2800" dirty="0">
                <a:solidFill>
                  <a:schemeClr val="bg2"/>
                </a:solidFill>
                <a:latin typeface="Arial" panose="020B0604020202020204" pitchFamily="34" charset="0"/>
                <a:cs typeface="Arial" panose="020B0604020202020204" pitchFamily="34" charset="0"/>
              </a:rPr>
            </a:br>
            <a:r>
              <a:rPr lang="en-US" sz="2800" dirty="0">
                <a:solidFill>
                  <a:schemeClr val="bg2"/>
                </a:solidFill>
                <a:latin typeface="Arial" panose="020B0604020202020204" pitchFamily="34" charset="0"/>
                <a:cs typeface="Arial" panose="020B0604020202020204" pitchFamily="34" charset="0"/>
              </a:rPr>
              <a:t>Mike Holland 		</a:t>
            </a:r>
            <a:r>
              <a:rPr lang="en-US" sz="2800" dirty="0">
                <a:solidFill>
                  <a:srgbClr val="0070C0"/>
                </a:solidFill>
                <a:latin typeface="Arial" panose="020B0604020202020204" pitchFamily="34" charset="0"/>
                <a:cs typeface="Arial" panose="020B0604020202020204" pitchFamily="34" charset="0"/>
              </a:rPr>
              <a:t>mholland57@bloomberg.net</a:t>
            </a:r>
            <a:r>
              <a:rPr lang="en-US" sz="2800" dirty="0">
                <a:solidFill>
                  <a:schemeClr val="bg2"/>
                </a:solidFill>
                <a:latin typeface="Arial" panose="020B0604020202020204" pitchFamily="34" charset="0"/>
                <a:cs typeface="Arial" panose="020B0604020202020204" pitchFamily="34" charset="0"/>
              </a:rPr>
              <a:t/>
            </a:r>
            <a:br>
              <a:rPr lang="en-US" sz="2800" dirty="0">
                <a:solidFill>
                  <a:schemeClr val="bg2"/>
                </a:solidFill>
                <a:latin typeface="Arial" panose="020B0604020202020204" pitchFamily="34" charset="0"/>
                <a:cs typeface="Arial" panose="020B0604020202020204" pitchFamily="34" charset="0"/>
              </a:rPr>
            </a:br>
            <a:r>
              <a:rPr lang="en-US" sz="2800" dirty="0">
                <a:solidFill>
                  <a:schemeClr val="bg2"/>
                </a:solidFill>
                <a:latin typeface="Arial" panose="020B0604020202020204" pitchFamily="34" charset="0"/>
                <a:cs typeface="Arial" panose="020B0604020202020204" pitchFamily="34" charset="0"/>
              </a:rPr>
              <a:t>Arnold Kakuda 		</a:t>
            </a:r>
            <a:r>
              <a:rPr lang="en-US" sz="2800" dirty="0">
                <a:solidFill>
                  <a:srgbClr val="0070C0"/>
                </a:solidFill>
                <a:latin typeface="Arial" panose="020B0604020202020204" pitchFamily="34" charset="0"/>
                <a:cs typeface="Arial" panose="020B0604020202020204" pitchFamily="34" charset="0"/>
              </a:rPr>
              <a:t>akakuda4@bloomberg.net</a:t>
            </a:r>
            <a:r>
              <a:rPr lang="en-US" sz="2800" dirty="0">
                <a:solidFill>
                  <a:schemeClr val="bg2"/>
                </a:solidFill>
                <a:latin typeface="Arial" panose="020B0604020202020204" pitchFamily="34" charset="0"/>
                <a:cs typeface="Arial" panose="020B0604020202020204" pitchFamily="34" charset="0"/>
              </a:rPr>
              <a:t/>
            </a:r>
            <a:br>
              <a:rPr lang="en-US" sz="2800" dirty="0">
                <a:solidFill>
                  <a:schemeClr val="bg2"/>
                </a:solidFill>
                <a:latin typeface="Arial" panose="020B0604020202020204" pitchFamily="34" charset="0"/>
                <a:cs typeface="Arial" panose="020B0604020202020204" pitchFamily="34" charset="0"/>
              </a:rPr>
            </a:br>
            <a:r>
              <a:rPr lang="en-US" sz="2800" dirty="0">
                <a:solidFill>
                  <a:schemeClr val="bg2"/>
                </a:solidFill>
                <a:latin typeface="Arial" panose="020B0604020202020204" pitchFamily="34" charset="0"/>
                <a:cs typeface="Arial" panose="020B0604020202020204" pitchFamily="34" charset="0"/>
              </a:rPr>
              <a:t>Jody Lurie 			</a:t>
            </a:r>
            <a:r>
              <a:rPr lang="en-US" sz="2800" dirty="0">
                <a:solidFill>
                  <a:srgbClr val="0070C0"/>
                </a:solidFill>
                <a:latin typeface="Arial" panose="020B0604020202020204" pitchFamily="34" charset="0"/>
                <a:cs typeface="Arial" panose="020B0604020202020204" pitchFamily="34" charset="0"/>
              </a:rPr>
              <a:t>jlurie20@bloomberg.net</a:t>
            </a:r>
            <a:r>
              <a:rPr lang="en-US" sz="2800" dirty="0">
                <a:solidFill>
                  <a:schemeClr val="bg2"/>
                </a:solidFill>
                <a:latin typeface="Arial" panose="020B0604020202020204" pitchFamily="34" charset="0"/>
                <a:cs typeface="Arial" panose="020B0604020202020204" pitchFamily="34" charset="0"/>
              </a:rPr>
              <a:t/>
            </a:r>
            <a:br>
              <a:rPr lang="en-US" sz="2800" dirty="0">
                <a:solidFill>
                  <a:schemeClr val="bg2"/>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
            </a:r>
            <a:br>
              <a:rPr lang="en-US" sz="2800" dirty="0">
                <a:solidFill>
                  <a:schemeClr val="bg1"/>
                </a:solidFill>
                <a:latin typeface="Arial" panose="020B0604020202020204" pitchFamily="34" charset="0"/>
                <a:cs typeface="Arial" panose="020B0604020202020204" pitchFamily="34" charset="0"/>
              </a:rPr>
            </a:b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77953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349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7F36CEF-3D72-E042-ABEE-1DAE90FAECF1}"/>
              </a:ext>
            </a:extLst>
          </p:cNvPr>
          <p:cNvSpPr>
            <a:spLocks noGrp="1"/>
          </p:cNvSpPr>
          <p:nvPr>
            <p:ph type="body" sz="quarter" idx="10"/>
          </p:nvPr>
        </p:nvSpPr>
        <p:spPr>
          <a:xfrm>
            <a:off x="427037" y="457200"/>
            <a:ext cx="11534775" cy="914400"/>
          </a:xfrm>
        </p:spPr>
        <p:txBody>
          <a:bodyPr/>
          <a:lstStyle/>
          <a:p>
            <a:r>
              <a:rPr lang="en-US" sz="3200" dirty="0"/>
              <a:t>Select Regional Banks Faced Uninsured Deposit Outflow on Unrealized Loss Concerns; BTFP a One Year Band Aid</a:t>
            </a:r>
          </a:p>
        </p:txBody>
      </p:sp>
      <p:sp>
        <p:nvSpPr>
          <p:cNvPr id="10" name="TextBox 9">
            <a:extLst>
              <a:ext uri="{FF2B5EF4-FFF2-40B4-BE49-F238E27FC236}">
                <a16:creationId xmlns:a16="http://schemas.microsoft.com/office/drawing/2014/main" xmlns="" id="{9CBD2DB2-5738-4A8B-A4C0-ED4133129C96}"/>
              </a:ext>
            </a:extLst>
          </p:cNvPr>
          <p:cNvSpPr txBox="1"/>
          <p:nvPr/>
        </p:nvSpPr>
        <p:spPr>
          <a:xfrm>
            <a:off x="455612" y="6096000"/>
            <a:ext cx="6011594" cy="307777"/>
          </a:xfrm>
          <a:prstGeom prst="rect">
            <a:avLst/>
          </a:prstGeom>
          <a:noFill/>
        </p:spPr>
        <p:txBody>
          <a:bodyPr wrap="square" rtlCol="0">
            <a:spAutoFit/>
          </a:bodyPr>
          <a:lstStyle/>
          <a:p>
            <a:r>
              <a:rPr lang="en-US" sz="1400" dirty="0">
                <a:solidFill>
                  <a:srgbClr val="4BACC6"/>
                </a:solidFill>
                <a:latin typeface="Avenir Next P for BBG"/>
              </a:rPr>
              <a:t>Source: Bloomberg Intelligence, Company Filings, Federal Reserve</a:t>
            </a:r>
          </a:p>
        </p:txBody>
      </p:sp>
      <p:pic>
        <p:nvPicPr>
          <p:cNvPr id="5" name="Picture 4">
            <a:extLst>
              <a:ext uri="{FF2B5EF4-FFF2-40B4-BE49-F238E27FC236}">
                <a16:creationId xmlns:a16="http://schemas.microsoft.com/office/drawing/2014/main" xmlns="" id="{FBFEA72F-A323-4672-84BF-45266D2D2E87}"/>
              </a:ext>
            </a:extLst>
          </p:cNvPr>
          <p:cNvPicPr>
            <a:picLocks noChangeAspect="1"/>
          </p:cNvPicPr>
          <p:nvPr/>
        </p:nvPicPr>
        <p:blipFill>
          <a:blip r:embed="rId2"/>
          <a:stretch>
            <a:fillRect/>
          </a:stretch>
        </p:blipFill>
        <p:spPr>
          <a:xfrm>
            <a:off x="391582" y="1524000"/>
            <a:ext cx="6236230" cy="4426954"/>
          </a:xfrm>
          <a:prstGeom prst="rect">
            <a:avLst/>
          </a:prstGeom>
        </p:spPr>
      </p:pic>
      <p:pic>
        <p:nvPicPr>
          <p:cNvPr id="8" name="Picture 7">
            <a:extLst>
              <a:ext uri="{FF2B5EF4-FFF2-40B4-BE49-F238E27FC236}">
                <a16:creationId xmlns:a16="http://schemas.microsoft.com/office/drawing/2014/main" xmlns="" id="{8783C2D0-88FF-40C5-978A-6A3D3011D392}"/>
              </a:ext>
            </a:extLst>
          </p:cNvPr>
          <p:cNvPicPr>
            <a:picLocks noChangeAspect="1"/>
          </p:cNvPicPr>
          <p:nvPr/>
        </p:nvPicPr>
        <p:blipFill rotWithShape="1">
          <a:blip r:embed="rId3"/>
          <a:srcRect t="7407"/>
          <a:stretch/>
        </p:blipFill>
        <p:spPr>
          <a:xfrm>
            <a:off x="5391085" y="3124200"/>
            <a:ext cx="6535272" cy="1905000"/>
          </a:xfrm>
          <a:prstGeom prst="rect">
            <a:avLst/>
          </a:prstGeom>
        </p:spPr>
      </p:pic>
    </p:spTree>
    <p:extLst>
      <p:ext uri="{BB962C8B-B14F-4D97-AF65-F5344CB8AC3E}">
        <p14:creationId xmlns:p14="http://schemas.microsoft.com/office/powerpoint/2010/main" val="30481782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E95AF4B-BD09-4652-8E89-C84804583D4A}"/>
              </a:ext>
            </a:extLst>
          </p:cNvPr>
          <p:cNvSpPr>
            <a:spLocks noGrp="1"/>
          </p:cNvSpPr>
          <p:nvPr>
            <p:ph type="body" sz="quarter" idx="10"/>
          </p:nvPr>
        </p:nvSpPr>
        <p:spPr/>
        <p:txBody>
          <a:bodyPr/>
          <a:lstStyle/>
          <a:p>
            <a:r>
              <a:rPr lang="en-GB" dirty="0"/>
              <a:t>Disclaimer</a:t>
            </a:r>
            <a:endParaRPr lang="en-US" dirty="0"/>
          </a:p>
        </p:txBody>
      </p:sp>
      <p:sp>
        <p:nvSpPr>
          <p:cNvPr id="3" name="Text Placeholder 2">
            <a:extLst>
              <a:ext uri="{FF2B5EF4-FFF2-40B4-BE49-F238E27FC236}">
                <a16:creationId xmlns:a16="http://schemas.microsoft.com/office/drawing/2014/main" xmlns="" id="{F73CC3AC-BD5E-4275-87B5-02CF27E42C66}"/>
              </a:ext>
            </a:extLst>
          </p:cNvPr>
          <p:cNvSpPr>
            <a:spLocks noGrp="1"/>
          </p:cNvSpPr>
          <p:nvPr>
            <p:ph type="body" sz="quarter" idx="11"/>
          </p:nvPr>
        </p:nvSpPr>
        <p:spPr>
          <a:xfrm>
            <a:off x="425431" y="1704212"/>
            <a:ext cx="11155381" cy="4544187"/>
          </a:xfrm>
        </p:spPr>
        <p:txBody>
          <a:bodyPr/>
          <a:lstStyle/>
          <a:p>
            <a:pPr algn="l"/>
            <a:r>
              <a:rPr lang="en-US" sz="1200" dirty="0"/>
              <a:t>The data included in these materials are for illustrative purposes only. The BLOOMBERG TERMINAL service and Bloomberg data products (the “Services”) are owned and distributed by Bloomberg Finance L.P. (“BFLP”) except (</a:t>
            </a:r>
            <a:r>
              <a:rPr lang="en-US" sz="1200" dirty="0" err="1"/>
              <a:t>i</a:t>
            </a:r>
            <a:r>
              <a:rPr lang="en-US" sz="1200" dirty="0"/>
              <a:t>) in Argentina, Australia and certain jurisdictions in the Pacific Islands, Bermuda, China, India, Japan, Korea and New Zealand, where Bloomberg L.P. and its subsidiaries (“BLP”) distribute these products, and (ii) in Singapore and the jurisdictions serviced by Bloomberg’s Singapore office, where a subsidiary of BFLP distributes these products. BLP provides BFLP and its subsidiaries with global marketing and operational support and service. Certain features, functions, products and services are available only to sophisticated investors and only where permitted. BFLP, BLP and their affiliates do not guarantee the accuracy of prices or other information in the Services. Nothing in the Services shall constitute or be construed as an offering of financial instruments by BFLP, BLP or their affiliates, or as investment advice or recommendations by BFLP, BLP or their affiliates of an investment strategy or whether or not to “buy”, “sell” or “hold” an investment. Information available via the Services should not be considered as information sufficient upon which to base an investment decision. The following are trademarks and service marks of BFLP, a Delaware limited partnership, or its subsidiaries: BLOOMBERG, BLOOMBERG ANYWHERE, BLOOMBERG MARKETS, BLOOMBERG NEWS, BLOOMBERG PROFESSIONAL, BLOOMBERG TERMINAL and BLOOMBERG.COM. Absence of any trademark or service mark from this list does not waive Bloomberg’s intellectual property rights in that name, mark or logo. All rights reserved. © 2023 Bloomberg.</a:t>
            </a:r>
            <a:br>
              <a:rPr lang="en-US" sz="1200" dirty="0"/>
            </a:br>
            <a:endParaRPr lang="en-US" sz="1200" dirty="0"/>
          </a:p>
          <a:p>
            <a:pPr algn="l"/>
            <a:r>
              <a:rPr lang="en-US" sz="1200" dirty="0"/>
              <a:t>Bloomberg Intelligence is a service provided by Bloomberg Finance L.P. and its affiliates. Bloomberg Intelligence likewise shall not constitute, nor be construed as, investment advice or investment recommendations, or as information sufficient upon which to base an investment decision. The Bloomberg Intelligence function, and the information provided by Bloomberg Intelligence, is impersonal and is not based on the consideration of any customer's individual circumstances. You should determine on your own whether you agree with Bloomberg Intelligence.</a:t>
            </a:r>
          </a:p>
          <a:p>
            <a:pPr algn="l"/>
            <a:r>
              <a:rPr lang="en-US" sz="1200" dirty="0"/>
              <a:t>Bloomberg Intelligence Credit and Company research is offered only in certain jurisdictions. Bloomberg Intelligence should not be construed as tax or accounting advice or as a service designed to facilitate any Bloomberg Intelligence subscriber's compliance with its tax, accounting, or other legal obligations. Employees involved in Bloomberg Intelligence may hold positions in the securities analyzed or discussed on Bloomberg Intelligence.</a:t>
            </a:r>
          </a:p>
          <a:p>
            <a:pPr>
              <a:spcBef>
                <a:spcPts val="523"/>
              </a:spcBef>
            </a:pPr>
            <a:endParaRPr lang="en-US" sz="1200" dirty="0"/>
          </a:p>
          <a:p>
            <a:pPr>
              <a:spcBef>
                <a:spcPts val="523"/>
              </a:spcBef>
            </a:pPr>
            <a:endParaRPr lang="en-US" sz="1200" dirty="0"/>
          </a:p>
        </p:txBody>
      </p:sp>
    </p:spTree>
    <p:extLst>
      <p:ext uri="{BB962C8B-B14F-4D97-AF65-F5344CB8AC3E}">
        <p14:creationId xmlns:p14="http://schemas.microsoft.com/office/powerpoint/2010/main" val="31912063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5543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7F36CEF-3D72-E042-ABEE-1DAE90FAECF1}"/>
              </a:ext>
            </a:extLst>
          </p:cNvPr>
          <p:cNvSpPr>
            <a:spLocks noGrp="1"/>
          </p:cNvSpPr>
          <p:nvPr>
            <p:ph type="body" sz="quarter" idx="10"/>
          </p:nvPr>
        </p:nvSpPr>
        <p:spPr>
          <a:xfrm>
            <a:off x="427037" y="457200"/>
            <a:ext cx="11687175" cy="914400"/>
          </a:xfrm>
        </p:spPr>
        <p:txBody>
          <a:bodyPr/>
          <a:lstStyle/>
          <a:p>
            <a:r>
              <a:rPr lang="en-US" sz="3200" dirty="0"/>
              <a:t>Potential Cure for Regional Bank Jitters May Be More Deposit Guarantees, Regulation (TLAC, AOCI), Lower Rates</a:t>
            </a:r>
          </a:p>
        </p:txBody>
      </p:sp>
      <p:grpSp>
        <p:nvGrpSpPr>
          <p:cNvPr id="15" name="Group 14">
            <a:extLst>
              <a:ext uri="{FF2B5EF4-FFF2-40B4-BE49-F238E27FC236}">
                <a16:creationId xmlns:a16="http://schemas.microsoft.com/office/drawing/2014/main" xmlns="" id="{7FBBE9C1-ED8D-40CA-98E0-C880208D76FC}"/>
              </a:ext>
            </a:extLst>
          </p:cNvPr>
          <p:cNvGrpSpPr/>
          <p:nvPr/>
        </p:nvGrpSpPr>
        <p:grpSpPr>
          <a:xfrm>
            <a:off x="227012" y="1558848"/>
            <a:ext cx="5867400" cy="4903138"/>
            <a:chOff x="455612" y="1573862"/>
            <a:chExt cx="5249135" cy="4498559"/>
          </a:xfrm>
        </p:grpSpPr>
        <p:pic>
          <p:nvPicPr>
            <p:cNvPr id="7" name="Picture 6">
              <a:extLst>
                <a:ext uri="{FF2B5EF4-FFF2-40B4-BE49-F238E27FC236}">
                  <a16:creationId xmlns:a16="http://schemas.microsoft.com/office/drawing/2014/main" xmlns="" id="{291E39FF-4C4A-4A76-A2B6-D1A302E4E6CC}"/>
                </a:ext>
              </a:extLst>
            </p:cNvPr>
            <p:cNvPicPr>
              <a:picLocks noChangeAspect="1"/>
            </p:cNvPicPr>
            <p:nvPr/>
          </p:nvPicPr>
          <p:blipFill>
            <a:blip r:embed="rId2"/>
            <a:stretch>
              <a:fillRect/>
            </a:stretch>
          </p:blipFill>
          <p:spPr>
            <a:xfrm>
              <a:off x="523148" y="2002801"/>
              <a:ext cx="5084672" cy="3774304"/>
            </a:xfrm>
            <a:prstGeom prst="rect">
              <a:avLst/>
            </a:prstGeom>
          </p:spPr>
        </p:pic>
        <p:pic>
          <p:nvPicPr>
            <p:cNvPr id="10" name="Picture 9">
              <a:extLst>
                <a:ext uri="{FF2B5EF4-FFF2-40B4-BE49-F238E27FC236}">
                  <a16:creationId xmlns:a16="http://schemas.microsoft.com/office/drawing/2014/main" xmlns="" id="{D93425F9-C300-4BA6-BFBB-5C09B37FE48E}"/>
                </a:ext>
              </a:extLst>
            </p:cNvPr>
            <p:cNvPicPr>
              <a:picLocks noChangeAspect="1"/>
            </p:cNvPicPr>
            <p:nvPr/>
          </p:nvPicPr>
          <p:blipFill>
            <a:blip r:embed="rId3"/>
            <a:stretch>
              <a:fillRect/>
            </a:stretch>
          </p:blipFill>
          <p:spPr>
            <a:xfrm>
              <a:off x="521560" y="1573862"/>
              <a:ext cx="4648200" cy="514422"/>
            </a:xfrm>
            <a:prstGeom prst="rect">
              <a:avLst/>
            </a:prstGeom>
          </p:spPr>
        </p:pic>
        <p:pic>
          <p:nvPicPr>
            <p:cNvPr id="12" name="Picture 11">
              <a:extLst>
                <a:ext uri="{FF2B5EF4-FFF2-40B4-BE49-F238E27FC236}">
                  <a16:creationId xmlns:a16="http://schemas.microsoft.com/office/drawing/2014/main" xmlns="" id="{2FE6C2D7-EBFE-480C-BAC1-FAEE08C2A7A0}"/>
                </a:ext>
              </a:extLst>
            </p:cNvPr>
            <p:cNvPicPr>
              <a:picLocks noChangeAspect="1"/>
            </p:cNvPicPr>
            <p:nvPr/>
          </p:nvPicPr>
          <p:blipFill rotWithShape="1">
            <a:blip r:embed="rId4"/>
            <a:srcRect r="13238"/>
            <a:stretch/>
          </p:blipFill>
          <p:spPr>
            <a:xfrm>
              <a:off x="455612" y="5777105"/>
              <a:ext cx="5249135" cy="295316"/>
            </a:xfrm>
            <a:prstGeom prst="rect">
              <a:avLst/>
            </a:prstGeom>
          </p:spPr>
        </p:pic>
      </p:grpSp>
      <p:pic>
        <p:nvPicPr>
          <p:cNvPr id="14" name="Picture 13">
            <a:extLst>
              <a:ext uri="{FF2B5EF4-FFF2-40B4-BE49-F238E27FC236}">
                <a16:creationId xmlns:a16="http://schemas.microsoft.com/office/drawing/2014/main" xmlns="" id="{9542C636-3E60-4FE6-AFBE-DC366399E982}"/>
              </a:ext>
            </a:extLst>
          </p:cNvPr>
          <p:cNvPicPr>
            <a:picLocks noChangeAspect="1"/>
          </p:cNvPicPr>
          <p:nvPr/>
        </p:nvPicPr>
        <p:blipFill>
          <a:blip r:embed="rId5"/>
          <a:stretch>
            <a:fillRect/>
          </a:stretch>
        </p:blipFill>
        <p:spPr>
          <a:xfrm>
            <a:off x="4258688" y="2587050"/>
            <a:ext cx="7703124" cy="2518349"/>
          </a:xfrm>
          <a:prstGeom prst="rect">
            <a:avLst/>
          </a:prstGeom>
        </p:spPr>
      </p:pic>
    </p:spTree>
    <p:extLst>
      <p:ext uri="{BB962C8B-B14F-4D97-AF65-F5344CB8AC3E}">
        <p14:creationId xmlns:p14="http://schemas.microsoft.com/office/powerpoint/2010/main" val="2809551774"/>
      </p:ext>
    </p:extLst>
  </p:cSld>
  <p:clrMapOvr>
    <a:masterClrMapping/>
  </p:clrMapOvr>
</p:sld>
</file>

<file path=ppt/theme/theme1.xml><?xml version="1.0" encoding="utf-8"?>
<a:theme xmlns:a="http://schemas.openxmlformats.org/drawingml/2006/main" name="Custom Design">
  <a:themeElements>
    <a:clrScheme name="REG">
      <a:dk1>
        <a:srgbClr val="000000"/>
      </a:dk1>
      <a:lt1>
        <a:srgbClr val="FFFFFF"/>
      </a:lt1>
      <a:dk2>
        <a:srgbClr val="000000"/>
      </a:dk2>
      <a:lt2>
        <a:srgbClr val="FFFFFF"/>
      </a:lt2>
      <a:accent1>
        <a:srgbClr val="FFC81D"/>
      </a:accent1>
      <a:accent2>
        <a:srgbClr val="FF9D24"/>
      </a:accent2>
      <a:accent3>
        <a:srgbClr val="EC4436"/>
      </a:accent3>
      <a:accent4>
        <a:srgbClr val="FFC81D"/>
      </a:accent4>
      <a:accent5>
        <a:srgbClr val="FF9D24"/>
      </a:accent5>
      <a:accent6>
        <a:srgbClr val="EC4436"/>
      </a:accent6>
      <a:hlink>
        <a:srgbClr val="FFC81D"/>
      </a:hlink>
      <a:folHlink>
        <a:srgbClr val="FF9D2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9915</TotalTime>
  <Words>1855</Words>
  <Application>Microsoft Office PowerPoint</Application>
  <PresentationFormat>Custom</PresentationFormat>
  <Paragraphs>226</Paragraphs>
  <Slides>81</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81</vt:i4>
      </vt:variant>
    </vt:vector>
  </HeadingPairs>
  <TitlesOfParts>
    <vt:vector size="88" baseType="lpstr">
      <vt:lpstr>Arial</vt:lpstr>
      <vt:lpstr>Avenir Next P for BBG</vt:lpstr>
      <vt:lpstr>BB.AvenirMedium</vt:lpstr>
      <vt:lpstr>Calibri</vt:lpstr>
      <vt:lpstr>Courier New</vt:lpstr>
      <vt:lpstr>Wingdings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goes here.</dc:title>
  <dc:creator>Courtney</dc:creator>
  <cp:lastModifiedBy>Lauren Nauser</cp:lastModifiedBy>
  <cp:revision>332</cp:revision>
  <dcterms:created xsi:type="dcterms:W3CDTF">2017-11-21T07:18:50Z</dcterms:created>
  <dcterms:modified xsi:type="dcterms:W3CDTF">2023-03-29T19:38:18Z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2017-09-13T00:00:00Z</vt:filetime>
  </property>
  <property fmtid="{D5CDD505-2E9C-101B-9397-08002B2CF9AE}" pid="3" name="Creator">
    <vt:lpwstr>Adobe InDesign CC 2017 (Macintosh)</vt:lpwstr>
  </property>
  <property fmtid="{D5CDD505-2E9C-101B-9397-08002B2CF9AE}" pid="4" name="LastSaved">
    <vt:filetime>2017-11-21T00:00:00Z</vt:filetime>
  </property>
</Properties>
</file>